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0"/>
  </p:notesMasterIdLst>
  <p:sldIdLst>
    <p:sldId id="497" r:id="rId5"/>
    <p:sldId id="256" r:id="rId6"/>
    <p:sldId id="625" r:id="rId7"/>
    <p:sldId id="259" r:id="rId8"/>
    <p:sldId id="351" r:id="rId9"/>
    <p:sldId id="473" r:id="rId10"/>
    <p:sldId id="258" r:id="rId11"/>
    <p:sldId id="421" r:id="rId12"/>
    <p:sldId id="452" r:id="rId13"/>
    <p:sldId id="453" r:id="rId14"/>
    <p:sldId id="488" r:id="rId15"/>
    <p:sldId id="370" r:id="rId16"/>
    <p:sldId id="413" r:id="rId17"/>
    <p:sldId id="424" r:id="rId18"/>
    <p:sldId id="454" r:id="rId19"/>
    <p:sldId id="464" r:id="rId20"/>
    <p:sldId id="495" r:id="rId21"/>
    <p:sldId id="427" r:id="rId22"/>
    <p:sldId id="287" r:id="rId23"/>
    <p:sldId id="462" r:id="rId24"/>
    <p:sldId id="465" r:id="rId25"/>
    <p:sldId id="479" r:id="rId26"/>
    <p:sldId id="480" r:id="rId27"/>
    <p:sldId id="375" r:id="rId28"/>
    <p:sldId id="493" r:id="rId29"/>
    <p:sldId id="492" r:id="rId30"/>
    <p:sldId id="491" r:id="rId31"/>
    <p:sldId id="490" r:id="rId32"/>
    <p:sldId id="428" r:id="rId33"/>
    <p:sldId id="414" r:id="rId34"/>
    <p:sldId id="481" r:id="rId35"/>
    <p:sldId id="482" r:id="rId36"/>
    <p:sldId id="466" r:id="rId37"/>
    <p:sldId id="467" r:id="rId38"/>
    <p:sldId id="468" r:id="rId39"/>
    <p:sldId id="366" r:id="rId40"/>
    <p:sldId id="483" r:id="rId41"/>
    <p:sldId id="485" r:id="rId42"/>
    <p:sldId id="612" r:id="rId43"/>
    <p:sldId id="614" r:id="rId44"/>
    <p:sldId id="615" r:id="rId45"/>
    <p:sldId id="478" r:id="rId46"/>
    <p:sldId id="553" r:id="rId47"/>
    <p:sldId id="469" r:id="rId48"/>
    <p:sldId id="257" r:id="rId49"/>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85" autoAdjust="0"/>
    <p:restoredTop sz="73120" autoAdjust="0"/>
  </p:normalViewPr>
  <p:slideViewPr>
    <p:cSldViewPr snapToGrid="0">
      <p:cViewPr varScale="1">
        <p:scale>
          <a:sx n="83" d="100"/>
          <a:sy n="83" d="100"/>
        </p:scale>
        <p:origin x="1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804074-58F1-4E4A-A36A-6CAB38C454F1}"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4319A213-8DBA-406C-A706-36D0DE92F5A9}">
      <dgm:prSet/>
      <dgm:spPr/>
      <dgm:t>
        <a:bodyPr/>
        <a:lstStyle/>
        <a:p>
          <a:r>
            <a:rPr lang="en-GB"/>
            <a:t>Name</a:t>
          </a:r>
          <a:endParaRPr lang="en-US"/>
        </a:p>
      </dgm:t>
    </dgm:pt>
    <dgm:pt modelId="{5E541B45-130D-4EEC-9D08-3DA2778268FC}" type="parTrans" cxnId="{8A2703E8-EAD5-400B-877E-3A20A51F28EE}">
      <dgm:prSet/>
      <dgm:spPr/>
      <dgm:t>
        <a:bodyPr/>
        <a:lstStyle/>
        <a:p>
          <a:endParaRPr lang="en-US"/>
        </a:p>
      </dgm:t>
    </dgm:pt>
    <dgm:pt modelId="{1590A0D9-294A-46F3-8273-8D2A2CDDA776}" type="sibTrans" cxnId="{8A2703E8-EAD5-400B-877E-3A20A51F28EE}">
      <dgm:prSet/>
      <dgm:spPr/>
      <dgm:t>
        <a:bodyPr/>
        <a:lstStyle/>
        <a:p>
          <a:endParaRPr lang="en-US"/>
        </a:p>
      </dgm:t>
    </dgm:pt>
    <dgm:pt modelId="{1417AA25-2616-4608-9226-98224F69061A}">
      <dgm:prSet/>
      <dgm:spPr/>
      <dgm:t>
        <a:bodyPr/>
        <a:lstStyle/>
        <a:p>
          <a:r>
            <a:rPr lang="en-GB"/>
            <a:t>Agency</a:t>
          </a:r>
          <a:endParaRPr lang="en-US"/>
        </a:p>
      </dgm:t>
    </dgm:pt>
    <dgm:pt modelId="{638F26D8-8EE6-4E1F-ADEA-139EA4D3FBF0}" type="parTrans" cxnId="{DDF06389-368E-4674-823D-A7B0266AD7E3}">
      <dgm:prSet/>
      <dgm:spPr/>
      <dgm:t>
        <a:bodyPr/>
        <a:lstStyle/>
        <a:p>
          <a:endParaRPr lang="en-US"/>
        </a:p>
      </dgm:t>
    </dgm:pt>
    <dgm:pt modelId="{447E4BFA-D7CC-4808-ABD3-3C164E3E8BE8}" type="sibTrans" cxnId="{DDF06389-368E-4674-823D-A7B0266AD7E3}">
      <dgm:prSet/>
      <dgm:spPr/>
      <dgm:t>
        <a:bodyPr/>
        <a:lstStyle/>
        <a:p>
          <a:endParaRPr lang="en-US"/>
        </a:p>
      </dgm:t>
    </dgm:pt>
    <dgm:pt modelId="{71860E28-8568-4CBE-BE93-FFDFA6B8CA32}">
      <dgm:prSet/>
      <dgm:spPr/>
      <dgm:t>
        <a:bodyPr/>
        <a:lstStyle/>
        <a:p>
          <a:r>
            <a:rPr lang="en-GB"/>
            <a:t>Role</a:t>
          </a:r>
          <a:endParaRPr lang="en-US"/>
        </a:p>
      </dgm:t>
    </dgm:pt>
    <dgm:pt modelId="{F6633207-9607-47AC-87D1-66391C926A41}" type="parTrans" cxnId="{86F5F76E-E608-4404-9BA7-D76C868367B4}">
      <dgm:prSet/>
      <dgm:spPr/>
      <dgm:t>
        <a:bodyPr/>
        <a:lstStyle/>
        <a:p>
          <a:endParaRPr lang="en-US"/>
        </a:p>
      </dgm:t>
    </dgm:pt>
    <dgm:pt modelId="{59492F90-FF1E-4C5A-A69B-F16B27FAA986}" type="sibTrans" cxnId="{86F5F76E-E608-4404-9BA7-D76C868367B4}">
      <dgm:prSet/>
      <dgm:spPr/>
      <dgm:t>
        <a:bodyPr/>
        <a:lstStyle/>
        <a:p>
          <a:endParaRPr lang="en-US"/>
        </a:p>
      </dgm:t>
    </dgm:pt>
    <dgm:pt modelId="{1F62E283-C4B2-4F01-8A26-5672346B875F}" type="pres">
      <dgm:prSet presAssocID="{5A804074-58F1-4E4A-A36A-6CAB38C454F1}" presName="vert0" presStyleCnt="0">
        <dgm:presLayoutVars>
          <dgm:dir/>
          <dgm:animOne val="branch"/>
          <dgm:animLvl val="lvl"/>
        </dgm:presLayoutVars>
      </dgm:prSet>
      <dgm:spPr/>
    </dgm:pt>
    <dgm:pt modelId="{CE8B5314-3F7B-4ACD-AEC9-A5216A662731}" type="pres">
      <dgm:prSet presAssocID="{4319A213-8DBA-406C-A706-36D0DE92F5A9}" presName="thickLine" presStyleLbl="alignNode1" presStyleIdx="0" presStyleCnt="3"/>
      <dgm:spPr/>
    </dgm:pt>
    <dgm:pt modelId="{87B18581-AF39-4380-B061-A75E009C59C4}" type="pres">
      <dgm:prSet presAssocID="{4319A213-8DBA-406C-A706-36D0DE92F5A9}" presName="horz1" presStyleCnt="0"/>
      <dgm:spPr/>
    </dgm:pt>
    <dgm:pt modelId="{93A6B7DE-512D-47DD-999F-C576FC319A03}" type="pres">
      <dgm:prSet presAssocID="{4319A213-8DBA-406C-A706-36D0DE92F5A9}" presName="tx1" presStyleLbl="revTx" presStyleIdx="0" presStyleCnt="3"/>
      <dgm:spPr/>
    </dgm:pt>
    <dgm:pt modelId="{1842AEB7-89DC-492D-A3D8-080EAF2D0214}" type="pres">
      <dgm:prSet presAssocID="{4319A213-8DBA-406C-A706-36D0DE92F5A9}" presName="vert1" presStyleCnt="0"/>
      <dgm:spPr/>
    </dgm:pt>
    <dgm:pt modelId="{9F13AFEC-F39E-4C45-AE41-3C49D1A82D31}" type="pres">
      <dgm:prSet presAssocID="{1417AA25-2616-4608-9226-98224F69061A}" presName="thickLine" presStyleLbl="alignNode1" presStyleIdx="1" presStyleCnt="3"/>
      <dgm:spPr/>
    </dgm:pt>
    <dgm:pt modelId="{F59E416B-99A7-42E6-9763-16AFD887A238}" type="pres">
      <dgm:prSet presAssocID="{1417AA25-2616-4608-9226-98224F69061A}" presName="horz1" presStyleCnt="0"/>
      <dgm:spPr/>
    </dgm:pt>
    <dgm:pt modelId="{EDB75404-4B1D-46B1-8C6C-DA404AEDC367}" type="pres">
      <dgm:prSet presAssocID="{1417AA25-2616-4608-9226-98224F69061A}" presName="tx1" presStyleLbl="revTx" presStyleIdx="1" presStyleCnt="3"/>
      <dgm:spPr/>
    </dgm:pt>
    <dgm:pt modelId="{506EA628-E30F-4B23-BF6F-E94447DC28C7}" type="pres">
      <dgm:prSet presAssocID="{1417AA25-2616-4608-9226-98224F69061A}" presName="vert1" presStyleCnt="0"/>
      <dgm:spPr/>
    </dgm:pt>
    <dgm:pt modelId="{FEC7334E-4C69-44D1-B933-9CC13D9D5BB3}" type="pres">
      <dgm:prSet presAssocID="{71860E28-8568-4CBE-BE93-FFDFA6B8CA32}" presName="thickLine" presStyleLbl="alignNode1" presStyleIdx="2" presStyleCnt="3"/>
      <dgm:spPr/>
    </dgm:pt>
    <dgm:pt modelId="{034787D3-5D16-47DE-8474-DCB90DE51D8D}" type="pres">
      <dgm:prSet presAssocID="{71860E28-8568-4CBE-BE93-FFDFA6B8CA32}" presName="horz1" presStyleCnt="0"/>
      <dgm:spPr/>
    </dgm:pt>
    <dgm:pt modelId="{46EF0EA0-0A84-4247-9417-221643270381}" type="pres">
      <dgm:prSet presAssocID="{71860E28-8568-4CBE-BE93-FFDFA6B8CA32}" presName="tx1" presStyleLbl="revTx" presStyleIdx="2" presStyleCnt="3"/>
      <dgm:spPr/>
    </dgm:pt>
    <dgm:pt modelId="{84D183B6-B386-46F9-A072-E544CC442069}" type="pres">
      <dgm:prSet presAssocID="{71860E28-8568-4CBE-BE93-FFDFA6B8CA32}" presName="vert1" presStyleCnt="0"/>
      <dgm:spPr/>
    </dgm:pt>
  </dgm:ptLst>
  <dgm:cxnLst>
    <dgm:cxn modelId="{B353925C-6088-40B1-9B70-F27CAF58A6AA}" type="presOf" srcId="{1417AA25-2616-4608-9226-98224F69061A}" destId="{EDB75404-4B1D-46B1-8C6C-DA404AEDC367}" srcOrd="0" destOrd="0" presId="urn:microsoft.com/office/officeart/2008/layout/LinedList"/>
    <dgm:cxn modelId="{86F5F76E-E608-4404-9BA7-D76C868367B4}" srcId="{5A804074-58F1-4E4A-A36A-6CAB38C454F1}" destId="{71860E28-8568-4CBE-BE93-FFDFA6B8CA32}" srcOrd="2" destOrd="0" parTransId="{F6633207-9607-47AC-87D1-66391C926A41}" sibTransId="{59492F90-FF1E-4C5A-A69B-F16B27FAA986}"/>
    <dgm:cxn modelId="{E51EA153-D2C8-40C4-BD0E-67EF7CEAE227}" type="presOf" srcId="{71860E28-8568-4CBE-BE93-FFDFA6B8CA32}" destId="{46EF0EA0-0A84-4247-9417-221643270381}" srcOrd="0" destOrd="0" presId="urn:microsoft.com/office/officeart/2008/layout/LinedList"/>
    <dgm:cxn modelId="{DDF06389-368E-4674-823D-A7B0266AD7E3}" srcId="{5A804074-58F1-4E4A-A36A-6CAB38C454F1}" destId="{1417AA25-2616-4608-9226-98224F69061A}" srcOrd="1" destOrd="0" parTransId="{638F26D8-8EE6-4E1F-ADEA-139EA4D3FBF0}" sibTransId="{447E4BFA-D7CC-4808-ABD3-3C164E3E8BE8}"/>
    <dgm:cxn modelId="{4D3F3FDB-147D-4D16-822C-CB4FB5A5A191}" type="presOf" srcId="{5A804074-58F1-4E4A-A36A-6CAB38C454F1}" destId="{1F62E283-C4B2-4F01-8A26-5672346B875F}" srcOrd="0" destOrd="0" presId="urn:microsoft.com/office/officeart/2008/layout/LinedList"/>
    <dgm:cxn modelId="{8A2703E8-EAD5-400B-877E-3A20A51F28EE}" srcId="{5A804074-58F1-4E4A-A36A-6CAB38C454F1}" destId="{4319A213-8DBA-406C-A706-36D0DE92F5A9}" srcOrd="0" destOrd="0" parTransId="{5E541B45-130D-4EEC-9D08-3DA2778268FC}" sibTransId="{1590A0D9-294A-46F3-8273-8D2A2CDDA776}"/>
    <dgm:cxn modelId="{CDCE95EF-0760-4D6C-ABEE-63027F4D9CB8}" type="presOf" srcId="{4319A213-8DBA-406C-A706-36D0DE92F5A9}" destId="{93A6B7DE-512D-47DD-999F-C576FC319A03}" srcOrd="0" destOrd="0" presId="urn:microsoft.com/office/officeart/2008/layout/LinedList"/>
    <dgm:cxn modelId="{E29087FD-6863-4F23-B476-7B182411F515}" type="presParOf" srcId="{1F62E283-C4B2-4F01-8A26-5672346B875F}" destId="{CE8B5314-3F7B-4ACD-AEC9-A5216A662731}" srcOrd="0" destOrd="0" presId="urn:microsoft.com/office/officeart/2008/layout/LinedList"/>
    <dgm:cxn modelId="{0C77FAE5-AEB4-4606-80FB-D25BACB5064A}" type="presParOf" srcId="{1F62E283-C4B2-4F01-8A26-5672346B875F}" destId="{87B18581-AF39-4380-B061-A75E009C59C4}" srcOrd="1" destOrd="0" presId="urn:microsoft.com/office/officeart/2008/layout/LinedList"/>
    <dgm:cxn modelId="{002D2702-0FBC-4197-8825-25DD6876A1A1}" type="presParOf" srcId="{87B18581-AF39-4380-B061-A75E009C59C4}" destId="{93A6B7DE-512D-47DD-999F-C576FC319A03}" srcOrd="0" destOrd="0" presId="urn:microsoft.com/office/officeart/2008/layout/LinedList"/>
    <dgm:cxn modelId="{97D3F261-49A4-42AF-8274-5A3174ACF216}" type="presParOf" srcId="{87B18581-AF39-4380-B061-A75E009C59C4}" destId="{1842AEB7-89DC-492D-A3D8-080EAF2D0214}" srcOrd="1" destOrd="0" presId="urn:microsoft.com/office/officeart/2008/layout/LinedList"/>
    <dgm:cxn modelId="{56B27B71-50F7-48F4-A50F-348CA71D6EAB}" type="presParOf" srcId="{1F62E283-C4B2-4F01-8A26-5672346B875F}" destId="{9F13AFEC-F39E-4C45-AE41-3C49D1A82D31}" srcOrd="2" destOrd="0" presId="urn:microsoft.com/office/officeart/2008/layout/LinedList"/>
    <dgm:cxn modelId="{2E069B73-4111-487D-AF5B-E817883F354F}" type="presParOf" srcId="{1F62E283-C4B2-4F01-8A26-5672346B875F}" destId="{F59E416B-99A7-42E6-9763-16AFD887A238}" srcOrd="3" destOrd="0" presId="urn:microsoft.com/office/officeart/2008/layout/LinedList"/>
    <dgm:cxn modelId="{3BE221D6-8A5D-4562-8BE8-2607ED99C598}" type="presParOf" srcId="{F59E416B-99A7-42E6-9763-16AFD887A238}" destId="{EDB75404-4B1D-46B1-8C6C-DA404AEDC367}" srcOrd="0" destOrd="0" presId="urn:microsoft.com/office/officeart/2008/layout/LinedList"/>
    <dgm:cxn modelId="{6EC9CD7A-45FD-4F5F-A3A8-EFF94478D2F5}" type="presParOf" srcId="{F59E416B-99A7-42E6-9763-16AFD887A238}" destId="{506EA628-E30F-4B23-BF6F-E94447DC28C7}" srcOrd="1" destOrd="0" presId="urn:microsoft.com/office/officeart/2008/layout/LinedList"/>
    <dgm:cxn modelId="{7153C9ED-F5E2-4E98-87C1-D013B7BA3305}" type="presParOf" srcId="{1F62E283-C4B2-4F01-8A26-5672346B875F}" destId="{FEC7334E-4C69-44D1-B933-9CC13D9D5BB3}" srcOrd="4" destOrd="0" presId="urn:microsoft.com/office/officeart/2008/layout/LinedList"/>
    <dgm:cxn modelId="{F57681DC-D341-49FC-B100-C4413E62870C}" type="presParOf" srcId="{1F62E283-C4B2-4F01-8A26-5672346B875F}" destId="{034787D3-5D16-47DE-8474-DCB90DE51D8D}" srcOrd="5" destOrd="0" presId="urn:microsoft.com/office/officeart/2008/layout/LinedList"/>
    <dgm:cxn modelId="{DA0853A1-778F-40F1-BAA6-AFCE582C4F76}" type="presParOf" srcId="{034787D3-5D16-47DE-8474-DCB90DE51D8D}" destId="{46EF0EA0-0A84-4247-9417-221643270381}" srcOrd="0" destOrd="0" presId="urn:microsoft.com/office/officeart/2008/layout/LinedList"/>
    <dgm:cxn modelId="{CD71A63A-97FC-47CD-9DCF-713ABDDD09C3}" type="presParOf" srcId="{034787D3-5D16-47DE-8474-DCB90DE51D8D}" destId="{84D183B6-B386-46F9-A072-E544CC4420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12261-653E-4B61-8C02-79A90E03D880}"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EEA5D2ED-DAB4-4F3A-9141-7594528CBED5}">
      <dgm:prSet/>
      <dgm:spPr/>
      <dgm:t>
        <a:bodyPr/>
        <a:lstStyle/>
        <a:p>
          <a:r>
            <a:rPr lang="en-GB"/>
            <a:t>Know what child abuse and neglect are</a:t>
          </a:r>
          <a:endParaRPr lang="en-US"/>
        </a:p>
      </dgm:t>
    </dgm:pt>
    <dgm:pt modelId="{D7C8F2EE-DFC8-482D-B08C-7C60C41F8A6D}" type="parTrans" cxnId="{6BCF8EA4-2A11-4D95-BFED-4346366B2442}">
      <dgm:prSet/>
      <dgm:spPr/>
      <dgm:t>
        <a:bodyPr/>
        <a:lstStyle/>
        <a:p>
          <a:endParaRPr lang="en-US"/>
        </a:p>
      </dgm:t>
    </dgm:pt>
    <dgm:pt modelId="{4CDE5450-FBDA-4999-9064-8CCC3ACF1FA3}" type="sibTrans" cxnId="{6BCF8EA4-2A11-4D95-BFED-4346366B2442}">
      <dgm:prSet/>
      <dgm:spPr/>
      <dgm:t>
        <a:bodyPr/>
        <a:lstStyle/>
        <a:p>
          <a:endParaRPr lang="en-US"/>
        </a:p>
      </dgm:t>
    </dgm:pt>
    <dgm:pt modelId="{171EBDBC-43F6-4853-858C-786317ADB708}">
      <dgm:prSet/>
      <dgm:spPr/>
      <dgm:t>
        <a:bodyPr/>
        <a:lstStyle/>
        <a:p>
          <a:r>
            <a:rPr lang="en-GB"/>
            <a:t>Understand the importance of maintaining a child focus </a:t>
          </a:r>
          <a:endParaRPr lang="en-US"/>
        </a:p>
      </dgm:t>
    </dgm:pt>
    <dgm:pt modelId="{AC732281-050E-480E-9996-645101ECFA94}" type="parTrans" cxnId="{56B23810-9CB1-446F-A5B1-A14A1A8E5BAE}">
      <dgm:prSet/>
      <dgm:spPr/>
      <dgm:t>
        <a:bodyPr/>
        <a:lstStyle/>
        <a:p>
          <a:endParaRPr lang="en-US"/>
        </a:p>
      </dgm:t>
    </dgm:pt>
    <dgm:pt modelId="{3CBCCE08-F320-4BCA-A77F-4B46251EB74E}" type="sibTrans" cxnId="{56B23810-9CB1-446F-A5B1-A14A1A8E5BAE}">
      <dgm:prSet/>
      <dgm:spPr/>
      <dgm:t>
        <a:bodyPr/>
        <a:lstStyle/>
        <a:p>
          <a:endParaRPr lang="en-US"/>
        </a:p>
      </dgm:t>
    </dgm:pt>
    <dgm:pt modelId="{7DE3FA6E-1A16-42A9-815A-27C4E8431E3E}">
      <dgm:prSet/>
      <dgm:spPr/>
      <dgm:t>
        <a:bodyPr/>
        <a:lstStyle/>
        <a:p>
          <a:r>
            <a:rPr lang="en-GB"/>
            <a:t>Be able to recognise and identify concerns in the context of normal child development</a:t>
          </a:r>
          <a:endParaRPr lang="en-US"/>
        </a:p>
      </dgm:t>
    </dgm:pt>
    <dgm:pt modelId="{2C900EE0-5B26-42A9-AF5E-B6C7DCD20724}" type="parTrans" cxnId="{F22A4CE2-C4A4-4895-8A87-E54F3DA5A179}">
      <dgm:prSet/>
      <dgm:spPr/>
      <dgm:t>
        <a:bodyPr/>
        <a:lstStyle/>
        <a:p>
          <a:endParaRPr lang="en-US"/>
        </a:p>
      </dgm:t>
    </dgm:pt>
    <dgm:pt modelId="{58244D7B-39F3-4C28-8546-B5A1DE37787D}" type="sibTrans" cxnId="{F22A4CE2-C4A4-4895-8A87-E54F3DA5A179}">
      <dgm:prSet/>
      <dgm:spPr/>
      <dgm:t>
        <a:bodyPr/>
        <a:lstStyle/>
        <a:p>
          <a:endParaRPr lang="en-US"/>
        </a:p>
      </dgm:t>
    </dgm:pt>
    <dgm:pt modelId="{D94A05DC-5FDA-4E10-A0F6-0582391B2542}">
      <dgm:prSet/>
      <dgm:spPr/>
      <dgm:t>
        <a:bodyPr/>
        <a:lstStyle/>
        <a:p>
          <a:r>
            <a:rPr lang="en-GB"/>
            <a:t>Know what to do in response to your concerns</a:t>
          </a:r>
          <a:endParaRPr lang="en-US"/>
        </a:p>
      </dgm:t>
    </dgm:pt>
    <dgm:pt modelId="{B584BD4B-5896-4AAF-A001-2D7ABF6E6003}" type="parTrans" cxnId="{4643936E-439D-4F92-8864-4D88D3243797}">
      <dgm:prSet/>
      <dgm:spPr/>
      <dgm:t>
        <a:bodyPr/>
        <a:lstStyle/>
        <a:p>
          <a:endParaRPr lang="en-US"/>
        </a:p>
      </dgm:t>
    </dgm:pt>
    <dgm:pt modelId="{ECC64D3A-FB43-413C-83B2-9C87867D7515}" type="sibTrans" cxnId="{4643936E-439D-4F92-8864-4D88D3243797}">
      <dgm:prSet/>
      <dgm:spPr/>
      <dgm:t>
        <a:bodyPr/>
        <a:lstStyle/>
        <a:p>
          <a:endParaRPr lang="en-US"/>
        </a:p>
      </dgm:t>
    </dgm:pt>
    <dgm:pt modelId="{BDC079BE-BCCD-4673-B812-293C12D819DA}" type="pres">
      <dgm:prSet presAssocID="{54A12261-653E-4B61-8C02-79A90E03D880}" presName="root" presStyleCnt="0">
        <dgm:presLayoutVars>
          <dgm:dir/>
          <dgm:resizeHandles val="exact"/>
        </dgm:presLayoutVars>
      </dgm:prSet>
      <dgm:spPr/>
    </dgm:pt>
    <dgm:pt modelId="{F4EDB1C6-08AF-4A07-8335-21F6D2A74F1F}" type="pres">
      <dgm:prSet presAssocID="{EEA5D2ED-DAB4-4F3A-9141-7594528CBED5}" presName="compNode" presStyleCnt="0"/>
      <dgm:spPr/>
    </dgm:pt>
    <dgm:pt modelId="{138C3522-6EE4-413C-8456-E676D70EA829}" type="pres">
      <dgm:prSet presAssocID="{EEA5D2ED-DAB4-4F3A-9141-7594528CBED5}" presName="bgRect" presStyleLbl="bgShp" presStyleIdx="0" presStyleCnt="4"/>
      <dgm:spPr/>
    </dgm:pt>
    <dgm:pt modelId="{64E4F10D-1C80-4A3B-8F60-1F7DC94D54AD}" type="pres">
      <dgm:prSet presAssocID="{EEA5D2ED-DAB4-4F3A-9141-7594528CBE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tificialIntelligence"/>
        </a:ext>
      </dgm:extLst>
    </dgm:pt>
    <dgm:pt modelId="{769E4D53-D843-41C1-AEA1-ACF6C1067CA1}" type="pres">
      <dgm:prSet presAssocID="{EEA5D2ED-DAB4-4F3A-9141-7594528CBED5}" presName="spaceRect" presStyleCnt="0"/>
      <dgm:spPr/>
    </dgm:pt>
    <dgm:pt modelId="{A0644910-A52C-421F-B719-700A83263D7A}" type="pres">
      <dgm:prSet presAssocID="{EEA5D2ED-DAB4-4F3A-9141-7594528CBED5}" presName="parTx" presStyleLbl="revTx" presStyleIdx="0" presStyleCnt="4">
        <dgm:presLayoutVars>
          <dgm:chMax val="0"/>
          <dgm:chPref val="0"/>
        </dgm:presLayoutVars>
      </dgm:prSet>
      <dgm:spPr/>
    </dgm:pt>
    <dgm:pt modelId="{1F6C7996-C017-430E-AE86-AF24F9932B7B}" type="pres">
      <dgm:prSet presAssocID="{4CDE5450-FBDA-4999-9064-8CCC3ACF1FA3}" presName="sibTrans" presStyleCnt="0"/>
      <dgm:spPr/>
    </dgm:pt>
    <dgm:pt modelId="{112381D7-8669-4BE0-993C-9287D19CFAF3}" type="pres">
      <dgm:prSet presAssocID="{171EBDBC-43F6-4853-858C-786317ADB708}" presName="compNode" presStyleCnt="0"/>
      <dgm:spPr/>
    </dgm:pt>
    <dgm:pt modelId="{208CC35D-F30C-4ADE-93E5-C0E4A211F0B7}" type="pres">
      <dgm:prSet presAssocID="{171EBDBC-43F6-4853-858C-786317ADB708}" presName="bgRect" presStyleLbl="bgShp" presStyleIdx="1" presStyleCnt="4"/>
      <dgm:spPr/>
    </dgm:pt>
    <dgm:pt modelId="{D4072FFA-37DE-4BE8-BA02-CF47D27CD1AC}" type="pres">
      <dgm:prSet presAssocID="{171EBDBC-43F6-4853-858C-786317ADB7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DE9921EC-8AE7-4594-B6C1-B342E518E9F8}" type="pres">
      <dgm:prSet presAssocID="{171EBDBC-43F6-4853-858C-786317ADB708}" presName="spaceRect" presStyleCnt="0"/>
      <dgm:spPr/>
    </dgm:pt>
    <dgm:pt modelId="{F0F2CBB7-B330-4BBB-B750-012F24E43993}" type="pres">
      <dgm:prSet presAssocID="{171EBDBC-43F6-4853-858C-786317ADB708}" presName="parTx" presStyleLbl="revTx" presStyleIdx="1" presStyleCnt="4">
        <dgm:presLayoutVars>
          <dgm:chMax val="0"/>
          <dgm:chPref val="0"/>
        </dgm:presLayoutVars>
      </dgm:prSet>
      <dgm:spPr/>
    </dgm:pt>
    <dgm:pt modelId="{99FD8542-C09C-47B2-8D8B-415F15A34CC0}" type="pres">
      <dgm:prSet presAssocID="{3CBCCE08-F320-4BCA-A77F-4B46251EB74E}" presName="sibTrans" presStyleCnt="0"/>
      <dgm:spPr/>
    </dgm:pt>
    <dgm:pt modelId="{EA046DF8-51D4-461A-983E-F3E46A85E315}" type="pres">
      <dgm:prSet presAssocID="{7DE3FA6E-1A16-42A9-815A-27C4E8431E3E}" presName="compNode" presStyleCnt="0"/>
      <dgm:spPr/>
    </dgm:pt>
    <dgm:pt modelId="{195C61B8-EBB8-4718-9B50-ABB28E9EEA10}" type="pres">
      <dgm:prSet presAssocID="{7DE3FA6E-1A16-42A9-815A-27C4E8431E3E}" presName="bgRect" presStyleLbl="bgShp" presStyleIdx="2" presStyleCnt="4"/>
      <dgm:spPr/>
    </dgm:pt>
    <dgm:pt modelId="{91DCC3DF-133B-4468-8759-F16AC30F1701}" type="pres">
      <dgm:prSet presAssocID="{7DE3FA6E-1A16-42A9-815A-27C4E8431E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by"/>
        </a:ext>
      </dgm:extLst>
    </dgm:pt>
    <dgm:pt modelId="{15C51C27-1911-4BAB-8776-4A10BE73F28C}" type="pres">
      <dgm:prSet presAssocID="{7DE3FA6E-1A16-42A9-815A-27C4E8431E3E}" presName="spaceRect" presStyleCnt="0"/>
      <dgm:spPr/>
    </dgm:pt>
    <dgm:pt modelId="{AA063890-35E0-4FE4-B278-9ADD5C82A260}" type="pres">
      <dgm:prSet presAssocID="{7DE3FA6E-1A16-42A9-815A-27C4E8431E3E}" presName="parTx" presStyleLbl="revTx" presStyleIdx="2" presStyleCnt="4">
        <dgm:presLayoutVars>
          <dgm:chMax val="0"/>
          <dgm:chPref val="0"/>
        </dgm:presLayoutVars>
      </dgm:prSet>
      <dgm:spPr/>
    </dgm:pt>
    <dgm:pt modelId="{CAF3F724-E96E-4FA5-B204-D8EEDC12202C}" type="pres">
      <dgm:prSet presAssocID="{58244D7B-39F3-4C28-8546-B5A1DE37787D}" presName="sibTrans" presStyleCnt="0"/>
      <dgm:spPr/>
    </dgm:pt>
    <dgm:pt modelId="{66553AE9-3C50-4EB5-993E-153A059D4451}" type="pres">
      <dgm:prSet presAssocID="{D94A05DC-5FDA-4E10-A0F6-0582391B2542}" presName="compNode" presStyleCnt="0"/>
      <dgm:spPr/>
    </dgm:pt>
    <dgm:pt modelId="{84737AE8-CDA3-408B-83A5-39E348A76066}" type="pres">
      <dgm:prSet presAssocID="{D94A05DC-5FDA-4E10-A0F6-0582391B2542}" presName="bgRect" presStyleLbl="bgShp" presStyleIdx="3" presStyleCnt="4"/>
      <dgm:spPr/>
    </dgm:pt>
    <dgm:pt modelId="{DC177AE3-C5FF-46BF-BBCA-D17E7B4FAA41}" type="pres">
      <dgm:prSet presAssocID="{D94A05DC-5FDA-4E10-A0F6-0582391B25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51692320-6D56-4D4F-8F47-1468923B2BCC}" type="pres">
      <dgm:prSet presAssocID="{D94A05DC-5FDA-4E10-A0F6-0582391B2542}" presName="spaceRect" presStyleCnt="0"/>
      <dgm:spPr/>
    </dgm:pt>
    <dgm:pt modelId="{EB4E2A46-6797-4AE6-B66F-16F8A5BA3DD3}" type="pres">
      <dgm:prSet presAssocID="{D94A05DC-5FDA-4E10-A0F6-0582391B2542}" presName="parTx" presStyleLbl="revTx" presStyleIdx="3" presStyleCnt="4">
        <dgm:presLayoutVars>
          <dgm:chMax val="0"/>
          <dgm:chPref val="0"/>
        </dgm:presLayoutVars>
      </dgm:prSet>
      <dgm:spPr/>
    </dgm:pt>
  </dgm:ptLst>
  <dgm:cxnLst>
    <dgm:cxn modelId="{56B23810-9CB1-446F-A5B1-A14A1A8E5BAE}" srcId="{54A12261-653E-4B61-8C02-79A90E03D880}" destId="{171EBDBC-43F6-4853-858C-786317ADB708}" srcOrd="1" destOrd="0" parTransId="{AC732281-050E-480E-9996-645101ECFA94}" sibTransId="{3CBCCE08-F320-4BCA-A77F-4B46251EB74E}"/>
    <dgm:cxn modelId="{EC33E22B-AE4E-4195-9D33-A0A573E51A8C}" type="presOf" srcId="{171EBDBC-43F6-4853-858C-786317ADB708}" destId="{F0F2CBB7-B330-4BBB-B750-012F24E43993}" srcOrd="0" destOrd="0" presId="urn:microsoft.com/office/officeart/2018/2/layout/IconVerticalSolidList"/>
    <dgm:cxn modelId="{E6703460-7A73-49EB-8C4A-F28EAEC5C9C8}" type="presOf" srcId="{EEA5D2ED-DAB4-4F3A-9141-7594528CBED5}" destId="{A0644910-A52C-421F-B719-700A83263D7A}" srcOrd="0" destOrd="0" presId="urn:microsoft.com/office/officeart/2018/2/layout/IconVerticalSolidList"/>
    <dgm:cxn modelId="{63139F43-0CC0-4DBF-8667-9BCB9619D2E4}" type="presOf" srcId="{7DE3FA6E-1A16-42A9-815A-27C4E8431E3E}" destId="{AA063890-35E0-4FE4-B278-9ADD5C82A260}" srcOrd="0" destOrd="0" presId="urn:microsoft.com/office/officeart/2018/2/layout/IconVerticalSolidList"/>
    <dgm:cxn modelId="{4643936E-439D-4F92-8864-4D88D3243797}" srcId="{54A12261-653E-4B61-8C02-79A90E03D880}" destId="{D94A05DC-5FDA-4E10-A0F6-0582391B2542}" srcOrd="3" destOrd="0" parTransId="{B584BD4B-5896-4AAF-A001-2D7ABF6E6003}" sibTransId="{ECC64D3A-FB43-413C-83B2-9C87867D7515}"/>
    <dgm:cxn modelId="{BDB6C470-161C-4981-89DD-CB160A20CF45}" type="presOf" srcId="{D94A05DC-5FDA-4E10-A0F6-0582391B2542}" destId="{EB4E2A46-6797-4AE6-B66F-16F8A5BA3DD3}" srcOrd="0" destOrd="0" presId="urn:microsoft.com/office/officeart/2018/2/layout/IconVerticalSolidList"/>
    <dgm:cxn modelId="{6BCF8EA4-2A11-4D95-BFED-4346366B2442}" srcId="{54A12261-653E-4B61-8C02-79A90E03D880}" destId="{EEA5D2ED-DAB4-4F3A-9141-7594528CBED5}" srcOrd="0" destOrd="0" parTransId="{D7C8F2EE-DFC8-482D-B08C-7C60C41F8A6D}" sibTransId="{4CDE5450-FBDA-4999-9064-8CCC3ACF1FA3}"/>
    <dgm:cxn modelId="{BF7613B2-3173-40C8-8B46-E23808ED4896}" type="presOf" srcId="{54A12261-653E-4B61-8C02-79A90E03D880}" destId="{BDC079BE-BCCD-4673-B812-293C12D819DA}" srcOrd="0" destOrd="0" presId="urn:microsoft.com/office/officeart/2018/2/layout/IconVerticalSolidList"/>
    <dgm:cxn modelId="{F22A4CE2-C4A4-4895-8A87-E54F3DA5A179}" srcId="{54A12261-653E-4B61-8C02-79A90E03D880}" destId="{7DE3FA6E-1A16-42A9-815A-27C4E8431E3E}" srcOrd="2" destOrd="0" parTransId="{2C900EE0-5B26-42A9-AF5E-B6C7DCD20724}" sibTransId="{58244D7B-39F3-4C28-8546-B5A1DE37787D}"/>
    <dgm:cxn modelId="{CF802649-D1B6-497C-A19A-D28597B1349D}" type="presParOf" srcId="{BDC079BE-BCCD-4673-B812-293C12D819DA}" destId="{F4EDB1C6-08AF-4A07-8335-21F6D2A74F1F}" srcOrd="0" destOrd="0" presId="urn:microsoft.com/office/officeart/2018/2/layout/IconVerticalSolidList"/>
    <dgm:cxn modelId="{040AC690-E766-43EC-AE34-81BAA4F1BC91}" type="presParOf" srcId="{F4EDB1C6-08AF-4A07-8335-21F6D2A74F1F}" destId="{138C3522-6EE4-413C-8456-E676D70EA829}" srcOrd="0" destOrd="0" presId="urn:microsoft.com/office/officeart/2018/2/layout/IconVerticalSolidList"/>
    <dgm:cxn modelId="{C6CD40A3-80D1-4F91-9214-385E9A22574F}" type="presParOf" srcId="{F4EDB1C6-08AF-4A07-8335-21F6D2A74F1F}" destId="{64E4F10D-1C80-4A3B-8F60-1F7DC94D54AD}" srcOrd="1" destOrd="0" presId="urn:microsoft.com/office/officeart/2018/2/layout/IconVerticalSolidList"/>
    <dgm:cxn modelId="{308FA18A-BE5C-4CEB-ABB0-01EC113A7EDD}" type="presParOf" srcId="{F4EDB1C6-08AF-4A07-8335-21F6D2A74F1F}" destId="{769E4D53-D843-41C1-AEA1-ACF6C1067CA1}" srcOrd="2" destOrd="0" presId="urn:microsoft.com/office/officeart/2018/2/layout/IconVerticalSolidList"/>
    <dgm:cxn modelId="{FA4F509C-E211-4B03-AD8C-CB3139E64DE7}" type="presParOf" srcId="{F4EDB1C6-08AF-4A07-8335-21F6D2A74F1F}" destId="{A0644910-A52C-421F-B719-700A83263D7A}" srcOrd="3" destOrd="0" presId="urn:microsoft.com/office/officeart/2018/2/layout/IconVerticalSolidList"/>
    <dgm:cxn modelId="{54436859-81C0-472A-8D39-8B21F7992878}" type="presParOf" srcId="{BDC079BE-BCCD-4673-B812-293C12D819DA}" destId="{1F6C7996-C017-430E-AE86-AF24F9932B7B}" srcOrd="1" destOrd="0" presId="urn:microsoft.com/office/officeart/2018/2/layout/IconVerticalSolidList"/>
    <dgm:cxn modelId="{1D3E47CE-6B16-43AA-A4E7-2DC554AFA446}" type="presParOf" srcId="{BDC079BE-BCCD-4673-B812-293C12D819DA}" destId="{112381D7-8669-4BE0-993C-9287D19CFAF3}" srcOrd="2" destOrd="0" presId="urn:microsoft.com/office/officeart/2018/2/layout/IconVerticalSolidList"/>
    <dgm:cxn modelId="{56D61236-FCFE-468A-920D-C1A7ACEC36F7}" type="presParOf" srcId="{112381D7-8669-4BE0-993C-9287D19CFAF3}" destId="{208CC35D-F30C-4ADE-93E5-C0E4A211F0B7}" srcOrd="0" destOrd="0" presId="urn:microsoft.com/office/officeart/2018/2/layout/IconVerticalSolidList"/>
    <dgm:cxn modelId="{0C5F4AAC-8300-4479-B7E4-7E335CE306E6}" type="presParOf" srcId="{112381D7-8669-4BE0-993C-9287D19CFAF3}" destId="{D4072FFA-37DE-4BE8-BA02-CF47D27CD1AC}" srcOrd="1" destOrd="0" presId="urn:microsoft.com/office/officeart/2018/2/layout/IconVerticalSolidList"/>
    <dgm:cxn modelId="{A3DE0D39-455E-4102-8993-CD5BCEE6B760}" type="presParOf" srcId="{112381D7-8669-4BE0-993C-9287D19CFAF3}" destId="{DE9921EC-8AE7-4594-B6C1-B342E518E9F8}" srcOrd="2" destOrd="0" presId="urn:microsoft.com/office/officeart/2018/2/layout/IconVerticalSolidList"/>
    <dgm:cxn modelId="{C2707C71-FE7A-4DDD-8C1A-EF2B8C0A9AAA}" type="presParOf" srcId="{112381D7-8669-4BE0-993C-9287D19CFAF3}" destId="{F0F2CBB7-B330-4BBB-B750-012F24E43993}" srcOrd="3" destOrd="0" presId="urn:microsoft.com/office/officeart/2018/2/layout/IconVerticalSolidList"/>
    <dgm:cxn modelId="{365E5FCE-56DD-4296-828A-BFC9AAAD275F}" type="presParOf" srcId="{BDC079BE-BCCD-4673-B812-293C12D819DA}" destId="{99FD8542-C09C-47B2-8D8B-415F15A34CC0}" srcOrd="3" destOrd="0" presId="urn:microsoft.com/office/officeart/2018/2/layout/IconVerticalSolidList"/>
    <dgm:cxn modelId="{BC72E353-BB4B-429F-ADF4-5DA8233A6E6D}" type="presParOf" srcId="{BDC079BE-BCCD-4673-B812-293C12D819DA}" destId="{EA046DF8-51D4-461A-983E-F3E46A85E315}" srcOrd="4" destOrd="0" presId="urn:microsoft.com/office/officeart/2018/2/layout/IconVerticalSolidList"/>
    <dgm:cxn modelId="{8707DC16-59D8-4D73-B01A-25C7AECFAB9E}" type="presParOf" srcId="{EA046DF8-51D4-461A-983E-F3E46A85E315}" destId="{195C61B8-EBB8-4718-9B50-ABB28E9EEA10}" srcOrd="0" destOrd="0" presId="urn:microsoft.com/office/officeart/2018/2/layout/IconVerticalSolidList"/>
    <dgm:cxn modelId="{FDDAF787-97EE-4976-9B19-77EA3D774537}" type="presParOf" srcId="{EA046DF8-51D4-461A-983E-F3E46A85E315}" destId="{91DCC3DF-133B-4468-8759-F16AC30F1701}" srcOrd="1" destOrd="0" presId="urn:microsoft.com/office/officeart/2018/2/layout/IconVerticalSolidList"/>
    <dgm:cxn modelId="{85183DA8-51AF-45D3-A5B1-CF97108D448D}" type="presParOf" srcId="{EA046DF8-51D4-461A-983E-F3E46A85E315}" destId="{15C51C27-1911-4BAB-8776-4A10BE73F28C}" srcOrd="2" destOrd="0" presId="urn:microsoft.com/office/officeart/2018/2/layout/IconVerticalSolidList"/>
    <dgm:cxn modelId="{AC14BF92-E724-4469-A1E5-6562D23B2405}" type="presParOf" srcId="{EA046DF8-51D4-461A-983E-F3E46A85E315}" destId="{AA063890-35E0-4FE4-B278-9ADD5C82A260}" srcOrd="3" destOrd="0" presId="urn:microsoft.com/office/officeart/2018/2/layout/IconVerticalSolidList"/>
    <dgm:cxn modelId="{61048118-F876-4D90-BBE6-FCCBBAFB3CEC}" type="presParOf" srcId="{BDC079BE-BCCD-4673-B812-293C12D819DA}" destId="{CAF3F724-E96E-4FA5-B204-D8EEDC12202C}" srcOrd="5" destOrd="0" presId="urn:microsoft.com/office/officeart/2018/2/layout/IconVerticalSolidList"/>
    <dgm:cxn modelId="{57A1DC5C-1754-4811-B646-CAE6049E58F2}" type="presParOf" srcId="{BDC079BE-BCCD-4673-B812-293C12D819DA}" destId="{66553AE9-3C50-4EB5-993E-153A059D4451}" srcOrd="6" destOrd="0" presId="urn:microsoft.com/office/officeart/2018/2/layout/IconVerticalSolidList"/>
    <dgm:cxn modelId="{EAB31C71-CF7A-4474-9176-F91CEF9A2B30}" type="presParOf" srcId="{66553AE9-3C50-4EB5-993E-153A059D4451}" destId="{84737AE8-CDA3-408B-83A5-39E348A76066}" srcOrd="0" destOrd="0" presId="urn:microsoft.com/office/officeart/2018/2/layout/IconVerticalSolidList"/>
    <dgm:cxn modelId="{5B76AB22-A896-4CEE-8F96-6DC0A9E205C7}" type="presParOf" srcId="{66553AE9-3C50-4EB5-993E-153A059D4451}" destId="{DC177AE3-C5FF-46BF-BBCA-D17E7B4FAA41}" srcOrd="1" destOrd="0" presId="urn:microsoft.com/office/officeart/2018/2/layout/IconVerticalSolidList"/>
    <dgm:cxn modelId="{AFFE750D-7A8A-4E83-A178-B21259F8FC43}" type="presParOf" srcId="{66553AE9-3C50-4EB5-993E-153A059D4451}" destId="{51692320-6D56-4D4F-8F47-1468923B2BCC}" srcOrd="2" destOrd="0" presId="urn:microsoft.com/office/officeart/2018/2/layout/IconVerticalSolidList"/>
    <dgm:cxn modelId="{ECF75B77-D936-444F-8FC9-5D6211CF8521}" type="presParOf" srcId="{66553AE9-3C50-4EB5-993E-153A059D4451}" destId="{EB4E2A46-6797-4AE6-B66F-16F8A5BA3DD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252255-E1F0-4DD9-BE26-2E1195BEF6C4}"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03EAA90A-1BF4-4C08-A5C2-FF8C57D5792C}">
      <dgm:prSet/>
      <dgm:spPr/>
      <dgm:t>
        <a:bodyPr/>
        <a:lstStyle/>
        <a:p>
          <a:pPr>
            <a:defRPr b="1"/>
          </a:pPr>
          <a:r>
            <a:rPr lang="en-US"/>
            <a:t>1989</a:t>
          </a:r>
        </a:p>
      </dgm:t>
    </dgm:pt>
    <dgm:pt modelId="{65FED0CB-638A-459D-BDC3-9B96EC6E5C3A}" type="parTrans" cxnId="{60A0C871-6601-4957-AA06-3FF8C964F451}">
      <dgm:prSet/>
      <dgm:spPr/>
      <dgm:t>
        <a:bodyPr/>
        <a:lstStyle/>
        <a:p>
          <a:endParaRPr lang="en-US"/>
        </a:p>
      </dgm:t>
    </dgm:pt>
    <dgm:pt modelId="{0B23FA2A-0618-4EEA-B3DB-51BAED87E51B}" type="sibTrans" cxnId="{60A0C871-6601-4957-AA06-3FF8C964F451}">
      <dgm:prSet/>
      <dgm:spPr/>
      <dgm:t>
        <a:bodyPr/>
        <a:lstStyle/>
        <a:p>
          <a:endParaRPr lang="en-US"/>
        </a:p>
      </dgm:t>
    </dgm:pt>
    <dgm:pt modelId="{97FB653C-72D5-4556-A8F7-F1E66AD191E3}">
      <dgm:prSet/>
      <dgm:spPr/>
      <dgm:t>
        <a:bodyPr/>
        <a:lstStyle/>
        <a:p>
          <a:r>
            <a:rPr lang="en-US"/>
            <a:t>Children Act 1989</a:t>
          </a:r>
        </a:p>
      </dgm:t>
    </dgm:pt>
    <dgm:pt modelId="{4B5F472C-1669-419F-B728-DA917E43AC7C}" type="parTrans" cxnId="{D00E270D-29F4-46AF-BF14-C9A1C4CDD169}">
      <dgm:prSet/>
      <dgm:spPr/>
      <dgm:t>
        <a:bodyPr/>
        <a:lstStyle/>
        <a:p>
          <a:endParaRPr lang="en-US"/>
        </a:p>
      </dgm:t>
    </dgm:pt>
    <dgm:pt modelId="{813D8FA0-95C0-44FC-BDAC-8A534F6E3B06}" type="sibTrans" cxnId="{D00E270D-29F4-46AF-BF14-C9A1C4CDD169}">
      <dgm:prSet/>
      <dgm:spPr/>
      <dgm:t>
        <a:bodyPr/>
        <a:lstStyle/>
        <a:p>
          <a:endParaRPr lang="en-US"/>
        </a:p>
      </dgm:t>
    </dgm:pt>
    <dgm:pt modelId="{960D9B1A-0B0A-4DF5-A509-05B04787ABC2}">
      <dgm:prSet/>
      <dgm:spPr/>
      <dgm:t>
        <a:bodyPr/>
        <a:lstStyle/>
        <a:p>
          <a:pPr>
            <a:defRPr b="1"/>
          </a:pPr>
          <a:r>
            <a:rPr lang="en-US"/>
            <a:t>2004</a:t>
          </a:r>
        </a:p>
      </dgm:t>
    </dgm:pt>
    <dgm:pt modelId="{EC3FA3FE-3E88-4760-8363-AF4D842395FD}" type="parTrans" cxnId="{7A6DDA6A-4A77-4867-A553-6ACCC3C0B40A}">
      <dgm:prSet/>
      <dgm:spPr/>
      <dgm:t>
        <a:bodyPr/>
        <a:lstStyle/>
        <a:p>
          <a:endParaRPr lang="en-US"/>
        </a:p>
      </dgm:t>
    </dgm:pt>
    <dgm:pt modelId="{17C4453B-F663-4A70-9709-83BF36CFAAF8}" type="sibTrans" cxnId="{7A6DDA6A-4A77-4867-A553-6ACCC3C0B40A}">
      <dgm:prSet/>
      <dgm:spPr/>
      <dgm:t>
        <a:bodyPr/>
        <a:lstStyle/>
        <a:p>
          <a:endParaRPr lang="en-US"/>
        </a:p>
      </dgm:t>
    </dgm:pt>
    <dgm:pt modelId="{25AC40A8-1047-4329-9641-3C46518C59B6}">
      <dgm:prSet/>
      <dgm:spPr/>
      <dgm:t>
        <a:bodyPr/>
        <a:lstStyle/>
        <a:p>
          <a:r>
            <a:rPr lang="en-US"/>
            <a:t>Children Act 2004</a:t>
          </a:r>
        </a:p>
      </dgm:t>
    </dgm:pt>
    <dgm:pt modelId="{65BA84E0-F710-44D9-AE83-9A7ED73E11FD}" type="parTrans" cxnId="{3F7CC16F-01BE-4191-B1B4-CD0C1AD69CE1}">
      <dgm:prSet/>
      <dgm:spPr/>
      <dgm:t>
        <a:bodyPr/>
        <a:lstStyle/>
        <a:p>
          <a:endParaRPr lang="en-US"/>
        </a:p>
      </dgm:t>
    </dgm:pt>
    <dgm:pt modelId="{DA86CE2C-F404-4C60-8985-8CB266F7C066}" type="sibTrans" cxnId="{3F7CC16F-01BE-4191-B1B4-CD0C1AD69CE1}">
      <dgm:prSet/>
      <dgm:spPr/>
      <dgm:t>
        <a:bodyPr/>
        <a:lstStyle/>
        <a:p>
          <a:endParaRPr lang="en-US"/>
        </a:p>
      </dgm:t>
    </dgm:pt>
    <dgm:pt modelId="{BD785A0D-5508-4878-BAFE-FB792F3DCDA0}">
      <dgm:prSet/>
      <dgm:spPr/>
      <dgm:t>
        <a:bodyPr/>
        <a:lstStyle/>
        <a:p>
          <a:pPr>
            <a:defRPr b="1"/>
          </a:pPr>
          <a:r>
            <a:rPr lang="en-US"/>
            <a:t>2018</a:t>
          </a:r>
        </a:p>
      </dgm:t>
    </dgm:pt>
    <dgm:pt modelId="{E8936859-9144-4383-A95F-9E9570768577}" type="parTrans" cxnId="{EEBE64BD-894F-4B16-B038-55905FDF3F8A}">
      <dgm:prSet/>
      <dgm:spPr/>
      <dgm:t>
        <a:bodyPr/>
        <a:lstStyle/>
        <a:p>
          <a:endParaRPr lang="en-US"/>
        </a:p>
      </dgm:t>
    </dgm:pt>
    <dgm:pt modelId="{95E34A49-305D-4D73-9D6C-1BCF7ED33076}" type="sibTrans" cxnId="{EEBE64BD-894F-4B16-B038-55905FDF3F8A}">
      <dgm:prSet/>
      <dgm:spPr/>
      <dgm:t>
        <a:bodyPr/>
        <a:lstStyle/>
        <a:p>
          <a:endParaRPr lang="en-US"/>
        </a:p>
      </dgm:t>
    </dgm:pt>
    <dgm:pt modelId="{FDFF538A-50BD-4DE6-B77A-D87785119259}">
      <dgm:prSet/>
      <dgm:spPr/>
      <dgm:t>
        <a:bodyPr/>
        <a:lstStyle/>
        <a:p>
          <a:r>
            <a:rPr lang="en-US"/>
            <a:t>Working Together to Safeguard Children 2018</a:t>
          </a:r>
        </a:p>
      </dgm:t>
    </dgm:pt>
    <dgm:pt modelId="{C15AC562-3D25-4F7E-A4D2-05E71681BFFA}" type="parTrans" cxnId="{2FC1C9BE-E8C3-4852-8676-793C09594D6B}">
      <dgm:prSet/>
      <dgm:spPr/>
      <dgm:t>
        <a:bodyPr/>
        <a:lstStyle/>
        <a:p>
          <a:endParaRPr lang="en-US"/>
        </a:p>
      </dgm:t>
    </dgm:pt>
    <dgm:pt modelId="{45169C11-F96A-4BB6-86A8-DCEEB4977CD4}" type="sibTrans" cxnId="{2FC1C9BE-E8C3-4852-8676-793C09594D6B}">
      <dgm:prSet/>
      <dgm:spPr/>
      <dgm:t>
        <a:bodyPr/>
        <a:lstStyle/>
        <a:p>
          <a:endParaRPr lang="en-US"/>
        </a:p>
      </dgm:t>
    </dgm:pt>
    <dgm:pt modelId="{9E993B3D-7ACC-4AB0-86DA-1D220F6FF0B9}" type="pres">
      <dgm:prSet presAssocID="{EA252255-E1F0-4DD9-BE26-2E1195BEF6C4}" presName="root" presStyleCnt="0">
        <dgm:presLayoutVars>
          <dgm:chMax/>
          <dgm:chPref/>
          <dgm:animLvl val="lvl"/>
        </dgm:presLayoutVars>
      </dgm:prSet>
      <dgm:spPr/>
    </dgm:pt>
    <dgm:pt modelId="{70926433-5DF5-4B1A-879E-D020595723D2}" type="pres">
      <dgm:prSet presAssocID="{EA252255-E1F0-4DD9-BE26-2E1195BEF6C4}"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DB96147B-B1F0-4354-9785-FEE61FF16091}" type="pres">
      <dgm:prSet presAssocID="{EA252255-E1F0-4DD9-BE26-2E1195BEF6C4}" presName="nodes" presStyleCnt="0">
        <dgm:presLayoutVars>
          <dgm:chMax/>
          <dgm:chPref/>
          <dgm:animLvl val="lvl"/>
        </dgm:presLayoutVars>
      </dgm:prSet>
      <dgm:spPr/>
    </dgm:pt>
    <dgm:pt modelId="{7629D33C-FC04-4CDA-9285-84963D9ABBCA}" type="pres">
      <dgm:prSet presAssocID="{03EAA90A-1BF4-4C08-A5C2-FF8C57D5792C}" presName="composite" presStyleCnt="0"/>
      <dgm:spPr/>
    </dgm:pt>
    <dgm:pt modelId="{402EA187-F5D0-42EB-8286-592F3DEB0B23}" type="pres">
      <dgm:prSet presAssocID="{03EAA90A-1BF4-4C08-A5C2-FF8C57D5792C}"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29D7205-C51C-415C-BD6F-BE67C131D69E}" type="pres">
      <dgm:prSet presAssocID="{03EAA90A-1BF4-4C08-A5C2-FF8C57D5792C}" presName="DropPinPlaceHolder" presStyleCnt="0"/>
      <dgm:spPr/>
    </dgm:pt>
    <dgm:pt modelId="{155FDB64-DE3C-48B7-9A8A-80F0E8FC70B8}" type="pres">
      <dgm:prSet presAssocID="{03EAA90A-1BF4-4C08-A5C2-FF8C57D5792C}" presName="DropPin" presStyleLbl="alignNode1" presStyleIdx="0" presStyleCnt="3"/>
      <dgm:spPr/>
    </dgm:pt>
    <dgm:pt modelId="{80E4D028-9B05-484B-9A2D-D24F462DDD88}" type="pres">
      <dgm:prSet presAssocID="{03EAA90A-1BF4-4C08-A5C2-FF8C57D5792C}" presName="Ellipse" presStyleLbl="fgAcc1" presStyleIdx="1" presStyleCnt="4"/>
      <dgm:spPr>
        <a:solidFill>
          <a:schemeClr val="lt1">
            <a:alpha val="90000"/>
            <a:hueOff val="0"/>
            <a:satOff val="0"/>
            <a:lumOff val="0"/>
            <a:alphaOff val="0"/>
          </a:schemeClr>
        </a:solidFill>
        <a:ln w="12700" cap="flat" cmpd="sng" algn="ctr">
          <a:noFill/>
          <a:prstDash val="solid"/>
          <a:miter lim="800000"/>
        </a:ln>
        <a:effectLst/>
      </dgm:spPr>
    </dgm:pt>
    <dgm:pt modelId="{AC275F44-C0A1-491A-98E4-7C35FEB5C6D7}" type="pres">
      <dgm:prSet presAssocID="{03EAA90A-1BF4-4C08-A5C2-FF8C57D5792C}" presName="L2TextContainer" presStyleLbl="revTx" presStyleIdx="0" presStyleCnt="6">
        <dgm:presLayoutVars>
          <dgm:bulletEnabled val="1"/>
        </dgm:presLayoutVars>
      </dgm:prSet>
      <dgm:spPr/>
    </dgm:pt>
    <dgm:pt modelId="{C94B28F9-2B5F-44E2-836E-E9BED88F345E}" type="pres">
      <dgm:prSet presAssocID="{03EAA90A-1BF4-4C08-A5C2-FF8C57D5792C}" presName="L1TextContainer" presStyleLbl="revTx" presStyleIdx="1" presStyleCnt="6">
        <dgm:presLayoutVars>
          <dgm:chMax val="1"/>
          <dgm:chPref val="1"/>
          <dgm:bulletEnabled val="1"/>
        </dgm:presLayoutVars>
      </dgm:prSet>
      <dgm:spPr/>
    </dgm:pt>
    <dgm:pt modelId="{6A473264-5449-44EB-A556-C04F5C3160E7}" type="pres">
      <dgm:prSet presAssocID="{03EAA90A-1BF4-4C08-A5C2-FF8C57D5792C}"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82821FAB-F5A2-4E23-9C66-89D82156FE05}" type="pres">
      <dgm:prSet presAssocID="{03EAA90A-1BF4-4C08-A5C2-FF8C57D5792C}" presName="EmptyPlaceHolder" presStyleCnt="0"/>
      <dgm:spPr/>
    </dgm:pt>
    <dgm:pt modelId="{F53FA79F-FB40-4CA6-81FE-815A8FB47477}" type="pres">
      <dgm:prSet presAssocID="{0B23FA2A-0618-4EEA-B3DB-51BAED87E51B}" presName="spaceBetweenRectangles" presStyleCnt="0"/>
      <dgm:spPr/>
    </dgm:pt>
    <dgm:pt modelId="{5083D3FE-33C8-4ABA-B47A-7C69704393A8}" type="pres">
      <dgm:prSet presAssocID="{960D9B1A-0B0A-4DF5-A509-05B04787ABC2}" presName="composite" presStyleCnt="0"/>
      <dgm:spPr/>
    </dgm:pt>
    <dgm:pt modelId="{52461506-FC20-4A40-97E4-7704D25FBED6}" type="pres">
      <dgm:prSet presAssocID="{960D9B1A-0B0A-4DF5-A509-05B04787ABC2}" presName="ConnectorPoint" presStyleLbl="lnNode1" presStyleIdx="1" presStyleCnt="3"/>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7B8165A3-2452-4179-A11E-4AB5273CCD8A}" type="pres">
      <dgm:prSet presAssocID="{960D9B1A-0B0A-4DF5-A509-05B04787ABC2}" presName="DropPinPlaceHolder" presStyleCnt="0"/>
      <dgm:spPr/>
    </dgm:pt>
    <dgm:pt modelId="{07F796F3-41EE-4ED3-AD3C-6BD7ED286549}" type="pres">
      <dgm:prSet presAssocID="{960D9B1A-0B0A-4DF5-A509-05B04787ABC2}" presName="DropPin" presStyleLbl="alignNode1" presStyleIdx="1" presStyleCnt="3"/>
      <dgm:spPr/>
    </dgm:pt>
    <dgm:pt modelId="{DA200E98-3207-41BD-A538-8DE38B420569}" type="pres">
      <dgm:prSet presAssocID="{960D9B1A-0B0A-4DF5-A509-05B04787ABC2}" presName="Ellipse" presStyleLbl="fgAcc1" presStyleIdx="2" presStyleCnt="4"/>
      <dgm:spPr>
        <a:solidFill>
          <a:schemeClr val="lt1">
            <a:alpha val="90000"/>
            <a:hueOff val="0"/>
            <a:satOff val="0"/>
            <a:lumOff val="0"/>
            <a:alphaOff val="0"/>
          </a:schemeClr>
        </a:solidFill>
        <a:ln w="12700" cap="flat" cmpd="sng" algn="ctr">
          <a:noFill/>
          <a:prstDash val="solid"/>
          <a:miter lim="800000"/>
        </a:ln>
        <a:effectLst/>
      </dgm:spPr>
    </dgm:pt>
    <dgm:pt modelId="{18A6718D-B73A-44C6-BA5C-8A33905FA2C8}" type="pres">
      <dgm:prSet presAssocID="{960D9B1A-0B0A-4DF5-A509-05B04787ABC2}" presName="L2TextContainer" presStyleLbl="revTx" presStyleIdx="2" presStyleCnt="6">
        <dgm:presLayoutVars>
          <dgm:bulletEnabled val="1"/>
        </dgm:presLayoutVars>
      </dgm:prSet>
      <dgm:spPr/>
    </dgm:pt>
    <dgm:pt modelId="{1D5B513A-0F6D-4BEC-80F9-4434E2738556}" type="pres">
      <dgm:prSet presAssocID="{960D9B1A-0B0A-4DF5-A509-05B04787ABC2}" presName="L1TextContainer" presStyleLbl="revTx" presStyleIdx="3" presStyleCnt="6">
        <dgm:presLayoutVars>
          <dgm:chMax val="1"/>
          <dgm:chPref val="1"/>
          <dgm:bulletEnabled val="1"/>
        </dgm:presLayoutVars>
      </dgm:prSet>
      <dgm:spPr/>
    </dgm:pt>
    <dgm:pt modelId="{859D75B3-41F9-4FB8-A9DC-A6A5333038F5}" type="pres">
      <dgm:prSet presAssocID="{960D9B1A-0B0A-4DF5-A509-05B04787ABC2}" presName="ConnectLine" presStyleLbl="sibTrans1D1" presStyleIdx="1" presStyleCnt="3"/>
      <dgm:spPr>
        <a:noFill/>
        <a:ln w="12700" cap="flat" cmpd="sng" algn="ctr">
          <a:solidFill>
            <a:schemeClr val="accent2">
              <a:hueOff val="-727682"/>
              <a:satOff val="-41964"/>
              <a:lumOff val="4314"/>
              <a:alphaOff val="0"/>
            </a:schemeClr>
          </a:solidFill>
          <a:prstDash val="dash"/>
          <a:miter lim="800000"/>
        </a:ln>
        <a:effectLst/>
      </dgm:spPr>
    </dgm:pt>
    <dgm:pt modelId="{34ADD941-DB39-4A83-96D4-9FBB9D9E4FA3}" type="pres">
      <dgm:prSet presAssocID="{960D9B1A-0B0A-4DF5-A509-05B04787ABC2}" presName="EmptyPlaceHolder" presStyleCnt="0"/>
      <dgm:spPr/>
    </dgm:pt>
    <dgm:pt modelId="{37052B9D-C923-4FFA-8864-EF9C16068388}" type="pres">
      <dgm:prSet presAssocID="{17C4453B-F663-4A70-9709-83BF36CFAAF8}" presName="spaceBetweenRectangles" presStyleCnt="0"/>
      <dgm:spPr/>
    </dgm:pt>
    <dgm:pt modelId="{AD41EA84-005F-41B2-BDC3-FE1DF352B049}" type="pres">
      <dgm:prSet presAssocID="{BD785A0D-5508-4878-BAFE-FB792F3DCDA0}" presName="composite" presStyleCnt="0"/>
      <dgm:spPr/>
    </dgm:pt>
    <dgm:pt modelId="{955C7AA2-60E4-4FB0-BBD9-40CA5DDE5EC4}" type="pres">
      <dgm:prSet presAssocID="{BD785A0D-5508-4878-BAFE-FB792F3DCDA0}" presName="ConnectorPoint" presStyleLbl="lnNode1" presStyleIdx="2" presStyleCnt="3"/>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BA43824B-15E9-4A9F-A51A-A20C4E72FE26}" type="pres">
      <dgm:prSet presAssocID="{BD785A0D-5508-4878-BAFE-FB792F3DCDA0}" presName="DropPinPlaceHolder" presStyleCnt="0"/>
      <dgm:spPr/>
    </dgm:pt>
    <dgm:pt modelId="{F7316119-4A5F-4229-BD69-99E95C13EAD2}" type="pres">
      <dgm:prSet presAssocID="{BD785A0D-5508-4878-BAFE-FB792F3DCDA0}" presName="DropPin" presStyleLbl="alignNode1" presStyleIdx="2" presStyleCnt="3"/>
      <dgm:spPr/>
    </dgm:pt>
    <dgm:pt modelId="{B2EBF5DC-5B9E-4154-B9C3-F670264A1C16}" type="pres">
      <dgm:prSet presAssocID="{BD785A0D-5508-4878-BAFE-FB792F3DCDA0}" presName="Ellipse" presStyleLbl="fgAcc1" presStyleIdx="3" presStyleCnt="4"/>
      <dgm:spPr>
        <a:solidFill>
          <a:schemeClr val="lt1">
            <a:alpha val="90000"/>
            <a:hueOff val="0"/>
            <a:satOff val="0"/>
            <a:lumOff val="0"/>
            <a:alphaOff val="0"/>
          </a:schemeClr>
        </a:solidFill>
        <a:ln w="12700" cap="flat" cmpd="sng" algn="ctr">
          <a:noFill/>
          <a:prstDash val="solid"/>
          <a:miter lim="800000"/>
        </a:ln>
        <a:effectLst/>
      </dgm:spPr>
    </dgm:pt>
    <dgm:pt modelId="{83FF7741-8ABB-4D8D-A219-646C5DC8A39D}" type="pres">
      <dgm:prSet presAssocID="{BD785A0D-5508-4878-BAFE-FB792F3DCDA0}" presName="L2TextContainer" presStyleLbl="revTx" presStyleIdx="4" presStyleCnt="6">
        <dgm:presLayoutVars>
          <dgm:bulletEnabled val="1"/>
        </dgm:presLayoutVars>
      </dgm:prSet>
      <dgm:spPr/>
    </dgm:pt>
    <dgm:pt modelId="{D74B4A8D-54CD-40DB-A0C4-747DB385C680}" type="pres">
      <dgm:prSet presAssocID="{BD785A0D-5508-4878-BAFE-FB792F3DCDA0}" presName="L1TextContainer" presStyleLbl="revTx" presStyleIdx="5" presStyleCnt="6">
        <dgm:presLayoutVars>
          <dgm:chMax val="1"/>
          <dgm:chPref val="1"/>
          <dgm:bulletEnabled val="1"/>
        </dgm:presLayoutVars>
      </dgm:prSet>
      <dgm:spPr/>
    </dgm:pt>
    <dgm:pt modelId="{E7DE20F0-7AE3-4999-B69E-C1B5BCE1B218}" type="pres">
      <dgm:prSet presAssocID="{BD785A0D-5508-4878-BAFE-FB792F3DCDA0}" presName="ConnectLine" presStyleLbl="sibTrans1D1" presStyleIdx="2" presStyleCnt="3"/>
      <dgm:spPr>
        <a:noFill/>
        <a:ln w="12700" cap="flat" cmpd="sng" algn="ctr">
          <a:solidFill>
            <a:schemeClr val="accent2">
              <a:hueOff val="-1455363"/>
              <a:satOff val="-83928"/>
              <a:lumOff val="8628"/>
              <a:alphaOff val="0"/>
            </a:schemeClr>
          </a:solidFill>
          <a:prstDash val="dash"/>
          <a:miter lim="800000"/>
        </a:ln>
        <a:effectLst/>
      </dgm:spPr>
    </dgm:pt>
    <dgm:pt modelId="{295DE79C-D1F5-4745-B585-84A15405709B}" type="pres">
      <dgm:prSet presAssocID="{BD785A0D-5508-4878-BAFE-FB792F3DCDA0}" presName="EmptyPlaceHolder" presStyleCnt="0"/>
      <dgm:spPr/>
    </dgm:pt>
  </dgm:ptLst>
  <dgm:cxnLst>
    <dgm:cxn modelId="{D00E270D-29F4-46AF-BF14-C9A1C4CDD169}" srcId="{03EAA90A-1BF4-4C08-A5C2-FF8C57D5792C}" destId="{97FB653C-72D5-4556-A8F7-F1E66AD191E3}" srcOrd="0" destOrd="0" parTransId="{4B5F472C-1669-419F-B728-DA917E43AC7C}" sibTransId="{813D8FA0-95C0-44FC-BDAC-8A534F6E3B06}"/>
    <dgm:cxn modelId="{CCF54A13-5E64-48EB-AB5F-99B879E94024}" type="presOf" srcId="{25AC40A8-1047-4329-9641-3C46518C59B6}" destId="{18A6718D-B73A-44C6-BA5C-8A33905FA2C8}" srcOrd="0" destOrd="0" presId="urn:microsoft.com/office/officeart/2017/3/layout/DropPinTimeline"/>
    <dgm:cxn modelId="{BB94524A-1663-477B-A27D-3CC9612FAEEF}" type="presOf" srcId="{960D9B1A-0B0A-4DF5-A509-05B04787ABC2}" destId="{1D5B513A-0F6D-4BEC-80F9-4434E2738556}" srcOrd="0" destOrd="0" presId="urn:microsoft.com/office/officeart/2017/3/layout/DropPinTimeline"/>
    <dgm:cxn modelId="{7A6DDA6A-4A77-4867-A553-6ACCC3C0B40A}" srcId="{EA252255-E1F0-4DD9-BE26-2E1195BEF6C4}" destId="{960D9B1A-0B0A-4DF5-A509-05B04787ABC2}" srcOrd="1" destOrd="0" parTransId="{EC3FA3FE-3E88-4760-8363-AF4D842395FD}" sibTransId="{17C4453B-F663-4A70-9709-83BF36CFAAF8}"/>
    <dgm:cxn modelId="{3F7CC16F-01BE-4191-B1B4-CD0C1AD69CE1}" srcId="{960D9B1A-0B0A-4DF5-A509-05B04787ABC2}" destId="{25AC40A8-1047-4329-9641-3C46518C59B6}" srcOrd="0" destOrd="0" parTransId="{65BA84E0-F710-44D9-AE83-9A7ED73E11FD}" sibTransId="{DA86CE2C-F404-4C60-8985-8CB266F7C066}"/>
    <dgm:cxn modelId="{60A0C871-6601-4957-AA06-3FF8C964F451}" srcId="{EA252255-E1F0-4DD9-BE26-2E1195BEF6C4}" destId="{03EAA90A-1BF4-4C08-A5C2-FF8C57D5792C}" srcOrd="0" destOrd="0" parTransId="{65FED0CB-638A-459D-BDC3-9B96EC6E5C3A}" sibTransId="{0B23FA2A-0618-4EEA-B3DB-51BAED87E51B}"/>
    <dgm:cxn modelId="{AD79CE53-7424-4647-85E7-02F83834E688}" type="presOf" srcId="{BD785A0D-5508-4878-BAFE-FB792F3DCDA0}" destId="{D74B4A8D-54CD-40DB-A0C4-747DB385C680}" srcOrd="0" destOrd="0" presId="urn:microsoft.com/office/officeart/2017/3/layout/DropPinTimeline"/>
    <dgm:cxn modelId="{B7C14C5A-3E73-4142-AECD-425033B4677F}" type="presOf" srcId="{97FB653C-72D5-4556-A8F7-F1E66AD191E3}" destId="{AC275F44-C0A1-491A-98E4-7C35FEB5C6D7}" srcOrd="0" destOrd="0" presId="urn:microsoft.com/office/officeart/2017/3/layout/DropPinTimeline"/>
    <dgm:cxn modelId="{B9C4FC93-54F8-4C58-AEEA-F5CCCC8301CA}" type="presOf" srcId="{03EAA90A-1BF4-4C08-A5C2-FF8C57D5792C}" destId="{C94B28F9-2B5F-44E2-836E-E9BED88F345E}" srcOrd="0" destOrd="0" presId="urn:microsoft.com/office/officeart/2017/3/layout/DropPinTimeline"/>
    <dgm:cxn modelId="{E177C395-E407-4125-92C6-D52D42FB1417}" type="presOf" srcId="{EA252255-E1F0-4DD9-BE26-2E1195BEF6C4}" destId="{9E993B3D-7ACC-4AB0-86DA-1D220F6FF0B9}" srcOrd="0" destOrd="0" presId="urn:microsoft.com/office/officeart/2017/3/layout/DropPinTimeline"/>
    <dgm:cxn modelId="{EEBE64BD-894F-4B16-B038-55905FDF3F8A}" srcId="{EA252255-E1F0-4DD9-BE26-2E1195BEF6C4}" destId="{BD785A0D-5508-4878-BAFE-FB792F3DCDA0}" srcOrd="2" destOrd="0" parTransId="{E8936859-9144-4383-A95F-9E9570768577}" sibTransId="{95E34A49-305D-4D73-9D6C-1BCF7ED33076}"/>
    <dgm:cxn modelId="{2FC1C9BE-E8C3-4852-8676-793C09594D6B}" srcId="{BD785A0D-5508-4878-BAFE-FB792F3DCDA0}" destId="{FDFF538A-50BD-4DE6-B77A-D87785119259}" srcOrd="0" destOrd="0" parTransId="{C15AC562-3D25-4F7E-A4D2-05E71681BFFA}" sibTransId="{45169C11-F96A-4BB6-86A8-DCEEB4977CD4}"/>
    <dgm:cxn modelId="{BCCB69E4-F98F-4422-9A87-8FE3B596A189}" type="presOf" srcId="{FDFF538A-50BD-4DE6-B77A-D87785119259}" destId="{83FF7741-8ABB-4D8D-A219-646C5DC8A39D}" srcOrd="0" destOrd="0" presId="urn:microsoft.com/office/officeart/2017/3/layout/DropPinTimeline"/>
    <dgm:cxn modelId="{83B5879C-2CC4-4E82-B718-0E4426DBD629}" type="presParOf" srcId="{9E993B3D-7ACC-4AB0-86DA-1D220F6FF0B9}" destId="{70926433-5DF5-4B1A-879E-D020595723D2}" srcOrd="0" destOrd="0" presId="urn:microsoft.com/office/officeart/2017/3/layout/DropPinTimeline"/>
    <dgm:cxn modelId="{9CCBC234-F088-4014-B788-92D748531902}" type="presParOf" srcId="{9E993B3D-7ACC-4AB0-86DA-1D220F6FF0B9}" destId="{DB96147B-B1F0-4354-9785-FEE61FF16091}" srcOrd="1" destOrd="0" presId="urn:microsoft.com/office/officeart/2017/3/layout/DropPinTimeline"/>
    <dgm:cxn modelId="{9A35A05B-01CB-4285-8D74-657A71A8D264}" type="presParOf" srcId="{DB96147B-B1F0-4354-9785-FEE61FF16091}" destId="{7629D33C-FC04-4CDA-9285-84963D9ABBCA}" srcOrd="0" destOrd="0" presId="urn:microsoft.com/office/officeart/2017/3/layout/DropPinTimeline"/>
    <dgm:cxn modelId="{A6BB2C2E-9833-4D72-BCE1-97CF4867FBFB}" type="presParOf" srcId="{7629D33C-FC04-4CDA-9285-84963D9ABBCA}" destId="{402EA187-F5D0-42EB-8286-592F3DEB0B23}" srcOrd="0" destOrd="0" presId="urn:microsoft.com/office/officeart/2017/3/layout/DropPinTimeline"/>
    <dgm:cxn modelId="{7384B76B-4E0F-42C9-8547-CC9AD5FEEA23}" type="presParOf" srcId="{7629D33C-FC04-4CDA-9285-84963D9ABBCA}" destId="{129D7205-C51C-415C-BD6F-BE67C131D69E}" srcOrd="1" destOrd="0" presId="urn:microsoft.com/office/officeart/2017/3/layout/DropPinTimeline"/>
    <dgm:cxn modelId="{179B3ED6-2F29-4DE9-B81F-ED6CDF551D1B}" type="presParOf" srcId="{129D7205-C51C-415C-BD6F-BE67C131D69E}" destId="{155FDB64-DE3C-48B7-9A8A-80F0E8FC70B8}" srcOrd="0" destOrd="0" presId="urn:microsoft.com/office/officeart/2017/3/layout/DropPinTimeline"/>
    <dgm:cxn modelId="{76CB6875-85AA-4078-8463-9353CD6FBE23}" type="presParOf" srcId="{129D7205-C51C-415C-BD6F-BE67C131D69E}" destId="{80E4D028-9B05-484B-9A2D-D24F462DDD88}" srcOrd="1" destOrd="0" presId="urn:microsoft.com/office/officeart/2017/3/layout/DropPinTimeline"/>
    <dgm:cxn modelId="{49CB81CC-48A7-4C72-84CB-B05A0F793691}" type="presParOf" srcId="{7629D33C-FC04-4CDA-9285-84963D9ABBCA}" destId="{AC275F44-C0A1-491A-98E4-7C35FEB5C6D7}" srcOrd="2" destOrd="0" presId="urn:microsoft.com/office/officeart/2017/3/layout/DropPinTimeline"/>
    <dgm:cxn modelId="{172C8ECA-63EB-44B3-837A-7A43422FB9DF}" type="presParOf" srcId="{7629D33C-FC04-4CDA-9285-84963D9ABBCA}" destId="{C94B28F9-2B5F-44E2-836E-E9BED88F345E}" srcOrd="3" destOrd="0" presId="urn:microsoft.com/office/officeart/2017/3/layout/DropPinTimeline"/>
    <dgm:cxn modelId="{BB5F92E8-D971-451C-802A-23C391F1A44D}" type="presParOf" srcId="{7629D33C-FC04-4CDA-9285-84963D9ABBCA}" destId="{6A473264-5449-44EB-A556-C04F5C3160E7}" srcOrd="4" destOrd="0" presId="urn:microsoft.com/office/officeart/2017/3/layout/DropPinTimeline"/>
    <dgm:cxn modelId="{681C84B1-D58E-4810-982F-03EAB0CB9DC6}" type="presParOf" srcId="{7629D33C-FC04-4CDA-9285-84963D9ABBCA}" destId="{82821FAB-F5A2-4E23-9C66-89D82156FE05}" srcOrd="5" destOrd="0" presId="urn:microsoft.com/office/officeart/2017/3/layout/DropPinTimeline"/>
    <dgm:cxn modelId="{6F6381AA-BA56-497D-8B90-A6491720FE70}" type="presParOf" srcId="{DB96147B-B1F0-4354-9785-FEE61FF16091}" destId="{F53FA79F-FB40-4CA6-81FE-815A8FB47477}" srcOrd="1" destOrd="0" presId="urn:microsoft.com/office/officeart/2017/3/layout/DropPinTimeline"/>
    <dgm:cxn modelId="{4F074DFF-769B-4EC6-8551-4764023380F7}" type="presParOf" srcId="{DB96147B-B1F0-4354-9785-FEE61FF16091}" destId="{5083D3FE-33C8-4ABA-B47A-7C69704393A8}" srcOrd="2" destOrd="0" presId="urn:microsoft.com/office/officeart/2017/3/layout/DropPinTimeline"/>
    <dgm:cxn modelId="{0C47CE69-A2B1-4221-8670-F9D1151A9E69}" type="presParOf" srcId="{5083D3FE-33C8-4ABA-B47A-7C69704393A8}" destId="{52461506-FC20-4A40-97E4-7704D25FBED6}" srcOrd="0" destOrd="0" presId="urn:microsoft.com/office/officeart/2017/3/layout/DropPinTimeline"/>
    <dgm:cxn modelId="{2CBC90A2-304D-43EF-9979-40023D71AD3F}" type="presParOf" srcId="{5083D3FE-33C8-4ABA-B47A-7C69704393A8}" destId="{7B8165A3-2452-4179-A11E-4AB5273CCD8A}" srcOrd="1" destOrd="0" presId="urn:microsoft.com/office/officeart/2017/3/layout/DropPinTimeline"/>
    <dgm:cxn modelId="{F70D67C6-5329-4268-B77C-9155C8A3A75E}" type="presParOf" srcId="{7B8165A3-2452-4179-A11E-4AB5273CCD8A}" destId="{07F796F3-41EE-4ED3-AD3C-6BD7ED286549}" srcOrd="0" destOrd="0" presId="urn:microsoft.com/office/officeart/2017/3/layout/DropPinTimeline"/>
    <dgm:cxn modelId="{3E585FB8-B848-4CF7-A052-2C089380777D}" type="presParOf" srcId="{7B8165A3-2452-4179-A11E-4AB5273CCD8A}" destId="{DA200E98-3207-41BD-A538-8DE38B420569}" srcOrd="1" destOrd="0" presId="urn:microsoft.com/office/officeart/2017/3/layout/DropPinTimeline"/>
    <dgm:cxn modelId="{AB75F8AF-9768-47D4-9E12-1AD1A19D33A0}" type="presParOf" srcId="{5083D3FE-33C8-4ABA-B47A-7C69704393A8}" destId="{18A6718D-B73A-44C6-BA5C-8A33905FA2C8}" srcOrd="2" destOrd="0" presId="urn:microsoft.com/office/officeart/2017/3/layout/DropPinTimeline"/>
    <dgm:cxn modelId="{D173BF7B-2575-4851-93D0-979F6DC8D5D7}" type="presParOf" srcId="{5083D3FE-33C8-4ABA-B47A-7C69704393A8}" destId="{1D5B513A-0F6D-4BEC-80F9-4434E2738556}" srcOrd="3" destOrd="0" presId="urn:microsoft.com/office/officeart/2017/3/layout/DropPinTimeline"/>
    <dgm:cxn modelId="{C4D89430-BF6C-4015-B7F3-54DF7FEBDF23}" type="presParOf" srcId="{5083D3FE-33C8-4ABA-B47A-7C69704393A8}" destId="{859D75B3-41F9-4FB8-A9DC-A6A5333038F5}" srcOrd="4" destOrd="0" presId="urn:microsoft.com/office/officeart/2017/3/layout/DropPinTimeline"/>
    <dgm:cxn modelId="{C578F6F1-DD7C-41F1-9CA3-9F549FC9F2B2}" type="presParOf" srcId="{5083D3FE-33C8-4ABA-B47A-7C69704393A8}" destId="{34ADD941-DB39-4A83-96D4-9FBB9D9E4FA3}" srcOrd="5" destOrd="0" presId="urn:microsoft.com/office/officeart/2017/3/layout/DropPinTimeline"/>
    <dgm:cxn modelId="{8583C083-1A46-447E-838E-26B609BA4330}" type="presParOf" srcId="{DB96147B-B1F0-4354-9785-FEE61FF16091}" destId="{37052B9D-C923-4FFA-8864-EF9C16068388}" srcOrd="3" destOrd="0" presId="urn:microsoft.com/office/officeart/2017/3/layout/DropPinTimeline"/>
    <dgm:cxn modelId="{4B21BFAB-E775-4D73-AAC9-29D3FA47CBB2}" type="presParOf" srcId="{DB96147B-B1F0-4354-9785-FEE61FF16091}" destId="{AD41EA84-005F-41B2-BDC3-FE1DF352B049}" srcOrd="4" destOrd="0" presId="urn:microsoft.com/office/officeart/2017/3/layout/DropPinTimeline"/>
    <dgm:cxn modelId="{918D94A0-C9A1-4C8C-A095-EDA5277FCC9D}" type="presParOf" srcId="{AD41EA84-005F-41B2-BDC3-FE1DF352B049}" destId="{955C7AA2-60E4-4FB0-BBD9-40CA5DDE5EC4}" srcOrd="0" destOrd="0" presId="urn:microsoft.com/office/officeart/2017/3/layout/DropPinTimeline"/>
    <dgm:cxn modelId="{9B1642F2-DC84-470E-BB08-63FABFB5B12A}" type="presParOf" srcId="{AD41EA84-005F-41B2-BDC3-FE1DF352B049}" destId="{BA43824B-15E9-4A9F-A51A-A20C4E72FE26}" srcOrd="1" destOrd="0" presId="urn:microsoft.com/office/officeart/2017/3/layout/DropPinTimeline"/>
    <dgm:cxn modelId="{029F9C45-C756-43F3-899C-7ACE0EC851C4}" type="presParOf" srcId="{BA43824B-15E9-4A9F-A51A-A20C4E72FE26}" destId="{F7316119-4A5F-4229-BD69-99E95C13EAD2}" srcOrd="0" destOrd="0" presId="urn:microsoft.com/office/officeart/2017/3/layout/DropPinTimeline"/>
    <dgm:cxn modelId="{DDDE201E-CA6D-41B6-A86F-7D49C8919C9D}" type="presParOf" srcId="{BA43824B-15E9-4A9F-A51A-A20C4E72FE26}" destId="{B2EBF5DC-5B9E-4154-B9C3-F670264A1C16}" srcOrd="1" destOrd="0" presId="urn:microsoft.com/office/officeart/2017/3/layout/DropPinTimeline"/>
    <dgm:cxn modelId="{F1FF4099-DB0A-40AF-BDBF-913CC45356DA}" type="presParOf" srcId="{AD41EA84-005F-41B2-BDC3-FE1DF352B049}" destId="{83FF7741-8ABB-4D8D-A219-646C5DC8A39D}" srcOrd="2" destOrd="0" presId="urn:microsoft.com/office/officeart/2017/3/layout/DropPinTimeline"/>
    <dgm:cxn modelId="{3EAB6FA9-C6D9-4DFB-8700-5B6B77AC9B4D}" type="presParOf" srcId="{AD41EA84-005F-41B2-BDC3-FE1DF352B049}" destId="{D74B4A8D-54CD-40DB-A0C4-747DB385C680}" srcOrd="3" destOrd="0" presId="urn:microsoft.com/office/officeart/2017/3/layout/DropPinTimeline"/>
    <dgm:cxn modelId="{0953A758-F2C3-462C-B8F4-B5FE41E67DAD}" type="presParOf" srcId="{AD41EA84-005F-41B2-BDC3-FE1DF352B049}" destId="{E7DE20F0-7AE3-4999-B69E-C1B5BCE1B218}" srcOrd="4" destOrd="0" presId="urn:microsoft.com/office/officeart/2017/3/layout/DropPinTimeline"/>
    <dgm:cxn modelId="{CA99D35F-9990-4BCF-BC7A-A52D770B7407}" type="presParOf" srcId="{AD41EA84-005F-41B2-BDC3-FE1DF352B049}" destId="{295DE79C-D1F5-4745-B585-84A15405709B}"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795719-88CF-48DE-930A-3D30089BBCE3}"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864C8A55-D80D-4932-A459-65FBC2D4702A}">
      <dgm:prSet/>
      <dgm:spPr/>
      <dgm:t>
        <a:bodyPr/>
        <a:lstStyle/>
        <a:p>
          <a:r>
            <a:rPr lang="en-GB"/>
            <a:t>A child tells someone what is happening to them</a:t>
          </a:r>
          <a:endParaRPr lang="en-US"/>
        </a:p>
      </dgm:t>
    </dgm:pt>
    <dgm:pt modelId="{0EF814F1-D607-4AD0-8531-8709F37D4009}" type="parTrans" cxnId="{AF20AF7B-295D-4019-8E55-F08915A7E1B0}">
      <dgm:prSet/>
      <dgm:spPr/>
      <dgm:t>
        <a:bodyPr/>
        <a:lstStyle/>
        <a:p>
          <a:endParaRPr lang="en-US"/>
        </a:p>
      </dgm:t>
    </dgm:pt>
    <dgm:pt modelId="{32DB8B90-3005-4F8C-A101-92053AA08E35}" type="sibTrans" cxnId="{AF20AF7B-295D-4019-8E55-F08915A7E1B0}">
      <dgm:prSet/>
      <dgm:spPr/>
      <dgm:t>
        <a:bodyPr/>
        <a:lstStyle/>
        <a:p>
          <a:endParaRPr lang="en-US"/>
        </a:p>
      </dgm:t>
    </dgm:pt>
    <dgm:pt modelId="{A619C682-47B4-4287-BAF0-81AC5EAD4823}">
      <dgm:prSet/>
      <dgm:spPr/>
      <dgm:t>
        <a:bodyPr/>
        <a:lstStyle/>
        <a:p>
          <a:r>
            <a:rPr lang="en-GB"/>
            <a:t>You see signs of abuse or neglect</a:t>
          </a:r>
          <a:endParaRPr lang="en-US"/>
        </a:p>
      </dgm:t>
    </dgm:pt>
    <dgm:pt modelId="{67DC0484-60AC-4144-A2D7-D90D83AB4CAF}" type="parTrans" cxnId="{8343D4FD-CA72-40F4-BD8A-B0375CADBF18}">
      <dgm:prSet/>
      <dgm:spPr/>
      <dgm:t>
        <a:bodyPr/>
        <a:lstStyle/>
        <a:p>
          <a:endParaRPr lang="en-US"/>
        </a:p>
      </dgm:t>
    </dgm:pt>
    <dgm:pt modelId="{60356A50-37F6-47A8-A269-7E7DB7DBACBF}" type="sibTrans" cxnId="{8343D4FD-CA72-40F4-BD8A-B0375CADBF18}">
      <dgm:prSet/>
      <dgm:spPr/>
      <dgm:t>
        <a:bodyPr/>
        <a:lstStyle/>
        <a:p>
          <a:endParaRPr lang="en-US"/>
        </a:p>
      </dgm:t>
    </dgm:pt>
    <dgm:pt modelId="{92E15873-304C-4BEA-81AE-2387B3849E60}">
      <dgm:prSet/>
      <dgm:spPr/>
      <dgm:t>
        <a:bodyPr/>
        <a:lstStyle/>
        <a:p>
          <a:r>
            <a:rPr lang="en-GB"/>
            <a:t>You see worrying changes in a child’s behaviour or moods or in a parent’s behaviour to a child</a:t>
          </a:r>
          <a:endParaRPr lang="en-US"/>
        </a:p>
      </dgm:t>
    </dgm:pt>
    <dgm:pt modelId="{4B4F9BBF-BF41-49C1-8845-8B71C76AE529}" type="parTrans" cxnId="{42EF4295-C554-4A4A-9787-EDD059D1C99C}">
      <dgm:prSet/>
      <dgm:spPr/>
      <dgm:t>
        <a:bodyPr/>
        <a:lstStyle/>
        <a:p>
          <a:endParaRPr lang="en-US"/>
        </a:p>
      </dgm:t>
    </dgm:pt>
    <dgm:pt modelId="{818299CD-576B-4B4A-A75F-EEB8FD785A27}" type="sibTrans" cxnId="{42EF4295-C554-4A4A-9787-EDD059D1C99C}">
      <dgm:prSet/>
      <dgm:spPr/>
      <dgm:t>
        <a:bodyPr/>
        <a:lstStyle/>
        <a:p>
          <a:endParaRPr lang="en-US"/>
        </a:p>
      </dgm:t>
    </dgm:pt>
    <dgm:pt modelId="{3F97A958-E33D-4DEE-A479-7809167FFEC8}">
      <dgm:prSet/>
      <dgm:spPr/>
      <dgm:t>
        <a:bodyPr/>
        <a:lstStyle/>
        <a:p>
          <a:r>
            <a:rPr lang="en-GB"/>
            <a:t>Someone else tells you about something they have seen or heard</a:t>
          </a:r>
          <a:endParaRPr lang="en-US"/>
        </a:p>
      </dgm:t>
    </dgm:pt>
    <dgm:pt modelId="{D8E41B2A-49E2-47AF-ACFD-D81789FE8579}" type="parTrans" cxnId="{79B90CBB-A962-443B-8C6B-74AACD0A2FF0}">
      <dgm:prSet/>
      <dgm:spPr/>
      <dgm:t>
        <a:bodyPr/>
        <a:lstStyle/>
        <a:p>
          <a:endParaRPr lang="en-US"/>
        </a:p>
      </dgm:t>
    </dgm:pt>
    <dgm:pt modelId="{2CE31126-F5C3-4C28-A8C2-9AADF3345031}" type="sibTrans" cxnId="{79B90CBB-A962-443B-8C6B-74AACD0A2FF0}">
      <dgm:prSet/>
      <dgm:spPr/>
      <dgm:t>
        <a:bodyPr/>
        <a:lstStyle/>
        <a:p>
          <a:endParaRPr lang="en-US"/>
        </a:p>
      </dgm:t>
    </dgm:pt>
    <dgm:pt modelId="{9BE7B80D-1842-4255-AD42-406824438E02}">
      <dgm:prSet/>
      <dgm:spPr/>
      <dgm:t>
        <a:bodyPr/>
        <a:lstStyle/>
        <a:p>
          <a:r>
            <a:rPr lang="en-GB"/>
            <a:t>An adult or child tells you that they have hurt a child</a:t>
          </a:r>
          <a:endParaRPr lang="en-US"/>
        </a:p>
      </dgm:t>
    </dgm:pt>
    <dgm:pt modelId="{55B84E82-6AFC-447D-8A6C-0CA7EF7CFBCE}" type="parTrans" cxnId="{8E59234E-31B6-4B9D-AC74-837FA5DFE38D}">
      <dgm:prSet/>
      <dgm:spPr/>
      <dgm:t>
        <a:bodyPr/>
        <a:lstStyle/>
        <a:p>
          <a:endParaRPr lang="en-US"/>
        </a:p>
      </dgm:t>
    </dgm:pt>
    <dgm:pt modelId="{867BE82B-D5D7-4150-9C92-097C50E61D3C}" type="sibTrans" cxnId="{8E59234E-31B6-4B9D-AC74-837FA5DFE38D}">
      <dgm:prSet/>
      <dgm:spPr/>
      <dgm:t>
        <a:bodyPr/>
        <a:lstStyle/>
        <a:p>
          <a:endParaRPr lang="en-US"/>
        </a:p>
      </dgm:t>
    </dgm:pt>
    <dgm:pt modelId="{6B902FFE-1125-4C0E-9EDC-9C620544C7A5}">
      <dgm:prSet/>
      <dgm:spPr/>
      <dgm:t>
        <a:bodyPr/>
        <a:lstStyle/>
        <a:p>
          <a:r>
            <a:rPr lang="en-GB"/>
            <a:t>A parent or carer tells you that they are having problems in meeting their child’s needs</a:t>
          </a:r>
          <a:endParaRPr lang="en-US"/>
        </a:p>
      </dgm:t>
    </dgm:pt>
    <dgm:pt modelId="{841D40F3-BF1A-4857-A602-3D3CA91757D3}" type="parTrans" cxnId="{655CF2C9-4C47-49D9-9506-22D0B04FDDBE}">
      <dgm:prSet/>
      <dgm:spPr/>
      <dgm:t>
        <a:bodyPr/>
        <a:lstStyle/>
        <a:p>
          <a:endParaRPr lang="en-US"/>
        </a:p>
      </dgm:t>
    </dgm:pt>
    <dgm:pt modelId="{1C571BA9-37DD-491B-9378-DD802873C045}" type="sibTrans" cxnId="{655CF2C9-4C47-49D9-9506-22D0B04FDDBE}">
      <dgm:prSet/>
      <dgm:spPr/>
      <dgm:t>
        <a:bodyPr/>
        <a:lstStyle/>
        <a:p>
          <a:endParaRPr lang="en-US"/>
        </a:p>
      </dgm:t>
    </dgm:pt>
    <dgm:pt modelId="{EFB05619-B19E-42CD-B70F-110DFCFC38EB}" type="pres">
      <dgm:prSet presAssocID="{D1795719-88CF-48DE-930A-3D30089BBCE3}" presName="diagram" presStyleCnt="0">
        <dgm:presLayoutVars>
          <dgm:dir/>
          <dgm:resizeHandles val="exact"/>
        </dgm:presLayoutVars>
      </dgm:prSet>
      <dgm:spPr/>
    </dgm:pt>
    <dgm:pt modelId="{465A6B89-8D09-43FE-AF90-75274277FBC1}" type="pres">
      <dgm:prSet presAssocID="{864C8A55-D80D-4932-A459-65FBC2D4702A}" presName="node" presStyleLbl="node1" presStyleIdx="0" presStyleCnt="6">
        <dgm:presLayoutVars>
          <dgm:bulletEnabled val="1"/>
        </dgm:presLayoutVars>
      </dgm:prSet>
      <dgm:spPr/>
    </dgm:pt>
    <dgm:pt modelId="{DA5B990F-FACA-4F0A-8E41-188B6B651AC7}" type="pres">
      <dgm:prSet presAssocID="{32DB8B90-3005-4F8C-A101-92053AA08E35}" presName="sibTrans" presStyleCnt="0"/>
      <dgm:spPr/>
    </dgm:pt>
    <dgm:pt modelId="{FBC7B664-459D-420A-A33C-A7BC152CE518}" type="pres">
      <dgm:prSet presAssocID="{A619C682-47B4-4287-BAF0-81AC5EAD4823}" presName="node" presStyleLbl="node1" presStyleIdx="1" presStyleCnt="6">
        <dgm:presLayoutVars>
          <dgm:bulletEnabled val="1"/>
        </dgm:presLayoutVars>
      </dgm:prSet>
      <dgm:spPr/>
    </dgm:pt>
    <dgm:pt modelId="{9088304D-9BD3-4385-AA1C-372E396BE75F}" type="pres">
      <dgm:prSet presAssocID="{60356A50-37F6-47A8-A269-7E7DB7DBACBF}" presName="sibTrans" presStyleCnt="0"/>
      <dgm:spPr/>
    </dgm:pt>
    <dgm:pt modelId="{86AB2F4E-3BCE-4376-B0A4-2E44BC9CAA0C}" type="pres">
      <dgm:prSet presAssocID="{92E15873-304C-4BEA-81AE-2387B3849E60}" presName="node" presStyleLbl="node1" presStyleIdx="2" presStyleCnt="6">
        <dgm:presLayoutVars>
          <dgm:bulletEnabled val="1"/>
        </dgm:presLayoutVars>
      </dgm:prSet>
      <dgm:spPr/>
    </dgm:pt>
    <dgm:pt modelId="{07FD3ECB-6644-438B-BF85-E7EA3DAE7F26}" type="pres">
      <dgm:prSet presAssocID="{818299CD-576B-4B4A-A75F-EEB8FD785A27}" presName="sibTrans" presStyleCnt="0"/>
      <dgm:spPr/>
    </dgm:pt>
    <dgm:pt modelId="{6572C1B6-F8E2-4809-8F5A-35EE8656B440}" type="pres">
      <dgm:prSet presAssocID="{3F97A958-E33D-4DEE-A479-7809167FFEC8}" presName="node" presStyleLbl="node1" presStyleIdx="3" presStyleCnt="6">
        <dgm:presLayoutVars>
          <dgm:bulletEnabled val="1"/>
        </dgm:presLayoutVars>
      </dgm:prSet>
      <dgm:spPr/>
    </dgm:pt>
    <dgm:pt modelId="{8770FD81-56DD-478D-8EBB-1861892D8E81}" type="pres">
      <dgm:prSet presAssocID="{2CE31126-F5C3-4C28-A8C2-9AADF3345031}" presName="sibTrans" presStyleCnt="0"/>
      <dgm:spPr/>
    </dgm:pt>
    <dgm:pt modelId="{73889E91-1799-4E7B-BFF3-2E56E4BD20B8}" type="pres">
      <dgm:prSet presAssocID="{9BE7B80D-1842-4255-AD42-406824438E02}" presName="node" presStyleLbl="node1" presStyleIdx="4" presStyleCnt="6">
        <dgm:presLayoutVars>
          <dgm:bulletEnabled val="1"/>
        </dgm:presLayoutVars>
      </dgm:prSet>
      <dgm:spPr/>
    </dgm:pt>
    <dgm:pt modelId="{6B87F4AD-0F8E-4840-8471-8F672BE7A73C}" type="pres">
      <dgm:prSet presAssocID="{867BE82B-D5D7-4150-9C92-097C50E61D3C}" presName="sibTrans" presStyleCnt="0"/>
      <dgm:spPr/>
    </dgm:pt>
    <dgm:pt modelId="{17F1EF98-BE5A-41CE-AC8F-0403E4B7C361}" type="pres">
      <dgm:prSet presAssocID="{6B902FFE-1125-4C0E-9EDC-9C620544C7A5}" presName="node" presStyleLbl="node1" presStyleIdx="5" presStyleCnt="6">
        <dgm:presLayoutVars>
          <dgm:bulletEnabled val="1"/>
        </dgm:presLayoutVars>
      </dgm:prSet>
      <dgm:spPr/>
    </dgm:pt>
  </dgm:ptLst>
  <dgm:cxnLst>
    <dgm:cxn modelId="{0F459506-17B1-41F9-BBF8-FA655ABFAB6A}" type="presOf" srcId="{864C8A55-D80D-4932-A459-65FBC2D4702A}" destId="{465A6B89-8D09-43FE-AF90-75274277FBC1}" srcOrd="0" destOrd="0" presId="urn:microsoft.com/office/officeart/2005/8/layout/default"/>
    <dgm:cxn modelId="{A9184B40-723F-453B-88A0-FF23C83D25C8}" type="presOf" srcId="{D1795719-88CF-48DE-930A-3D30089BBCE3}" destId="{EFB05619-B19E-42CD-B70F-110DFCFC38EB}" srcOrd="0" destOrd="0" presId="urn:microsoft.com/office/officeart/2005/8/layout/default"/>
    <dgm:cxn modelId="{967D6C42-95E9-4C15-B522-8454AA29ACC4}" type="presOf" srcId="{A619C682-47B4-4287-BAF0-81AC5EAD4823}" destId="{FBC7B664-459D-420A-A33C-A7BC152CE518}" srcOrd="0" destOrd="0" presId="urn:microsoft.com/office/officeart/2005/8/layout/default"/>
    <dgm:cxn modelId="{8E59234E-31B6-4B9D-AC74-837FA5DFE38D}" srcId="{D1795719-88CF-48DE-930A-3D30089BBCE3}" destId="{9BE7B80D-1842-4255-AD42-406824438E02}" srcOrd="4" destOrd="0" parTransId="{55B84E82-6AFC-447D-8A6C-0CA7EF7CFBCE}" sibTransId="{867BE82B-D5D7-4150-9C92-097C50E61D3C}"/>
    <dgm:cxn modelId="{AF20AF7B-295D-4019-8E55-F08915A7E1B0}" srcId="{D1795719-88CF-48DE-930A-3D30089BBCE3}" destId="{864C8A55-D80D-4932-A459-65FBC2D4702A}" srcOrd="0" destOrd="0" parTransId="{0EF814F1-D607-4AD0-8531-8709F37D4009}" sibTransId="{32DB8B90-3005-4F8C-A101-92053AA08E35}"/>
    <dgm:cxn modelId="{42EF4295-C554-4A4A-9787-EDD059D1C99C}" srcId="{D1795719-88CF-48DE-930A-3D30089BBCE3}" destId="{92E15873-304C-4BEA-81AE-2387B3849E60}" srcOrd="2" destOrd="0" parTransId="{4B4F9BBF-BF41-49C1-8845-8B71C76AE529}" sibTransId="{818299CD-576B-4B4A-A75F-EEB8FD785A27}"/>
    <dgm:cxn modelId="{5A002E9C-2F89-4977-A8E5-B12A02A5FA0D}" type="presOf" srcId="{3F97A958-E33D-4DEE-A479-7809167FFEC8}" destId="{6572C1B6-F8E2-4809-8F5A-35EE8656B440}" srcOrd="0" destOrd="0" presId="urn:microsoft.com/office/officeart/2005/8/layout/default"/>
    <dgm:cxn modelId="{B714FCAC-B24D-4AFC-A7DA-F295115853A7}" type="presOf" srcId="{9BE7B80D-1842-4255-AD42-406824438E02}" destId="{73889E91-1799-4E7B-BFF3-2E56E4BD20B8}" srcOrd="0" destOrd="0" presId="urn:microsoft.com/office/officeart/2005/8/layout/default"/>
    <dgm:cxn modelId="{79B90CBB-A962-443B-8C6B-74AACD0A2FF0}" srcId="{D1795719-88CF-48DE-930A-3D30089BBCE3}" destId="{3F97A958-E33D-4DEE-A479-7809167FFEC8}" srcOrd="3" destOrd="0" parTransId="{D8E41B2A-49E2-47AF-ACFD-D81789FE8579}" sibTransId="{2CE31126-F5C3-4C28-A8C2-9AADF3345031}"/>
    <dgm:cxn modelId="{655CF2C9-4C47-49D9-9506-22D0B04FDDBE}" srcId="{D1795719-88CF-48DE-930A-3D30089BBCE3}" destId="{6B902FFE-1125-4C0E-9EDC-9C620544C7A5}" srcOrd="5" destOrd="0" parTransId="{841D40F3-BF1A-4857-A602-3D3CA91757D3}" sibTransId="{1C571BA9-37DD-491B-9378-DD802873C045}"/>
    <dgm:cxn modelId="{3B2C01D4-D20D-4442-A2A0-4A8D050F5245}" type="presOf" srcId="{6B902FFE-1125-4C0E-9EDC-9C620544C7A5}" destId="{17F1EF98-BE5A-41CE-AC8F-0403E4B7C361}" srcOrd="0" destOrd="0" presId="urn:microsoft.com/office/officeart/2005/8/layout/default"/>
    <dgm:cxn modelId="{B59C98EC-4C1A-41B3-8BAD-7805B432DA73}" type="presOf" srcId="{92E15873-304C-4BEA-81AE-2387B3849E60}" destId="{86AB2F4E-3BCE-4376-B0A4-2E44BC9CAA0C}" srcOrd="0" destOrd="0" presId="urn:microsoft.com/office/officeart/2005/8/layout/default"/>
    <dgm:cxn modelId="{8343D4FD-CA72-40F4-BD8A-B0375CADBF18}" srcId="{D1795719-88CF-48DE-930A-3D30089BBCE3}" destId="{A619C682-47B4-4287-BAF0-81AC5EAD4823}" srcOrd="1" destOrd="0" parTransId="{67DC0484-60AC-4144-A2D7-D90D83AB4CAF}" sibTransId="{60356A50-37F6-47A8-A269-7E7DB7DBACBF}"/>
    <dgm:cxn modelId="{FAB3543B-1261-45EC-9731-3866A150EA3D}" type="presParOf" srcId="{EFB05619-B19E-42CD-B70F-110DFCFC38EB}" destId="{465A6B89-8D09-43FE-AF90-75274277FBC1}" srcOrd="0" destOrd="0" presId="urn:microsoft.com/office/officeart/2005/8/layout/default"/>
    <dgm:cxn modelId="{BC5345EA-7589-4AD1-8C27-0F752BFB3CF2}" type="presParOf" srcId="{EFB05619-B19E-42CD-B70F-110DFCFC38EB}" destId="{DA5B990F-FACA-4F0A-8E41-188B6B651AC7}" srcOrd="1" destOrd="0" presId="urn:microsoft.com/office/officeart/2005/8/layout/default"/>
    <dgm:cxn modelId="{8E8B4EF4-066B-457A-9CA9-68A635CBDBAB}" type="presParOf" srcId="{EFB05619-B19E-42CD-B70F-110DFCFC38EB}" destId="{FBC7B664-459D-420A-A33C-A7BC152CE518}" srcOrd="2" destOrd="0" presId="urn:microsoft.com/office/officeart/2005/8/layout/default"/>
    <dgm:cxn modelId="{3D1A88C4-7D0C-4389-AC16-304261F63EA0}" type="presParOf" srcId="{EFB05619-B19E-42CD-B70F-110DFCFC38EB}" destId="{9088304D-9BD3-4385-AA1C-372E396BE75F}" srcOrd="3" destOrd="0" presId="urn:microsoft.com/office/officeart/2005/8/layout/default"/>
    <dgm:cxn modelId="{5EE84577-1038-45B2-8EAF-2A11C4D5822E}" type="presParOf" srcId="{EFB05619-B19E-42CD-B70F-110DFCFC38EB}" destId="{86AB2F4E-3BCE-4376-B0A4-2E44BC9CAA0C}" srcOrd="4" destOrd="0" presId="urn:microsoft.com/office/officeart/2005/8/layout/default"/>
    <dgm:cxn modelId="{B98DD6B7-F5AF-4A05-A887-FEF442705D45}" type="presParOf" srcId="{EFB05619-B19E-42CD-B70F-110DFCFC38EB}" destId="{07FD3ECB-6644-438B-BF85-E7EA3DAE7F26}" srcOrd="5" destOrd="0" presId="urn:microsoft.com/office/officeart/2005/8/layout/default"/>
    <dgm:cxn modelId="{23E2A82B-2EA6-42E8-AE3D-01B9B12B552C}" type="presParOf" srcId="{EFB05619-B19E-42CD-B70F-110DFCFC38EB}" destId="{6572C1B6-F8E2-4809-8F5A-35EE8656B440}" srcOrd="6" destOrd="0" presId="urn:microsoft.com/office/officeart/2005/8/layout/default"/>
    <dgm:cxn modelId="{2EDBCB07-B67B-4131-850C-34583BBD1F3D}" type="presParOf" srcId="{EFB05619-B19E-42CD-B70F-110DFCFC38EB}" destId="{8770FD81-56DD-478D-8EBB-1861892D8E81}" srcOrd="7" destOrd="0" presId="urn:microsoft.com/office/officeart/2005/8/layout/default"/>
    <dgm:cxn modelId="{24B928C2-A9C9-44B1-B9DC-6006CB156DAE}" type="presParOf" srcId="{EFB05619-B19E-42CD-B70F-110DFCFC38EB}" destId="{73889E91-1799-4E7B-BFF3-2E56E4BD20B8}" srcOrd="8" destOrd="0" presId="urn:microsoft.com/office/officeart/2005/8/layout/default"/>
    <dgm:cxn modelId="{6F3DF75A-D255-42B1-9FC4-2F78D8775E6F}" type="presParOf" srcId="{EFB05619-B19E-42CD-B70F-110DFCFC38EB}" destId="{6B87F4AD-0F8E-4840-8471-8F672BE7A73C}" srcOrd="9" destOrd="0" presId="urn:microsoft.com/office/officeart/2005/8/layout/default"/>
    <dgm:cxn modelId="{300B8AB0-54FC-4C4B-92B0-6E6CDD169623}" type="presParOf" srcId="{EFB05619-B19E-42CD-B70F-110DFCFC38EB}" destId="{17F1EF98-BE5A-41CE-AC8F-0403E4B7C361}"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38CDBC-C243-4663-BDC3-7FAFFB02833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C86DD25-873E-4116-9889-4527C46E3676}">
      <dgm:prSet/>
      <dgm:spPr/>
      <dgm:t>
        <a:bodyPr/>
        <a:lstStyle/>
        <a:p>
          <a:r>
            <a:rPr lang="en-GB"/>
            <a:t>Emotional </a:t>
          </a:r>
          <a:endParaRPr lang="en-US"/>
        </a:p>
      </dgm:t>
    </dgm:pt>
    <dgm:pt modelId="{6C88D738-A6F4-4511-B029-710F57163882}" type="parTrans" cxnId="{B59E5DC7-B5F4-407E-8AF7-5FEF509773DD}">
      <dgm:prSet/>
      <dgm:spPr/>
      <dgm:t>
        <a:bodyPr/>
        <a:lstStyle/>
        <a:p>
          <a:endParaRPr lang="en-US"/>
        </a:p>
      </dgm:t>
    </dgm:pt>
    <dgm:pt modelId="{F89FA21D-1F7C-44C0-B351-CC2B6B13BCC2}" type="sibTrans" cxnId="{B59E5DC7-B5F4-407E-8AF7-5FEF509773DD}">
      <dgm:prSet/>
      <dgm:spPr/>
      <dgm:t>
        <a:bodyPr/>
        <a:lstStyle/>
        <a:p>
          <a:endParaRPr lang="en-US"/>
        </a:p>
      </dgm:t>
    </dgm:pt>
    <dgm:pt modelId="{552E8E58-E192-43B4-BAAB-A1C8B289C6C8}">
      <dgm:prSet/>
      <dgm:spPr/>
      <dgm:t>
        <a:bodyPr/>
        <a:lstStyle/>
        <a:p>
          <a:r>
            <a:rPr lang="en-GB"/>
            <a:t>Physical</a:t>
          </a:r>
          <a:endParaRPr lang="en-US"/>
        </a:p>
      </dgm:t>
    </dgm:pt>
    <dgm:pt modelId="{136C1BBE-D3FC-46BC-9767-E61D908B0BD4}" type="parTrans" cxnId="{405A63D9-DB25-48ED-8978-A6BA95ECC333}">
      <dgm:prSet/>
      <dgm:spPr/>
      <dgm:t>
        <a:bodyPr/>
        <a:lstStyle/>
        <a:p>
          <a:endParaRPr lang="en-US"/>
        </a:p>
      </dgm:t>
    </dgm:pt>
    <dgm:pt modelId="{61A377DF-EE2E-4E7E-A0C6-ECADD266B8C6}" type="sibTrans" cxnId="{405A63D9-DB25-48ED-8978-A6BA95ECC333}">
      <dgm:prSet/>
      <dgm:spPr/>
      <dgm:t>
        <a:bodyPr/>
        <a:lstStyle/>
        <a:p>
          <a:endParaRPr lang="en-US"/>
        </a:p>
      </dgm:t>
    </dgm:pt>
    <dgm:pt modelId="{FE2CD577-DAF7-4572-9E61-71FD39FFEB19}">
      <dgm:prSet/>
      <dgm:spPr/>
      <dgm:t>
        <a:bodyPr/>
        <a:lstStyle/>
        <a:p>
          <a:r>
            <a:rPr lang="en-GB"/>
            <a:t>Sexual</a:t>
          </a:r>
          <a:endParaRPr lang="en-US"/>
        </a:p>
      </dgm:t>
    </dgm:pt>
    <dgm:pt modelId="{69E95EF2-6590-4A03-A6BA-6A034AFBD66E}" type="parTrans" cxnId="{20176B49-D43E-46D3-9259-368F9EF57E7B}">
      <dgm:prSet/>
      <dgm:spPr/>
      <dgm:t>
        <a:bodyPr/>
        <a:lstStyle/>
        <a:p>
          <a:endParaRPr lang="en-US"/>
        </a:p>
      </dgm:t>
    </dgm:pt>
    <dgm:pt modelId="{FFEC045F-FF56-49FE-A796-BF63E0E72ED5}" type="sibTrans" cxnId="{20176B49-D43E-46D3-9259-368F9EF57E7B}">
      <dgm:prSet/>
      <dgm:spPr/>
      <dgm:t>
        <a:bodyPr/>
        <a:lstStyle/>
        <a:p>
          <a:endParaRPr lang="en-US"/>
        </a:p>
      </dgm:t>
    </dgm:pt>
    <dgm:pt modelId="{AE7E874A-B613-4AD3-A07E-D2FD526AFAE3}">
      <dgm:prSet/>
      <dgm:spPr/>
      <dgm:t>
        <a:bodyPr/>
        <a:lstStyle/>
        <a:p>
          <a:r>
            <a:rPr lang="en-GB"/>
            <a:t>Neglect</a:t>
          </a:r>
          <a:endParaRPr lang="en-US"/>
        </a:p>
      </dgm:t>
    </dgm:pt>
    <dgm:pt modelId="{A9C14BAB-3C77-49B3-A0EA-B96BCC36643A}" type="parTrans" cxnId="{FF23C8E8-33FB-48A0-AB0B-5B0B59041249}">
      <dgm:prSet/>
      <dgm:spPr/>
      <dgm:t>
        <a:bodyPr/>
        <a:lstStyle/>
        <a:p>
          <a:endParaRPr lang="en-US"/>
        </a:p>
      </dgm:t>
    </dgm:pt>
    <dgm:pt modelId="{5C95FA68-8A59-4ED8-9FCD-381CCCC53433}" type="sibTrans" cxnId="{FF23C8E8-33FB-48A0-AB0B-5B0B59041249}">
      <dgm:prSet/>
      <dgm:spPr/>
      <dgm:t>
        <a:bodyPr/>
        <a:lstStyle/>
        <a:p>
          <a:endParaRPr lang="en-US"/>
        </a:p>
      </dgm:t>
    </dgm:pt>
    <dgm:pt modelId="{8BC0AB40-B9CB-46D5-A819-50ED560C11A2}" type="pres">
      <dgm:prSet presAssocID="{F238CDBC-C243-4663-BDC3-7FAFFB028335}" presName="linear" presStyleCnt="0">
        <dgm:presLayoutVars>
          <dgm:animLvl val="lvl"/>
          <dgm:resizeHandles val="exact"/>
        </dgm:presLayoutVars>
      </dgm:prSet>
      <dgm:spPr/>
    </dgm:pt>
    <dgm:pt modelId="{C5CC064D-548D-4D70-9865-97178B6C9078}" type="pres">
      <dgm:prSet presAssocID="{DC86DD25-873E-4116-9889-4527C46E3676}" presName="parentText" presStyleLbl="node1" presStyleIdx="0" presStyleCnt="4">
        <dgm:presLayoutVars>
          <dgm:chMax val="0"/>
          <dgm:bulletEnabled val="1"/>
        </dgm:presLayoutVars>
      </dgm:prSet>
      <dgm:spPr/>
    </dgm:pt>
    <dgm:pt modelId="{A6B0E7A2-F361-48AF-902C-29BB569E8F22}" type="pres">
      <dgm:prSet presAssocID="{F89FA21D-1F7C-44C0-B351-CC2B6B13BCC2}" presName="spacer" presStyleCnt="0"/>
      <dgm:spPr/>
    </dgm:pt>
    <dgm:pt modelId="{B3D0FB12-106E-4906-A3E0-70F196A47405}" type="pres">
      <dgm:prSet presAssocID="{552E8E58-E192-43B4-BAAB-A1C8B289C6C8}" presName="parentText" presStyleLbl="node1" presStyleIdx="1" presStyleCnt="4">
        <dgm:presLayoutVars>
          <dgm:chMax val="0"/>
          <dgm:bulletEnabled val="1"/>
        </dgm:presLayoutVars>
      </dgm:prSet>
      <dgm:spPr/>
    </dgm:pt>
    <dgm:pt modelId="{094CDD13-96A1-45DD-B7E5-0C45F26BD118}" type="pres">
      <dgm:prSet presAssocID="{61A377DF-EE2E-4E7E-A0C6-ECADD266B8C6}" presName="spacer" presStyleCnt="0"/>
      <dgm:spPr/>
    </dgm:pt>
    <dgm:pt modelId="{07900F45-9B40-4CC5-9A16-FED573FD2CCF}" type="pres">
      <dgm:prSet presAssocID="{FE2CD577-DAF7-4572-9E61-71FD39FFEB19}" presName="parentText" presStyleLbl="node1" presStyleIdx="2" presStyleCnt="4">
        <dgm:presLayoutVars>
          <dgm:chMax val="0"/>
          <dgm:bulletEnabled val="1"/>
        </dgm:presLayoutVars>
      </dgm:prSet>
      <dgm:spPr/>
    </dgm:pt>
    <dgm:pt modelId="{3D773DCB-B383-403B-A50D-B2DD4CC00FF6}" type="pres">
      <dgm:prSet presAssocID="{FFEC045F-FF56-49FE-A796-BF63E0E72ED5}" presName="spacer" presStyleCnt="0"/>
      <dgm:spPr/>
    </dgm:pt>
    <dgm:pt modelId="{375AFD15-568B-4C01-9F19-AB0740668CE7}" type="pres">
      <dgm:prSet presAssocID="{AE7E874A-B613-4AD3-A07E-D2FD526AFAE3}" presName="parentText" presStyleLbl="node1" presStyleIdx="3" presStyleCnt="4">
        <dgm:presLayoutVars>
          <dgm:chMax val="0"/>
          <dgm:bulletEnabled val="1"/>
        </dgm:presLayoutVars>
      </dgm:prSet>
      <dgm:spPr/>
    </dgm:pt>
  </dgm:ptLst>
  <dgm:cxnLst>
    <dgm:cxn modelId="{4308C930-7CA0-4502-A8B5-46109DAD473A}" type="presOf" srcId="{FE2CD577-DAF7-4572-9E61-71FD39FFEB19}" destId="{07900F45-9B40-4CC5-9A16-FED573FD2CCF}" srcOrd="0" destOrd="0" presId="urn:microsoft.com/office/officeart/2005/8/layout/vList2"/>
    <dgm:cxn modelId="{20176B49-D43E-46D3-9259-368F9EF57E7B}" srcId="{F238CDBC-C243-4663-BDC3-7FAFFB028335}" destId="{FE2CD577-DAF7-4572-9E61-71FD39FFEB19}" srcOrd="2" destOrd="0" parTransId="{69E95EF2-6590-4A03-A6BA-6A034AFBD66E}" sibTransId="{FFEC045F-FF56-49FE-A796-BF63E0E72ED5}"/>
    <dgm:cxn modelId="{96B8B89A-D683-45E4-B35E-1CB5E010F044}" type="presOf" srcId="{F238CDBC-C243-4663-BDC3-7FAFFB028335}" destId="{8BC0AB40-B9CB-46D5-A819-50ED560C11A2}" srcOrd="0" destOrd="0" presId="urn:microsoft.com/office/officeart/2005/8/layout/vList2"/>
    <dgm:cxn modelId="{07EBE29A-1C4E-4E4D-8685-212DE7B36AFC}" type="presOf" srcId="{DC86DD25-873E-4116-9889-4527C46E3676}" destId="{C5CC064D-548D-4D70-9865-97178B6C9078}" srcOrd="0" destOrd="0" presId="urn:microsoft.com/office/officeart/2005/8/layout/vList2"/>
    <dgm:cxn modelId="{B59E5DC7-B5F4-407E-8AF7-5FEF509773DD}" srcId="{F238CDBC-C243-4663-BDC3-7FAFFB028335}" destId="{DC86DD25-873E-4116-9889-4527C46E3676}" srcOrd="0" destOrd="0" parTransId="{6C88D738-A6F4-4511-B029-710F57163882}" sibTransId="{F89FA21D-1F7C-44C0-B351-CC2B6B13BCC2}"/>
    <dgm:cxn modelId="{405A63D9-DB25-48ED-8978-A6BA95ECC333}" srcId="{F238CDBC-C243-4663-BDC3-7FAFFB028335}" destId="{552E8E58-E192-43B4-BAAB-A1C8B289C6C8}" srcOrd="1" destOrd="0" parTransId="{136C1BBE-D3FC-46BC-9767-E61D908B0BD4}" sibTransId="{61A377DF-EE2E-4E7E-A0C6-ECADD266B8C6}"/>
    <dgm:cxn modelId="{262602E7-E4C3-4A6A-AA20-60B8AB66B4A5}" type="presOf" srcId="{552E8E58-E192-43B4-BAAB-A1C8B289C6C8}" destId="{B3D0FB12-106E-4906-A3E0-70F196A47405}" srcOrd="0" destOrd="0" presId="urn:microsoft.com/office/officeart/2005/8/layout/vList2"/>
    <dgm:cxn modelId="{FF23C8E8-33FB-48A0-AB0B-5B0B59041249}" srcId="{F238CDBC-C243-4663-BDC3-7FAFFB028335}" destId="{AE7E874A-B613-4AD3-A07E-D2FD526AFAE3}" srcOrd="3" destOrd="0" parTransId="{A9C14BAB-3C77-49B3-A0EA-B96BCC36643A}" sibTransId="{5C95FA68-8A59-4ED8-9FCD-381CCCC53433}"/>
    <dgm:cxn modelId="{CE186AF8-5FC0-4E64-A1FD-95B0EFEC9505}" type="presOf" srcId="{AE7E874A-B613-4AD3-A07E-D2FD526AFAE3}" destId="{375AFD15-568B-4C01-9F19-AB0740668CE7}" srcOrd="0" destOrd="0" presId="urn:microsoft.com/office/officeart/2005/8/layout/vList2"/>
    <dgm:cxn modelId="{6D7D2965-B66A-4BA6-B441-72BD15286A46}" type="presParOf" srcId="{8BC0AB40-B9CB-46D5-A819-50ED560C11A2}" destId="{C5CC064D-548D-4D70-9865-97178B6C9078}" srcOrd="0" destOrd="0" presId="urn:microsoft.com/office/officeart/2005/8/layout/vList2"/>
    <dgm:cxn modelId="{5296EAB8-E9B6-40C1-956D-A925DA4BE1E3}" type="presParOf" srcId="{8BC0AB40-B9CB-46D5-A819-50ED560C11A2}" destId="{A6B0E7A2-F361-48AF-902C-29BB569E8F22}" srcOrd="1" destOrd="0" presId="urn:microsoft.com/office/officeart/2005/8/layout/vList2"/>
    <dgm:cxn modelId="{278F33C2-C1AA-461E-9258-F0DB2461D01A}" type="presParOf" srcId="{8BC0AB40-B9CB-46D5-A819-50ED560C11A2}" destId="{B3D0FB12-106E-4906-A3E0-70F196A47405}" srcOrd="2" destOrd="0" presId="urn:microsoft.com/office/officeart/2005/8/layout/vList2"/>
    <dgm:cxn modelId="{5F1F03C8-6EB3-4186-929E-ECF51E0C1B74}" type="presParOf" srcId="{8BC0AB40-B9CB-46D5-A819-50ED560C11A2}" destId="{094CDD13-96A1-45DD-B7E5-0C45F26BD118}" srcOrd="3" destOrd="0" presId="urn:microsoft.com/office/officeart/2005/8/layout/vList2"/>
    <dgm:cxn modelId="{20FC8CBE-54FF-4F11-9D59-FD285C9EF575}" type="presParOf" srcId="{8BC0AB40-B9CB-46D5-A819-50ED560C11A2}" destId="{07900F45-9B40-4CC5-9A16-FED573FD2CCF}" srcOrd="4" destOrd="0" presId="urn:microsoft.com/office/officeart/2005/8/layout/vList2"/>
    <dgm:cxn modelId="{514E4B78-03CA-4217-942D-2E20FA6E6B2C}" type="presParOf" srcId="{8BC0AB40-B9CB-46D5-A819-50ED560C11A2}" destId="{3D773DCB-B383-403B-A50D-B2DD4CC00FF6}" srcOrd="5" destOrd="0" presId="urn:microsoft.com/office/officeart/2005/8/layout/vList2"/>
    <dgm:cxn modelId="{83988C0E-889D-48D1-9087-C5BDAD713EB7}" type="presParOf" srcId="{8BC0AB40-B9CB-46D5-A819-50ED560C11A2}" destId="{375AFD15-568B-4C01-9F19-AB0740668CE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4645BEC-C035-420D-9F6E-B2C44918D704}" type="doc">
      <dgm:prSet loTypeId="urn:microsoft.com/office/officeart/2018/2/layout/Icon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53A2CB37-6C10-43F5-A343-4CEACF799B72}">
      <dgm:prSet/>
      <dgm:spPr/>
      <dgm:t>
        <a:bodyPr/>
        <a:lstStyle/>
        <a:p>
          <a:pPr>
            <a:lnSpc>
              <a:spcPct val="100000"/>
            </a:lnSpc>
          </a:pPr>
          <a:r>
            <a:rPr lang="en-GB" dirty="0"/>
            <a:t>Consider the definition you have been given.</a:t>
          </a:r>
          <a:endParaRPr lang="en-US" dirty="0"/>
        </a:p>
      </dgm:t>
    </dgm:pt>
    <dgm:pt modelId="{5A4DFA68-69BC-445E-93B6-E4C76A785199}" type="parTrans" cxnId="{2448A223-1F86-4A72-9469-3A42F0A12BBA}">
      <dgm:prSet/>
      <dgm:spPr/>
      <dgm:t>
        <a:bodyPr/>
        <a:lstStyle/>
        <a:p>
          <a:endParaRPr lang="en-US"/>
        </a:p>
      </dgm:t>
    </dgm:pt>
    <dgm:pt modelId="{79E9D3C2-2206-4F60-8A6A-781A36B83055}" type="sibTrans" cxnId="{2448A223-1F86-4A72-9469-3A42F0A12BBA}">
      <dgm:prSet/>
      <dgm:spPr/>
      <dgm:t>
        <a:bodyPr/>
        <a:lstStyle/>
        <a:p>
          <a:endParaRPr lang="en-US"/>
        </a:p>
      </dgm:t>
    </dgm:pt>
    <dgm:pt modelId="{B3C56E59-1002-4B77-9B64-7E4E2D4D2968}">
      <dgm:prSet/>
      <dgm:spPr/>
      <dgm:t>
        <a:bodyPr/>
        <a:lstStyle/>
        <a:p>
          <a:pPr>
            <a:lnSpc>
              <a:spcPct val="100000"/>
            </a:lnSpc>
          </a:pPr>
          <a:r>
            <a:rPr lang="en-GB" dirty="0"/>
            <a:t>Think about the things you might see, hear or feel that would suggest this type of abuse is occurring and the behaviours you might see in a child or young person who has experienced this</a:t>
          </a:r>
          <a:endParaRPr lang="en-US" dirty="0"/>
        </a:p>
      </dgm:t>
    </dgm:pt>
    <dgm:pt modelId="{F3A76BA4-9692-486E-9485-B506A667BD5E}" type="parTrans" cxnId="{4848E14A-BC5E-4FE3-920D-5FEDE69C6F83}">
      <dgm:prSet/>
      <dgm:spPr/>
      <dgm:t>
        <a:bodyPr/>
        <a:lstStyle/>
        <a:p>
          <a:endParaRPr lang="en-US"/>
        </a:p>
      </dgm:t>
    </dgm:pt>
    <dgm:pt modelId="{04BE3E0A-03D3-4612-8C10-24C3077F0579}" type="sibTrans" cxnId="{4848E14A-BC5E-4FE3-920D-5FEDE69C6F83}">
      <dgm:prSet/>
      <dgm:spPr/>
      <dgm:t>
        <a:bodyPr/>
        <a:lstStyle/>
        <a:p>
          <a:endParaRPr lang="en-US"/>
        </a:p>
      </dgm:t>
    </dgm:pt>
    <dgm:pt modelId="{B36D6B57-CA32-4347-8812-5FF4BF6A239A}" type="pres">
      <dgm:prSet presAssocID="{C4645BEC-C035-420D-9F6E-B2C44918D704}" presName="root" presStyleCnt="0">
        <dgm:presLayoutVars>
          <dgm:dir/>
          <dgm:resizeHandles val="exact"/>
        </dgm:presLayoutVars>
      </dgm:prSet>
      <dgm:spPr/>
    </dgm:pt>
    <dgm:pt modelId="{98D40AB3-F61E-4617-80C6-C41F8EEC8CEB}" type="pres">
      <dgm:prSet presAssocID="{53A2CB37-6C10-43F5-A343-4CEACF799B72}" presName="compNode" presStyleCnt="0"/>
      <dgm:spPr/>
    </dgm:pt>
    <dgm:pt modelId="{97FAB12C-4D4A-4F64-BA85-5DF53493504A}" type="pres">
      <dgm:prSet presAssocID="{53A2CB37-6C10-43F5-A343-4CEACF799B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510F1473-737C-4E35-BF72-F29D50BE467E}" type="pres">
      <dgm:prSet presAssocID="{53A2CB37-6C10-43F5-A343-4CEACF799B72}" presName="spaceRect" presStyleCnt="0"/>
      <dgm:spPr/>
    </dgm:pt>
    <dgm:pt modelId="{5AA3A35B-2E0F-478D-930C-D5D6D44E8BED}" type="pres">
      <dgm:prSet presAssocID="{53A2CB37-6C10-43F5-A343-4CEACF799B72}" presName="textRect" presStyleLbl="revTx" presStyleIdx="0" presStyleCnt="2">
        <dgm:presLayoutVars>
          <dgm:chMax val="1"/>
          <dgm:chPref val="1"/>
        </dgm:presLayoutVars>
      </dgm:prSet>
      <dgm:spPr/>
    </dgm:pt>
    <dgm:pt modelId="{8DB839AE-FD6E-402F-8876-C4946EABCF2A}" type="pres">
      <dgm:prSet presAssocID="{79E9D3C2-2206-4F60-8A6A-781A36B83055}" presName="sibTrans" presStyleCnt="0"/>
      <dgm:spPr/>
    </dgm:pt>
    <dgm:pt modelId="{B0624C67-59B1-4EBA-A4A4-EB6D630698AD}" type="pres">
      <dgm:prSet presAssocID="{B3C56E59-1002-4B77-9B64-7E4E2D4D2968}" presName="compNode" presStyleCnt="0"/>
      <dgm:spPr/>
    </dgm:pt>
    <dgm:pt modelId="{A72DE18E-D275-404E-BB16-4A6A379828B5}" type="pres">
      <dgm:prSet presAssocID="{B3C56E59-1002-4B77-9B64-7E4E2D4D296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623A3508-79D2-4182-A757-8098DEF9153D}" type="pres">
      <dgm:prSet presAssocID="{B3C56E59-1002-4B77-9B64-7E4E2D4D2968}" presName="spaceRect" presStyleCnt="0"/>
      <dgm:spPr/>
    </dgm:pt>
    <dgm:pt modelId="{81E5C730-1165-48CA-BF33-C3CD38B8528C}" type="pres">
      <dgm:prSet presAssocID="{B3C56E59-1002-4B77-9B64-7E4E2D4D2968}" presName="textRect" presStyleLbl="revTx" presStyleIdx="1" presStyleCnt="2" custScaleX="105808" custScaleY="205797">
        <dgm:presLayoutVars>
          <dgm:chMax val="1"/>
          <dgm:chPref val="1"/>
        </dgm:presLayoutVars>
      </dgm:prSet>
      <dgm:spPr/>
    </dgm:pt>
  </dgm:ptLst>
  <dgm:cxnLst>
    <dgm:cxn modelId="{2448A223-1F86-4A72-9469-3A42F0A12BBA}" srcId="{C4645BEC-C035-420D-9F6E-B2C44918D704}" destId="{53A2CB37-6C10-43F5-A343-4CEACF799B72}" srcOrd="0" destOrd="0" parTransId="{5A4DFA68-69BC-445E-93B6-E4C76A785199}" sibTransId="{79E9D3C2-2206-4F60-8A6A-781A36B83055}"/>
    <dgm:cxn modelId="{280C5A34-AC06-473A-A326-E314D9CEBA78}" type="presOf" srcId="{C4645BEC-C035-420D-9F6E-B2C44918D704}" destId="{B36D6B57-CA32-4347-8812-5FF4BF6A239A}" srcOrd="0" destOrd="0" presId="urn:microsoft.com/office/officeart/2018/2/layout/IconLabelList"/>
    <dgm:cxn modelId="{0AECBA3C-250F-4AEA-86B5-FF178FF431D9}" type="presOf" srcId="{53A2CB37-6C10-43F5-A343-4CEACF799B72}" destId="{5AA3A35B-2E0F-478D-930C-D5D6D44E8BED}" srcOrd="0" destOrd="0" presId="urn:microsoft.com/office/officeart/2018/2/layout/IconLabelList"/>
    <dgm:cxn modelId="{4848E14A-BC5E-4FE3-920D-5FEDE69C6F83}" srcId="{C4645BEC-C035-420D-9F6E-B2C44918D704}" destId="{B3C56E59-1002-4B77-9B64-7E4E2D4D2968}" srcOrd="1" destOrd="0" parTransId="{F3A76BA4-9692-486E-9485-B506A667BD5E}" sibTransId="{04BE3E0A-03D3-4612-8C10-24C3077F0579}"/>
    <dgm:cxn modelId="{92D30259-3F1D-428F-92AF-0D2287F2CDA0}" type="presOf" srcId="{B3C56E59-1002-4B77-9B64-7E4E2D4D2968}" destId="{81E5C730-1165-48CA-BF33-C3CD38B8528C}" srcOrd="0" destOrd="0" presId="urn:microsoft.com/office/officeart/2018/2/layout/IconLabelList"/>
    <dgm:cxn modelId="{E8B56A1E-3226-499E-89C3-CE9C3585409A}" type="presParOf" srcId="{B36D6B57-CA32-4347-8812-5FF4BF6A239A}" destId="{98D40AB3-F61E-4617-80C6-C41F8EEC8CEB}" srcOrd="0" destOrd="0" presId="urn:microsoft.com/office/officeart/2018/2/layout/IconLabelList"/>
    <dgm:cxn modelId="{6CE86224-9770-45AE-B0F7-662CFBC0276C}" type="presParOf" srcId="{98D40AB3-F61E-4617-80C6-C41F8EEC8CEB}" destId="{97FAB12C-4D4A-4F64-BA85-5DF53493504A}" srcOrd="0" destOrd="0" presId="urn:microsoft.com/office/officeart/2018/2/layout/IconLabelList"/>
    <dgm:cxn modelId="{A8479739-D511-46DC-B141-87AE1F71637B}" type="presParOf" srcId="{98D40AB3-F61E-4617-80C6-C41F8EEC8CEB}" destId="{510F1473-737C-4E35-BF72-F29D50BE467E}" srcOrd="1" destOrd="0" presId="urn:microsoft.com/office/officeart/2018/2/layout/IconLabelList"/>
    <dgm:cxn modelId="{D13EB66E-2B2F-4DC7-AB54-A6F9844DD365}" type="presParOf" srcId="{98D40AB3-F61E-4617-80C6-C41F8EEC8CEB}" destId="{5AA3A35B-2E0F-478D-930C-D5D6D44E8BED}" srcOrd="2" destOrd="0" presId="urn:microsoft.com/office/officeart/2018/2/layout/IconLabelList"/>
    <dgm:cxn modelId="{0F0D536B-1C30-4820-B6DA-8557EAB9FE36}" type="presParOf" srcId="{B36D6B57-CA32-4347-8812-5FF4BF6A239A}" destId="{8DB839AE-FD6E-402F-8876-C4946EABCF2A}" srcOrd="1" destOrd="0" presId="urn:microsoft.com/office/officeart/2018/2/layout/IconLabelList"/>
    <dgm:cxn modelId="{08E7753C-747E-4E4B-99A3-16C074283330}" type="presParOf" srcId="{B36D6B57-CA32-4347-8812-5FF4BF6A239A}" destId="{B0624C67-59B1-4EBA-A4A4-EB6D630698AD}" srcOrd="2" destOrd="0" presId="urn:microsoft.com/office/officeart/2018/2/layout/IconLabelList"/>
    <dgm:cxn modelId="{862BE315-FA60-4736-ACD8-E144D59EE1C9}" type="presParOf" srcId="{B0624C67-59B1-4EBA-A4A4-EB6D630698AD}" destId="{A72DE18E-D275-404E-BB16-4A6A379828B5}" srcOrd="0" destOrd="0" presId="urn:microsoft.com/office/officeart/2018/2/layout/IconLabelList"/>
    <dgm:cxn modelId="{5B65CBF8-F313-4FD2-96CB-89FE1E4278E9}" type="presParOf" srcId="{B0624C67-59B1-4EBA-A4A4-EB6D630698AD}" destId="{623A3508-79D2-4182-A757-8098DEF9153D}" srcOrd="1" destOrd="0" presId="urn:microsoft.com/office/officeart/2018/2/layout/IconLabelList"/>
    <dgm:cxn modelId="{3C36040F-C30F-41D6-A8DE-B24E90B050E7}" type="presParOf" srcId="{B0624C67-59B1-4EBA-A4A4-EB6D630698AD}" destId="{81E5C730-1165-48CA-BF33-C3CD38B8528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15AF06-C7C6-4B99-BAAE-413E408F3F08}"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C7DBC1DE-3F35-4227-9D71-C0FA54D24497}">
      <dgm:prSet/>
      <dgm:spPr>
        <a:solidFill>
          <a:schemeClr val="accent6"/>
        </a:solidFill>
      </dgm:spPr>
      <dgm:t>
        <a:bodyPr/>
        <a:lstStyle/>
        <a:p>
          <a:r>
            <a:rPr lang="en-GB"/>
            <a:t>Keeping children safe from harm requires professionals and others to share information</a:t>
          </a:r>
          <a:endParaRPr lang="en-US"/>
        </a:p>
      </dgm:t>
    </dgm:pt>
    <dgm:pt modelId="{F7B9AEF1-041F-4A04-AF72-DB4FA1925DE1}" type="parTrans" cxnId="{EE6ED9CC-9987-4F5C-B3E5-F8D72101E265}">
      <dgm:prSet/>
      <dgm:spPr/>
      <dgm:t>
        <a:bodyPr/>
        <a:lstStyle/>
        <a:p>
          <a:endParaRPr lang="en-US"/>
        </a:p>
      </dgm:t>
    </dgm:pt>
    <dgm:pt modelId="{12972E07-0EC0-47F2-91A7-71EB333C6F3F}" type="sibTrans" cxnId="{EE6ED9CC-9987-4F5C-B3E5-F8D72101E265}">
      <dgm:prSet/>
      <dgm:spPr/>
      <dgm:t>
        <a:bodyPr/>
        <a:lstStyle/>
        <a:p>
          <a:endParaRPr lang="en-US"/>
        </a:p>
      </dgm:t>
    </dgm:pt>
    <dgm:pt modelId="{9B167E7F-006B-4ED5-BEFB-D29F55AD887B}">
      <dgm:prSet/>
      <dgm:spPr/>
      <dgm:t>
        <a:bodyPr/>
        <a:lstStyle/>
        <a:p>
          <a:r>
            <a:rPr lang="en-GB" dirty="0"/>
            <a:t>In many cases it is only when information from a range of sources is put together that a child can be seen to be in need or at risk of harm. </a:t>
          </a:r>
          <a:endParaRPr lang="en-US" dirty="0"/>
        </a:p>
      </dgm:t>
    </dgm:pt>
    <dgm:pt modelId="{3A85F13C-C68B-42ED-9EB0-C33D35E53D32}" type="parTrans" cxnId="{049638F3-1660-4685-B84C-4276EC29DDE9}">
      <dgm:prSet/>
      <dgm:spPr/>
      <dgm:t>
        <a:bodyPr/>
        <a:lstStyle/>
        <a:p>
          <a:endParaRPr lang="en-US"/>
        </a:p>
      </dgm:t>
    </dgm:pt>
    <dgm:pt modelId="{A94C197F-4C05-438B-863D-EDCFAFF30436}" type="sibTrans" cxnId="{049638F3-1660-4685-B84C-4276EC29DDE9}">
      <dgm:prSet/>
      <dgm:spPr/>
      <dgm:t>
        <a:bodyPr/>
        <a:lstStyle/>
        <a:p>
          <a:endParaRPr lang="en-US"/>
        </a:p>
      </dgm:t>
    </dgm:pt>
    <dgm:pt modelId="{446AF5B9-ECB1-4AC1-8089-FAB76748B5EC}">
      <dgm:prSet/>
      <dgm:spPr>
        <a:solidFill>
          <a:srgbClr val="FF0000"/>
        </a:solidFill>
      </dgm:spPr>
      <dgm:t>
        <a:bodyPr/>
        <a:lstStyle/>
        <a:p>
          <a:r>
            <a:rPr lang="en-GB" b="1" dirty="0"/>
            <a:t>Don’t think “What if I’m wrong?” Think “What if I’m right?”</a:t>
          </a:r>
          <a:endParaRPr lang="en-US" b="1" dirty="0"/>
        </a:p>
      </dgm:t>
    </dgm:pt>
    <dgm:pt modelId="{7B838EE0-1AE2-46B9-8241-6703EBC19F38}" type="parTrans" cxnId="{B32D3665-9C14-4695-93EC-A4B69DF2C82B}">
      <dgm:prSet/>
      <dgm:spPr/>
      <dgm:t>
        <a:bodyPr/>
        <a:lstStyle/>
        <a:p>
          <a:endParaRPr lang="en-US"/>
        </a:p>
      </dgm:t>
    </dgm:pt>
    <dgm:pt modelId="{97551E62-DFB7-423A-B86C-36B501DDD91E}" type="sibTrans" cxnId="{B32D3665-9C14-4695-93EC-A4B69DF2C82B}">
      <dgm:prSet/>
      <dgm:spPr/>
      <dgm:t>
        <a:bodyPr/>
        <a:lstStyle/>
        <a:p>
          <a:endParaRPr lang="en-US"/>
        </a:p>
      </dgm:t>
    </dgm:pt>
    <dgm:pt modelId="{2181C8E5-B531-4C07-A79B-2133348378BB}" type="pres">
      <dgm:prSet presAssocID="{F315AF06-C7C6-4B99-BAAE-413E408F3F08}" presName="Name0" presStyleCnt="0">
        <dgm:presLayoutVars>
          <dgm:dir/>
          <dgm:resizeHandles val="exact"/>
        </dgm:presLayoutVars>
      </dgm:prSet>
      <dgm:spPr/>
    </dgm:pt>
    <dgm:pt modelId="{5B619384-3E56-4473-A8A3-8B6AEEEAC014}" type="pres">
      <dgm:prSet presAssocID="{C7DBC1DE-3F35-4227-9D71-C0FA54D24497}" presName="node" presStyleLbl="node1" presStyleIdx="0" presStyleCnt="5">
        <dgm:presLayoutVars>
          <dgm:bulletEnabled val="1"/>
        </dgm:presLayoutVars>
      </dgm:prSet>
      <dgm:spPr/>
    </dgm:pt>
    <dgm:pt modelId="{08316003-103A-48F0-AEFF-AB32D39A1824}" type="pres">
      <dgm:prSet presAssocID="{12972E07-0EC0-47F2-91A7-71EB333C6F3F}" presName="sibTransSpacerBeforeConnector" presStyleCnt="0"/>
      <dgm:spPr/>
    </dgm:pt>
    <dgm:pt modelId="{6026F4D7-6B77-4ABB-BBBC-C8AA78407533}" type="pres">
      <dgm:prSet presAssocID="{12972E07-0EC0-47F2-91A7-71EB333C6F3F}" presName="sibTrans" presStyleLbl="node1" presStyleIdx="1" presStyleCnt="5"/>
      <dgm:spPr/>
    </dgm:pt>
    <dgm:pt modelId="{5C027680-3E58-4BFC-856A-783BCE8200D8}" type="pres">
      <dgm:prSet presAssocID="{12972E07-0EC0-47F2-91A7-71EB333C6F3F}" presName="sibTransSpacerAfterConnector" presStyleCnt="0"/>
      <dgm:spPr/>
    </dgm:pt>
    <dgm:pt modelId="{AA1FD5AA-53FE-42CE-846F-DC57079895D8}" type="pres">
      <dgm:prSet presAssocID="{9B167E7F-006B-4ED5-BEFB-D29F55AD887B}" presName="node" presStyleLbl="node1" presStyleIdx="2" presStyleCnt="5">
        <dgm:presLayoutVars>
          <dgm:bulletEnabled val="1"/>
        </dgm:presLayoutVars>
      </dgm:prSet>
      <dgm:spPr/>
    </dgm:pt>
    <dgm:pt modelId="{5C6F9960-A4B0-4BB2-8F7B-CAA06ADE5180}" type="pres">
      <dgm:prSet presAssocID="{A94C197F-4C05-438B-863D-EDCFAFF30436}" presName="sibTransSpacerBeforeConnector" presStyleCnt="0"/>
      <dgm:spPr/>
    </dgm:pt>
    <dgm:pt modelId="{9F7CDBED-D2BD-4A36-BD27-1AB191106F48}" type="pres">
      <dgm:prSet presAssocID="{A94C197F-4C05-438B-863D-EDCFAFF30436}" presName="sibTrans" presStyleLbl="node1" presStyleIdx="3" presStyleCnt="5"/>
      <dgm:spPr/>
    </dgm:pt>
    <dgm:pt modelId="{01EEC0F2-F5D3-4C5E-B485-8ED875304EFF}" type="pres">
      <dgm:prSet presAssocID="{A94C197F-4C05-438B-863D-EDCFAFF30436}" presName="sibTransSpacerAfterConnector" presStyleCnt="0"/>
      <dgm:spPr/>
    </dgm:pt>
    <dgm:pt modelId="{9D0E599F-B3D3-4810-942D-795D925F4919}" type="pres">
      <dgm:prSet presAssocID="{446AF5B9-ECB1-4AC1-8089-FAB76748B5EC}" presName="node" presStyleLbl="node1" presStyleIdx="4" presStyleCnt="5">
        <dgm:presLayoutVars>
          <dgm:bulletEnabled val="1"/>
        </dgm:presLayoutVars>
      </dgm:prSet>
      <dgm:spPr/>
    </dgm:pt>
  </dgm:ptLst>
  <dgm:cxnLst>
    <dgm:cxn modelId="{7B562B0C-4CE2-4908-8A56-A040C044AD28}" type="presOf" srcId="{C7DBC1DE-3F35-4227-9D71-C0FA54D24497}" destId="{5B619384-3E56-4473-A8A3-8B6AEEEAC014}" srcOrd="0" destOrd="0" presId="urn:microsoft.com/office/officeart/2016/7/layout/BasicProcessNew"/>
    <dgm:cxn modelId="{130D0F1B-EBFA-4F88-8372-B6B7B2354415}" type="presOf" srcId="{446AF5B9-ECB1-4AC1-8089-FAB76748B5EC}" destId="{9D0E599F-B3D3-4810-942D-795D925F4919}" srcOrd="0" destOrd="0" presId="urn:microsoft.com/office/officeart/2016/7/layout/BasicProcessNew"/>
    <dgm:cxn modelId="{B32D3665-9C14-4695-93EC-A4B69DF2C82B}" srcId="{F315AF06-C7C6-4B99-BAAE-413E408F3F08}" destId="{446AF5B9-ECB1-4AC1-8089-FAB76748B5EC}" srcOrd="2" destOrd="0" parTransId="{7B838EE0-1AE2-46B9-8241-6703EBC19F38}" sibTransId="{97551E62-DFB7-423A-B86C-36B501DDD91E}"/>
    <dgm:cxn modelId="{FA260A59-1114-4B8C-BF3F-D261B7C99D60}" type="presOf" srcId="{F315AF06-C7C6-4B99-BAAE-413E408F3F08}" destId="{2181C8E5-B531-4C07-A79B-2133348378BB}" srcOrd="0" destOrd="0" presId="urn:microsoft.com/office/officeart/2016/7/layout/BasicProcessNew"/>
    <dgm:cxn modelId="{0EA3FA84-FC45-4F34-91A6-51D086F0992F}" type="presOf" srcId="{12972E07-0EC0-47F2-91A7-71EB333C6F3F}" destId="{6026F4D7-6B77-4ABB-BBBC-C8AA78407533}" srcOrd="0" destOrd="0" presId="urn:microsoft.com/office/officeart/2016/7/layout/BasicProcessNew"/>
    <dgm:cxn modelId="{74C2CEA9-0947-4ED7-944A-877AE90488C9}" type="presOf" srcId="{9B167E7F-006B-4ED5-BEFB-D29F55AD887B}" destId="{AA1FD5AA-53FE-42CE-846F-DC57079895D8}" srcOrd="0" destOrd="0" presId="urn:microsoft.com/office/officeart/2016/7/layout/BasicProcessNew"/>
    <dgm:cxn modelId="{EE6ED9CC-9987-4F5C-B3E5-F8D72101E265}" srcId="{F315AF06-C7C6-4B99-BAAE-413E408F3F08}" destId="{C7DBC1DE-3F35-4227-9D71-C0FA54D24497}" srcOrd="0" destOrd="0" parTransId="{F7B9AEF1-041F-4A04-AF72-DB4FA1925DE1}" sibTransId="{12972E07-0EC0-47F2-91A7-71EB333C6F3F}"/>
    <dgm:cxn modelId="{85C039E1-7E9E-4761-B82F-93856CA48587}" type="presOf" srcId="{A94C197F-4C05-438B-863D-EDCFAFF30436}" destId="{9F7CDBED-D2BD-4A36-BD27-1AB191106F48}" srcOrd="0" destOrd="0" presId="urn:microsoft.com/office/officeart/2016/7/layout/BasicProcessNew"/>
    <dgm:cxn modelId="{049638F3-1660-4685-B84C-4276EC29DDE9}" srcId="{F315AF06-C7C6-4B99-BAAE-413E408F3F08}" destId="{9B167E7F-006B-4ED5-BEFB-D29F55AD887B}" srcOrd="1" destOrd="0" parTransId="{3A85F13C-C68B-42ED-9EB0-C33D35E53D32}" sibTransId="{A94C197F-4C05-438B-863D-EDCFAFF30436}"/>
    <dgm:cxn modelId="{D98B3D3F-0710-4241-8C6D-5BB8C5AAC73A}" type="presParOf" srcId="{2181C8E5-B531-4C07-A79B-2133348378BB}" destId="{5B619384-3E56-4473-A8A3-8B6AEEEAC014}" srcOrd="0" destOrd="0" presId="urn:microsoft.com/office/officeart/2016/7/layout/BasicProcessNew"/>
    <dgm:cxn modelId="{D4800D3B-D9D8-4D32-880A-E105688523AA}" type="presParOf" srcId="{2181C8E5-B531-4C07-A79B-2133348378BB}" destId="{08316003-103A-48F0-AEFF-AB32D39A1824}" srcOrd="1" destOrd="0" presId="urn:microsoft.com/office/officeart/2016/7/layout/BasicProcessNew"/>
    <dgm:cxn modelId="{45C50D1A-FAA3-4C96-8A63-7C9EC97ED514}" type="presParOf" srcId="{2181C8E5-B531-4C07-A79B-2133348378BB}" destId="{6026F4D7-6B77-4ABB-BBBC-C8AA78407533}" srcOrd="2" destOrd="0" presId="urn:microsoft.com/office/officeart/2016/7/layout/BasicProcessNew"/>
    <dgm:cxn modelId="{F05672A7-5D9F-4595-9565-AC11D0AF17F4}" type="presParOf" srcId="{2181C8E5-B531-4C07-A79B-2133348378BB}" destId="{5C027680-3E58-4BFC-856A-783BCE8200D8}" srcOrd="3" destOrd="0" presId="urn:microsoft.com/office/officeart/2016/7/layout/BasicProcessNew"/>
    <dgm:cxn modelId="{06575C81-CB33-4C01-B33F-F8FA87B04F59}" type="presParOf" srcId="{2181C8E5-B531-4C07-A79B-2133348378BB}" destId="{AA1FD5AA-53FE-42CE-846F-DC57079895D8}" srcOrd="4" destOrd="0" presId="urn:microsoft.com/office/officeart/2016/7/layout/BasicProcessNew"/>
    <dgm:cxn modelId="{1078D255-B7B0-43AC-8B1A-92CA5D2332E4}" type="presParOf" srcId="{2181C8E5-B531-4C07-A79B-2133348378BB}" destId="{5C6F9960-A4B0-4BB2-8F7B-CAA06ADE5180}" srcOrd="5" destOrd="0" presId="urn:microsoft.com/office/officeart/2016/7/layout/BasicProcessNew"/>
    <dgm:cxn modelId="{D25117CB-BA71-4379-ACA3-4E3FFAB893B6}" type="presParOf" srcId="{2181C8E5-B531-4C07-A79B-2133348378BB}" destId="{9F7CDBED-D2BD-4A36-BD27-1AB191106F48}" srcOrd="6" destOrd="0" presId="urn:microsoft.com/office/officeart/2016/7/layout/BasicProcessNew"/>
    <dgm:cxn modelId="{4F1BC717-3865-4468-9D7F-CDCA2978C1AB}" type="presParOf" srcId="{2181C8E5-B531-4C07-A79B-2133348378BB}" destId="{01EEC0F2-F5D3-4C5E-B485-8ED875304EFF}" srcOrd="7" destOrd="0" presId="urn:microsoft.com/office/officeart/2016/7/layout/BasicProcessNew"/>
    <dgm:cxn modelId="{A2C4AA88-5196-40B0-AECD-DE025CDD9109}" type="presParOf" srcId="{2181C8E5-B531-4C07-A79B-2133348378BB}" destId="{9D0E599F-B3D3-4810-942D-795D925F4919}" srcOrd="8" destOrd="0" presId="urn:microsoft.com/office/officeart/2016/7/layout/Basic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B5314-3F7B-4ACD-AEC9-A5216A662731}">
      <dsp:nvSpPr>
        <dsp:cNvPr id="0" name=""/>
        <dsp:cNvSpPr/>
      </dsp:nvSpPr>
      <dsp:spPr>
        <a:xfrm>
          <a:off x="0" y="1908"/>
          <a:ext cx="414001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3A6B7DE-512D-47DD-999F-C576FC319A03}">
      <dsp:nvSpPr>
        <dsp:cNvPr id="0" name=""/>
        <dsp:cNvSpPr/>
      </dsp:nvSpPr>
      <dsp:spPr>
        <a:xfrm>
          <a:off x="0" y="1908"/>
          <a:ext cx="4140013" cy="130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GB" sz="6000" kern="1200"/>
            <a:t>Name</a:t>
          </a:r>
          <a:endParaRPr lang="en-US" sz="6000" kern="1200"/>
        </a:p>
      </dsp:txBody>
      <dsp:txXfrm>
        <a:off x="0" y="1908"/>
        <a:ext cx="4140013" cy="1301589"/>
      </dsp:txXfrm>
    </dsp:sp>
    <dsp:sp modelId="{9F13AFEC-F39E-4C45-AE41-3C49D1A82D31}">
      <dsp:nvSpPr>
        <dsp:cNvPr id="0" name=""/>
        <dsp:cNvSpPr/>
      </dsp:nvSpPr>
      <dsp:spPr>
        <a:xfrm>
          <a:off x="0" y="1303498"/>
          <a:ext cx="414001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B75404-4B1D-46B1-8C6C-DA404AEDC367}">
      <dsp:nvSpPr>
        <dsp:cNvPr id="0" name=""/>
        <dsp:cNvSpPr/>
      </dsp:nvSpPr>
      <dsp:spPr>
        <a:xfrm>
          <a:off x="0" y="1303498"/>
          <a:ext cx="4140013" cy="130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GB" sz="6000" kern="1200"/>
            <a:t>Agency</a:t>
          </a:r>
          <a:endParaRPr lang="en-US" sz="6000" kern="1200"/>
        </a:p>
      </dsp:txBody>
      <dsp:txXfrm>
        <a:off x="0" y="1303498"/>
        <a:ext cx="4140013" cy="1301589"/>
      </dsp:txXfrm>
    </dsp:sp>
    <dsp:sp modelId="{FEC7334E-4C69-44D1-B933-9CC13D9D5BB3}">
      <dsp:nvSpPr>
        <dsp:cNvPr id="0" name=""/>
        <dsp:cNvSpPr/>
      </dsp:nvSpPr>
      <dsp:spPr>
        <a:xfrm>
          <a:off x="0" y="2605087"/>
          <a:ext cx="414001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EF0EA0-0A84-4247-9417-221643270381}">
      <dsp:nvSpPr>
        <dsp:cNvPr id="0" name=""/>
        <dsp:cNvSpPr/>
      </dsp:nvSpPr>
      <dsp:spPr>
        <a:xfrm>
          <a:off x="0" y="2605087"/>
          <a:ext cx="4140013" cy="130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GB" sz="6000" kern="1200"/>
            <a:t>Role</a:t>
          </a:r>
          <a:endParaRPr lang="en-US" sz="6000" kern="1200"/>
        </a:p>
      </dsp:txBody>
      <dsp:txXfrm>
        <a:off x="0" y="2605087"/>
        <a:ext cx="4140013" cy="1301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C3522-6EE4-413C-8456-E676D70EA829}">
      <dsp:nvSpPr>
        <dsp:cNvPr id="0" name=""/>
        <dsp:cNvSpPr/>
      </dsp:nvSpPr>
      <dsp:spPr>
        <a:xfrm>
          <a:off x="0" y="1806"/>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4F10D-1C80-4A3B-8F60-1F7DC94D54AD}">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644910-A52C-421F-B719-700A83263D7A}">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Know what child abuse and neglect are</a:t>
          </a:r>
          <a:endParaRPr lang="en-US" sz="2200" kern="1200"/>
        </a:p>
      </dsp:txBody>
      <dsp:txXfrm>
        <a:off x="1057476" y="1806"/>
        <a:ext cx="9458123" cy="915564"/>
      </dsp:txXfrm>
    </dsp:sp>
    <dsp:sp modelId="{208CC35D-F30C-4ADE-93E5-C0E4A211F0B7}">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72FFA-37DE-4BE8-BA02-CF47D27CD1AC}">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F2CBB7-B330-4BBB-B750-012F24E43993}">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Understand the importance of maintaining a child focus </a:t>
          </a:r>
          <a:endParaRPr lang="en-US" sz="2200" kern="1200"/>
        </a:p>
      </dsp:txBody>
      <dsp:txXfrm>
        <a:off x="1057476" y="1146262"/>
        <a:ext cx="9458123" cy="915564"/>
      </dsp:txXfrm>
    </dsp:sp>
    <dsp:sp modelId="{195C61B8-EBB8-4718-9B50-ABB28E9EEA10}">
      <dsp:nvSpPr>
        <dsp:cNvPr id="0" name=""/>
        <dsp:cNvSpPr/>
      </dsp:nvSpPr>
      <dsp:spPr>
        <a:xfrm>
          <a:off x="0" y="2290717"/>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CC3DF-133B-4468-8759-F16AC30F1701}">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63890-35E0-4FE4-B278-9ADD5C82A260}">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Be able to recognise and identify concerns in the context of normal child development</a:t>
          </a:r>
          <a:endParaRPr lang="en-US" sz="2200" kern="1200"/>
        </a:p>
      </dsp:txBody>
      <dsp:txXfrm>
        <a:off x="1057476" y="2290717"/>
        <a:ext cx="9458123" cy="915564"/>
      </dsp:txXfrm>
    </dsp:sp>
    <dsp:sp modelId="{84737AE8-CDA3-408B-83A5-39E348A76066}">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77AE3-C5FF-46BF-BBCA-D17E7B4FAA41}">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4E2A46-6797-4AE6-B66F-16F8A5BA3DD3}">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90000"/>
            </a:lnSpc>
            <a:spcBef>
              <a:spcPct val="0"/>
            </a:spcBef>
            <a:spcAft>
              <a:spcPct val="35000"/>
            </a:spcAft>
            <a:buNone/>
          </a:pPr>
          <a:r>
            <a:rPr lang="en-GB" sz="2200" kern="1200"/>
            <a:t>Know what to do in response to your concerns</a:t>
          </a:r>
          <a:endParaRPr lang="en-US" sz="2200" kern="1200"/>
        </a:p>
      </dsp:txBody>
      <dsp:txXfrm>
        <a:off x="1057476" y="3435173"/>
        <a:ext cx="9458123" cy="915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26433-5DF5-4B1A-879E-D020595723D2}">
      <dsp:nvSpPr>
        <dsp:cNvPr id="0" name=""/>
        <dsp:cNvSpPr/>
      </dsp:nvSpPr>
      <dsp:spPr>
        <a:xfrm>
          <a:off x="0" y="18447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55FDB64-DE3C-48B7-9A8A-80F0E8FC70B8}">
      <dsp:nvSpPr>
        <dsp:cNvPr id="0" name=""/>
        <dsp:cNvSpPr/>
      </dsp:nvSpPr>
      <dsp:spPr>
        <a:xfrm rot="8100000">
          <a:off x="60766" y="425131"/>
          <a:ext cx="271315" cy="27131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4D028-9B05-484B-9A2D-D24F462DDD88}">
      <dsp:nvSpPr>
        <dsp:cNvPr id="0" name=""/>
        <dsp:cNvSpPr/>
      </dsp:nvSpPr>
      <dsp:spPr>
        <a:xfrm>
          <a:off x="90907"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275F44-C0A1-491A-98E4-7C35FEB5C6D7}">
      <dsp:nvSpPr>
        <dsp:cNvPr id="0" name=""/>
        <dsp:cNvSpPr/>
      </dsp:nvSpPr>
      <dsp:spPr>
        <a:xfrm>
          <a:off x="388273" y="752638"/>
          <a:ext cx="4538422"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Children Act 1989</a:t>
          </a:r>
        </a:p>
      </dsp:txBody>
      <dsp:txXfrm>
        <a:off x="388273" y="752638"/>
        <a:ext cx="4538422" cy="1092063"/>
      </dsp:txXfrm>
    </dsp:sp>
    <dsp:sp modelId="{C94B28F9-2B5F-44E2-836E-E9BED88F345E}">
      <dsp:nvSpPr>
        <dsp:cNvPr id="0" name=""/>
        <dsp:cNvSpPr/>
      </dsp:nvSpPr>
      <dsp:spPr>
        <a:xfrm>
          <a:off x="388273" y="368940"/>
          <a:ext cx="4538422"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1989</a:t>
          </a:r>
        </a:p>
      </dsp:txBody>
      <dsp:txXfrm>
        <a:off x="388273" y="368940"/>
        <a:ext cx="4538422" cy="383698"/>
      </dsp:txXfrm>
    </dsp:sp>
    <dsp:sp modelId="{6A473264-5449-44EB-A556-C04F5C3160E7}">
      <dsp:nvSpPr>
        <dsp:cNvPr id="0" name=""/>
        <dsp:cNvSpPr/>
      </dsp:nvSpPr>
      <dsp:spPr>
        <a:xfrm>
          <a:off x="196424"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2EA187-F5D0-42EB-8286-592F3DEB0B23}">
      <dsp:nvSpPr>
        <dsp:cNvPr id="0" name=""/>
        <dsp:cNvSpPr/>
      </dsp:nvSpPr>
      <dsp:spPr>
        <a:xfrm>
          <a:off x="161287"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796F3-41EE-4ED3-AD3C-6BD7ED286549}">
      <dsp:nvSpPr>
        <dsp:cNvPr id="0" name=""/>
        <dsp:cNvSpPr/>
      </dsp:nvSpPr>
      <dsp:spPr>
        <a:xfrm rot="18900000">
          <a:off x="2786116" y="2992957"/>
          <a:ext cx="271315" cy="271315"/>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00E98-3207-41BD-A538-8DE38B420569}">
      <dsp:nvSpPr>
        <dsp:cNvPr id="0" name=""/>
        <dsp:cNvSpPr/>
      </dsp:nvSpPr>
      <dsp:spPr>
        <a:xfrm>
          <a:off x="2816257"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8A6718D-B73A-44C6-BA5C-8A33905FA2C8}">
      <dsp:nvSpPr>
        <dsp:cNvPr id="0" name=""/>
        <dsp:cNvSpPr/>
      </dsp:nvSpPr>
      <dsp:spPr>
        <a:xfrm>
          <a:off x="3113623" y="1844702"/>
          <a:ext cx="4538422"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Children Act 2004</a:t>
          </a:r>
        </a:p>
      </dsp:txBody>
      <dsp:txXfrm>
        <a:off x="3113623" y="1844702"/>
        <a:ext cx="4538422" cy="1092063"/>
      </dsp:txXfrm>
    </dsp:sp>
    <dsp:sp modelId="{1D5B513A-0F6D-4BEC-80F9-4434E2738556}">
      <dsp:nvSpPr>
        <dsp:cNvPr id="0" name=""/>
        <dsp:cNvSpPr/>
      </dsp:nvSpPr>
      <dsp:spPr>
        <a:xfrm>
          <a:off x="3113623" y="2936766"/>
          <a:ext cx="4538422"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2004</a:t>
          </a:r>
        </a:p>
      </dsp:txBody>
      <dsp:txXfrm>
        <a:off x="3113623" y="2936766"/>
        <a:ext cx="4538422" cy="383698"/>
      </dsp:txXfrm>
    </dsp:sp>
    <dsp:sp modelId="{859D75B3-41F9-4FB8-A9DC-A6A5333038F5}">
      <dsp:nvSpPr>
        <dsp:cNvPr id="0" name=""/>
        <dsp:cNvSpPr/>
      </dsp:nvSpPr>
      <dsp:spPr>
        <a:xfrm>
          <a:off x="2921774" y="1844702"/>
          <a:ext cx="0" cy="1092063"/>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52461506-FC20-4A40-97E4-7704D25FBED6}">
      <dsp:nvSpPr>
        <dsp:cNvPr id="0" name=""/>
        <dsp:cNvSpPr/>
      </dsp:nvSpPr>
      <dsp:spPr>
        <a:xfrm>
          <a:off x="2886637" y="1810169"/>
          <a:ext cx="69065" cy="69065"/>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16119-4A5F-4229-BD69-99E95C13EAD2}">
      <dsp:nvSpPr>
        <dsp:cNvPr id="0" name=""/>
        <dsp:cNvSpPr/>
      </dsp:nvSpPr>
      <dsp:spPr>
        <a:xfrm rot="8100000">
          <a:off x="5511466" y="425131"/>
          <a:ext cx="271315" cy="271315"/>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BF5DC-5B9E-4154-B9C3-F670264A1C16}">
      <dsp:nvSpPr>
        <dsp:cNvPr id="0" name=""/>
        <dsp:cNvSpPr/>
      </dsp:nvSpPr>
      <dsp:spPr>
        <a:xfrm>
          <a:off x="5541606"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3FF7741-8ABB-4D8D-A219-646C5DC8A39D}">
      <dsp:nvSpPr>
        <dsp:cNvPr id="0" name=""/>
        <dsp:cNvSpPr/>
      </dsp:nvSpPr>
      <dsp:spPr>
        <a:xfrm>
          <a:off x="5838972" y="752638"/>
          <a:ext cx="4538422"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Working Together to Safeguard Children 2018</a:t>
          </a:r>
        </a:p>
      </dsp:txBody>
      <dsp:txXfrm>
        <a:off x="5838972" y="752638"/>
        <a:ext cx="4538422" cy="1092063"/>
      </dsp:txXfrm>
    </dsp:sp>
    <dsp:sp modelId="{D74B4A8D-54CD-40DB-A0C4-747DB385C680}">
      <dsp:nvSpPr>
        <dsp:cNvPr id="0" name=""/>
        <dsp:cNvSpPr/>
      </dsp:nvSpPr>
      <dsp:spPr>
        <a:xfrm>
          <a:off x="5838972" y="368940"/>
          <a:ext cx="4538422"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2018</a:t>
          </a:r>
        </a:p>
      </dsp:txBody>
      <dsp:txXfrm>
        <a:off x="5838972" y="368940"/>
        <a:ext cx="4538422" cy="383698"/>
      </dsp:txXfrm>
    </dsp:sp>
    <dsp:sp modelId="{E7DE20F0-7AE3-4999-B69E-C1B5BCE1B218}">
      <dsp:nvSpPr>
        <dsp:cNvPr id="0" name=""/>
        <dsp:cNvSpPr/>
      </dsp:nvSpPr>
      <dsp:spPr>
        <a:xfrm>
          <a:off x="5647123" y="752638"/>
          <a:ext cx="0" cy="1092063"/>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955C7AA2-60E4-4FB0-BBD9-40CA5DDE5EC4}">
      <dsp:nvSpPr>
        <dsp:cNvPr id="0" name=""/>
        <dsp:cNvSpPr/>
      </dsp:nvSpPr>
      <dsp:spPr>
        <a:xfrm>
          <a:off x="5611986" y="1810169"/>
          <a:ext cx="69065" cy="69065"/>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A6B89-8D09-43FE-AF90-75274277FBC1}">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 child tells someone what is happening to them</a:t>
          </a:r>
          <a:endParaRPr lang="en-US" sz="2500" kern="1200"/>
        </a:p>
      </dsp:txBody>
      <dsp:txXfrm>
        <a:off x="0" y="39687"/>
        <a:ext cx="3286125" cy="1971675"/>
      </dsp:txXfrm>
    </dsp:sp>
    <dsp:sp modelId="{FBC7B664-459D-420A-A33C-A7BC152CE518}">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You see signs of abuse or neglect</a:t>
          </a:r>
          <a:endParaRPr lang="en-US" sz="2500" kern="1200"/>
        </a:p>
      </dsp:txBody>
      <dsp:txXfrm>
        <a:off x="3614737" y="39687"/>
        <a:ext cx="3286125" cy="1971675"/>
      </dsp:txXfrm>
    </dsp:sp>
    <dsp:sp modelId="{86AB2F4E-3BCE-4376-B0A4-2E44BC9CAA0C}">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You see worrying changes in a child’s behaviour or moods or in a parent’s behaviour to a child</a:t>
          </a:r>
          <a:endParaRPr lang="en-US" sz="2500" kern="1200"/>
        </a:p>
      </dsp:txBody>
      <dsp:txXfrm>
        <a:off x="7229475" y="39687"/>
        <a:ext cx="3286125" cy="1971675"/>
      </dsp:txXfrm>
    </dsp:sp>
    <dsp:sp modelId="{6572C1B6-F8E2-4809-8F5A-35EE8656B440}">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Someone else tells you about something they have seen or heard</a:t>
          </a:r>
          <a:endParaRPr lang="en-US" sz="2500" kern="1200"/>
        </a:p>
      </dsp:txBody>
      <dsp:txXfrm>
        <a:off x="0" y="2339975"/>
        <a:ext cx="3286125" cy="1971675"/>
      </dsp:txXfrm>
    </dsp:sp>
    <dsp:sp modelId="{73889E91-1799-4E7B-BFF3-2E56E4BD20B8}">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An adult or child tells you that they have hurt a child</a:t>
          </a:r>
          <a:endParaRPr lang="en-US" sz="2500" kern="1200"/>
        </a:p>
      </dsp:txBody>
      <dsp:txXfrm>
        <a:off x="3614737" y="2339975"/>
        <a:ext cx="3286125" cy="1971675"/>
      </dsp:txXfrm>
    </dsp:sp>
    <dsp:sp modelId="{17F1EF98-BE5A-41CE-AC8F-0403E4B7C361}">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 parent or carer tells you that they are having problems in meeting their child’s needs</a:t>
          </a:r>
          <a:endParaRPr lang="en-US" sz="2500" kern="1200"/>
        </a:p>
      </dsp:txBody>
      <dsp:txXfrm>
        <a:off x="7229475" y="2339975"/>
        <a:ext cx="3286125" cy="1971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C064D-548D-4D70-9865-97178B6C9078}">
      <dsp:nvSpPr>
        <dsp:cNvPr id="0" name=""/>
        <dsp:cNvSpPr/>
      </dsp:nvSpPr>
      <dsp:spPr>
        <a:xfrm>
          <a:off x="0" y="33263"/>
          <a:ext cx="6263640" cy="1247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a:t>Emotional </a:t>
          </a:r>
          <a:endParaRPr lang="en-US" sz="5200" kern="1200"/>
        </a:p>
      </dsp:txBody>
      <dsp:txXfrm>
        <a:off x="60884" y="94147"/>
        <a:ext cx="6141872" cy="1125452"/>
      </dsp:txXfrm>
    </dsp:sp>
    <dsp:sp modelId="{B3D0FB12-106E-4906-A3E0-70F196A47405}">
      <dsp:nvSpPr>
        <dsp:cNvPr id="0" name=""/>
        <dsp:cNvSpPr/>
      </dsp:nvSpPr>
      <dsp:spPr>
        <a:xfrm>
          <a:off x="0" y="1430243"/>
          <a:ext cx="6263640" cy="12472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a:t>Physical</a:t>
          </a:r>
          <a:endParaRPr lang="en-US" sz="5200" kern="1200"/>
        </a:p>
      </dsp:txBody>
      <dsp:txXfrm>
        <a:off x="60884" y="1491127"/>
        <a:ext cx="6141872" cy="1125452"/>
      </dsp:txXfrm>
    </dsp:sp>
    <dsp:sp modelId="{07900F45-9B40-4CC5-9A16-FED573FD2CCF}">
      <dsp:nvSpPr>
        <dsp:cNvPr id="0" name=""/>
        <dsp:cNvSpPr/>
      </dsp:nvSpPr>
      <dsp:spPr>
        <a:xfrm>
          <a:off x="0" y="2827223"/>
          <a:ext cx="6263640" cy="12472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a:t>Sexual</a:t>
          </a:r>
          <a:endParaRPr lang="en-US" sz="5200" kern="1200"/>
        </a:p>
      </dsp:txBody>
      <dsp:txXfrm>
        <a:off x="60884" y="2888107"/>
        <a:ext cx="6141872" cy="1125452"/>
      </dsp:txXfrm>
    </dsp:sp>
    <dsp:sp modelId="{375AFD15-568B-4C01-9F19-AB0740668CE7}">
      <dsp:nvSpPr>
        <dsp:cNvPr id="0" name=""/>
        <dsp:cNvSpPr/>
      </dsp:nvSpPr>
      <dsp:spPr>
        <a:xfrm>
          <a:off x="0" y="4224204"/>
          <a:ext cx="6263640" cy="12472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a:t>Neglect</a:t>
          </a:r>
          <a:endParaRPr lang="en-US" sz="5200" kern="1200"/>
        </a:p>
      </dsp:txBody>
      <dsp:txXfrm>
        <a:off x="60884" y="4285088"/>
        <a:ext cx="6141872" cy="1125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AB12C-4D4A-4F64-BA85-5DF53493504A}">
      <dsp:nvSpPr>
        <dsp:cNvPr id="0" name=""/>
        <dsp:cNvSpPr/>
      </dsp:nvSpPr>
      <dsp:spPr>
        <a:xfrm>
          <a:off x="1622347"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A3A35B-2E0F-478D-930C-D5D6D44E8BED}">
      <dsp:nvSpPr>
        <dsp:cNvPr id="0" name=""/>
        <dsp:cNvSpPr/>
      </dsp:nvSpPr>
      <dsp:spPr>
        <a:xfrm>
          <a:off x="434347"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Consider the definition you have been given.</a:t>
          </a:r>
          <a:endParaRPr lang="en-US" sz="1800" kern="1200" dirty="0"/>
        </a:p>
      </dsp:txBody>
      <dsp:txXfrm>
        <a:off x="434347" y="3022743"/>
        <a:ext cx="4320000" cy="720000"/>
      </dsp:txXfrm>
    </dsp:sp>
    <dsp:sp modelId="{A72DE18E-D275-404E-BB16-4A6A379828B5}">
      <dsp:nvSpPr>
        <dsp:cNvPr id="0" name=""/>
        <dsp:cNvSpPr/>
      </dsp:nvSpPr>
      <dsp:spPr>
        <a:xfrm>
          <a:off x="6823800" y="41816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E5C730-1165-48CA-BF33-C3CD38B8528C}">
      <dsp:nvSpPr>
        <dsp:cNvPr id="0" name=""/>
        <dsp:cNvSpPr/>
      </dsp:nvSpPr>
      <dsp:spPr>
        <a:xfrm>
          <a:off x="5510347" y="2451439"/>
          <a:ext cx="4570905" cy="148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GB" sz="1800" kern="1200" dirty="0"/>
            <a:t>Think about the things you might see, hear or feel that would suggest this type of abuse is occurring and the behaviours you might see in a child or young person who has experienced this</a:t>
          </a:r>
          <a:endParaRPr lang="en-US" sz="1800" kern="1200" dirty="0"/>
        </a:p>
      </dsp:txBody>
      <dsp:txXfrm>
        <a:off x="5510347" y="2451439"/>
        <a:ext cx="4570905" cy="14817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19384-3E56-4473-A8A3-8B6AEEEAC014}">
      <dsp:nvSpPr>
        <dsp:cNvPr id="0" name=""/>
        <dsp:cNvSpPr/>
      </dsp:nvSpPr>
      <dsp:spPr>
        <a:xfrm>
          <a:off x="4745" y="1347868"/>
          <a:ext cx="3529272" cy="2117563"/>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33450">
            <a:lnSpc>
              <a:spcPct val="90000"/>
            </a:lnSpc>
            <a:spcBef>
              <a:spcPct val="0"/>
            </a:spcBef>
            <a:spcAft>
              <a:spcPct val="35000"/>
            </a:spcAft>
            <a:buNone/>
          </a:pPr>
          <a:r>
            <a:rPr lang="en-GB" sz="2100" kern="1200"/>
            <a:t>Keeping children safe from harm requires professionals and others to share information</a:t>
          </a:r>
          <a:endParaRPr lang="en-US" sz="2100" kern="1200"/>
        </a:p>
      </dsp:txBody>
      <dsp:txXfrm>
        <a:off x="4745" y="1347868"/>
        <a:ext cx="3529272" cy="2117563"/>
      </dsp:txXfrm>
    </dsp:sp>
    <dsp:sp modelId="{6026F4D7-6B77-4ABB-BBBC-C8AA78407533}">
      <dsp:nvSpPr>
        <dsp:cNvPr id="0" name=""/>
        <dsp:cNvSpPr/>
      </dsp:nvSpPr>
      <dsp:spPr>
        <a:xfrm>
          <a:off x="3582270" y="2285150"/>
          <a:ext cx="529390"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1FD5AA-53FE-42CE-846F-DC57079895D8}">
      <dsp:nvSpPr>
        <dsp:cNvPr id="0" name=""/>
        <dsp:cNvSpPr/>
      </dsp:nvSpPr>
      <dsp:spPr>
        <a:xfrm>
          <a:off x="4159913" y="1347868"/>
          <a:ext cx="3529272" cy="2117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33450">
            <a:lnSpc>
              <a:spcPct val="90000"/>
            </a:lnSpc>
            <a:spcBef>
              <a:spcPct val="0"/>
            </a:spcBef>
            <a:spcAft>
              <a:spcPct val="35000"/>
            </a:spcAft>
            <a:buNone/>
          </a:pPr>
          <a:r>
            <a:rPr lang="en-GB" sz="2100" kern="1200" dirty="0"/>
            <a:t>In many cases it is only when information from a range of sources is put together that a child can be seen to be in need or at risk of harm. </a:t>
          </a:r>
          <a:endParaRPr lang="en-US" sz="2100" kern="1200" dirty="0"/>
        </a:p>
      </dsp:txBody>
      <dsp:txXfrm>
        <a:off x="4159913" y="1347868"/>
        <a:ext cx="3529272" cy="2117563"/>
      </dsp:txXfrm>
    </dsp:sp>
    <dsp:sp modelId="{9F7CDBED-D2BD-4A36-BD27-1AB191106F48}">
      <dsp:nvSpPr>
        <dsp:cNvPr id="0" name=""/>
        <dsp:cNvSpPr/>
      </dsp:nvSpPr>
      <dsp:spPr>
        <a:xfrm>
          <a:off x="7737438" y="2285150"/>
          <a:ext cx="529390" cy="243000"/>
        </a:xfrm>
        <a:prstGeom prst="rightArrow">
          <a:avLst>
            <a:gd name="adj1" fmla="val 50000"/>
            <a:gd name="adj2" fmla="val 5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0E599F-B3D3-4810-942D-795D925F4919}">
      <dsp:nvSpPr>
        <dsp:cNvPr id="0" name=""/>
        <dsp:cNvSpPr/>
      </dsp:nvSpPr>
      <dsp:spPr>
        <a:xfrm>
          <a:off x="8315081" y="1347868"/>
          <a:ext cx="3529272" cy="2117563"/>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33450">
            <a:lnSpc>
              <a:spcPct val="90000"/>
            </a:lnSpc>
            <a:spcBef>
              <a:spcPct val="0"/>
            </a:spcBef>
            <a:spcAft>
              <a:spcPct val="35000"/>
            </a:spcAft>
            <a:buNone/>
          </a:pPr>
          <a:r>
            <a:rPr lang="en-GB" sz="2100" b="1" kern="1200" dirty="0"/>
            <a:t>Don’t think “What if I’m wrong?” Think “What if I’m right?”</a:t>
          </a:r>
          <a:endParaRPr lang="en-US" sz="2100" b="1" kern="1200" dirty="0"/>
        </a:p>
      </dsp:txBody>
      <dsp:txXfrm>
        <a:off x="8315081" y="1347868"/>
        <a:ext cx="3529272" cy="21175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49ECF1AF-7072-4ACC-9A0A-D8A4F0A8EC61}" type="datetimeFigureOut">
              <a:rPr lang="en-GB" smtClean="0"/>
              <a:t>26/04/2022</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20"/>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8"/>
            <a:ext cx="2921582" cy="495347"/>
          </a:xfrm>
          <a:prstGeom prst="rect">
            <a:avLst/>
          </a:prstGeom>
        </p:spPr>
        <p:txBody>
          <a:bodyPr vert="horz" lIns="91440" tIns="45720" rIns="91440" bIns="45720" rtlCol="0" anchor="b"/>
          <a:lstStyle>
            <a:lvl1pPr algn="r">
              <a:defRPr sz="1200"/>
            </a:lvl1pPr>
          </a:lstStyle>
          <a:p>
            <a:fld id="{F239D54F-3DB2-4746-A8A5-DA7738E48FCF}" type="slidenum">
              <a:rPr lang="en-GB" smtClean="0"/>
              <a:t>‹#›</a:t>
            </a:fld>
            <a:endParaRPr lang="en-GB"/>
          </a:p>
        </p:txBody>
      </p:sp>
    </p:spTree>
    <p:extLst>
      <p:ext uri="{BB962C8B-B14F-4D97-AF65-F5344CB8AC3E}">
        <p14:creationId xmlns:p14="http://schemas.microsoft.com/office/powerpoint/2010/main" val="350561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b="1" dirty="0">
                <a:latin typeface="Arial" panose="020B0604020202020204" pitchFamily="34" charset="0"/>
                <a:ea typeface="ＭＳ Ｐゴシック" panose="020B0600070205080204" pitchFamily="34" charset="-128"/>
              </a:rPr>
              <a:t>Hand out evaluation</a:t>
            </a:r>
          </a:p>
          <a:p>
            <a:pPr eaLnBrk="1" hangingPunct="1"/>
            <a:r>
              <a:rPr lang="en-GB" altLang="en-US" b="1" dirty="0">
                <a:latin typeface="Arial" panose="020B0604020202020204" pitchFamily="34" charset="0"/>
                <a:ea typeface="ＭＳ Ｐゴシック" panose="020B0600070205080204" pitchFamily="34" charset="-128"/>
              </a:rPr>
              <a:t>Start Course:</a:t>
            </a:r>
          </a:p>
          <a:p>
            <a:pPr marL="733425" lvl="1" indent="-282575" eaLnBrk="1" hangingPunct="1">
              <a:buFontTx/>
              <a:buChar char="•"/>
            </a:pPr>
            <a:r>
              <a:rPr lang="en-GB" altLang="en-US" dirty="0">
                <a:latin typeface="Arial" panose="020B0604020202020204" pitchFamily="34" charset="0"/>
                <a:ea typeface="ＭＳ Ｐゴシック" panose="020B0600070205080204" pitchFamily="34" charset="-128"/>
              </a:rPr>
              <a:t>Welcome participants</a:t>
            </a:r>
          </a:p>
          <a:p>
            <a:pPr marL="733425" lvl="1" indent="-282575" eaLnBrk="1" hangingPunct="1">
              <a:buFontTx/>
              <a:buChar char="•"/>
            </a:pPr>
            <a:r>
              <a:rPr lang="en-GB" altLang="en-US" dirty="0">
                <a:latin typeface="Arial" panose="020B0604020202020204" pitchFamily="34" charset="0"/>
                <a:ea typeface="ＭＳ Ｐゴシック" panose="020B0600070205080204" pitchFamily="34" charset="-128"/>
              </a:rPr>
              <a:t>Check to ensure everyone has signed in.</a:t>
            </a:r>
          </a:p>
          <a:p>
            <a:pPr marL="733425" lvl="1" indent="-282575" eaLnBrk="1" hangingPunct="1">
              <a:buFontTx/>
              <a:buChar char="•"/>
            </a:pPr>
            <a:r>
              <a:rPr lang="en-GB" altLang="en-US" dirty="0">
                <a:latin typeface="Arial" panose="020B0604020202020204" pitchFamily="34" charset="0"/>
                <a:ea typeface="ＭＳ Ｐゴシック" panose="020B0600070205080204" pitchFamily="34" charset="-128"/>
              </a:rPr>
              <a:t>Ask if everyone has their workbooks make a note of how many have</a:t>
            </a:r>
          </a:p>
          <a:p>
            <a:pPr eaLnBrk="1" hangingPunct="1"/>
            <a:r>
              <a:rPr lang="en-GB" altLang="en-US" b="1" dirty="0">
                <a:latin typeface="Arial" panose="020B0604020202020204" pitchFamily="34" charset="0"/>
                <a:ea typeface="ＭＳ Ｐゴシック" panose="020B0600070205080204" pitchFamily="34" charset="-128"/>
              </a:rPr>
              <a:t>Explain ‘Common Core Compliant’:</a:t>
            </a:r>
          </a:p>
          <a:p>
            <a:pPr eaLnBrk="1" hangingPunct="1"/>
            <a:r>
              <a:rPr lang="en-GB" altLang="en-US" dirty="0">
                <a:latin typeface="Arial" panose="020B0604020202020204" pitchFamily="34" charset="0"/>
                <a:ea typeface="ＭＳ Ｐゴシック" panose="020B0600070205080204" pitchFamily="34" charset="-128"/>
              </a:rPr>
              <a:t>The government introduced the common core prospectus of skills and knowledge for </a:t>
            </a:r>
            <a:r>
              <a:rPr lang="en-GB" altLang="en-US" dirty="0" err="1">
                <a:latin typeface="Arial" panose="020B0604020202020204" pitchFamily="34" charset="0"/>
                <a:ea typeface="ＭＳ Ｐゴシック" panose="020B0600070205080204" pitchFamily="34" charset="-128"/>
              </a:rPr>
              <a:t>childrens</a:t>
            </a:r>
            <a:r>
              <a:rPr lang="en-GB" altLang="en-US" dirty="0">
                <a:latin typeface="Arial" panose="020B0604020202020204" pitchFamily="34" charset="0"/>
                <a:ea typeface="ＭＳ Ｐゴシック" panose="020B0600070205080204" pitchFamily="34" charset="-128"/>
              </a:rPr>
              <a:t> workforce which sets out the basic skills and knowledge needed by people (including volunteers) whose work brings them into regular contact with children, young people and families and ensures that all people working with them have the best possible training, qualifications, support and advice. It also helps children and young people’s organisations and services to work together better so that the child is at the centre of all services.</a:t>
            </a:r>
          </a:p>
          <a:p>
            <a:pPr eaLnBrk="1" hangingPunct="1"/>
            <a:endParaRPr lang="en-GB" altLang="en-US" sz="1000" dirty="0">
              <a:latin typeface="Arial" panose="020B0604020202020204" pitchFamily="34" charset="0"/>
              <a:ea typeface="ＭＳ Ｐゴシック" panose="020B0600070205080204" pitchFamily="34" charset="-128"/>
            </a:endParaRPr>
          </a:p>
          <a:p>
            <a:pPr eaLnBrk="1" hangingPunct="1"/>
            <a:endParaRPr lang="en-GB" altLang="en-US" sz="1000" dirty="0">
              <a:latin typeface="Arial" panose="020B0604020202020204" pitchFamily="34" charset="0"/>
              <a:ea typeface="ＭＳ Ｐゴシック" panose="020B0600070205080204" pitchFamily="34" charset="-128"/>
            </a:endParaRPr>
          </a:p>
          <a:p>
            <a:pPr eaLnBrk="1" hangingPunct="1"/>
            <a:endParaRPr lang="en-GB" altLang="en-US" sz="1000" b="1"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F239D54F-3DB2-4746-A8A5-DA7738E48FCF}" type="slidenum">
              <a:rPr lang="en-GB" smtClean="0"/>
              <a:t>2</a:t>
            </a:fld>
            <a:endParaRPr lang="en-GB"/>
          </a:p>
        </p:txBody>
      </p:sp>
    </p:spTree>
    <p:extLst>
      <p:ext uri="{BB962C8B-B14F-4D97-AF65-F5344CB8AC3E}">
        <p14:creationId xmlns:p14="http://schemas.microsoft.com/office/powerpoint/2010/main" val="1475605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D7E091F-A67A-43DF-9412-874CB0989F52}"/>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6BF458CC-F5A6-4139-A8FF-16098E23BDD9}"/>
              </a:ext>
            </a:extLst>
          </p:cNvPr>
          <p:cNvSpPr>
            <a:spLocks noGrp="1" noChangeArrowheads="1"/>
          </p:cNvSpPr>
          <p:nvPr>
            <p:ph type="body" idx="1"/>
          </p:nvPr>
        </p:nvSpPr>
        <p:spPr>
          <a:noFill/>
        </p:spPr>
        <p:txBody>
          <a:bodyPr/>
          <a:lstStyle/>
          <a:p>
            <a:endParaRPr lang="en-GB" altLang="en-US" sz="160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A396AB1-33D9-41F2-860E-F867B040FC53}"/>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4337C993-8AA1-4B9E-A9D1-6FB7D8740909}"/>
              </a:ext>
            </a:extLst>
          </p:cNvPr>
          <p:cNvSpPr>
            <a:spLocks noGrp="1" noChangeArrowheads="1"/>
          </p:cNvSpPr>
          <p:nvPr>
            <p:ph type="body" idx="1"/>
          </p:nvPr>
        </p:nvSpPr>
        <p:spPr>
          <a:noFill/>
        </p:spPr>
        <p:txBody>
          <a:bodyPr/>
          <a:lstStyle/>
          <a:p>
            <a:r>
              <a:rPr lang="en-GB" altLang="en-US">
                <a:latin typeface="Arial" panose="020B0604020202020204" pitchFamily="34" charset="0"/>
                <a:ea typeface="ＭＳ Ｐゴシック" panose="020B0600070205080204" pitchFamily="34" charset="-128"/>
              </a:rPr>
              <a:t>Issues:</a:t>
            </a:r>
          </a:p>
          <a:p>
            <a:r>
              <a:rPr lang="en-GB" altLang="en-US">
                <a:latin typeface="Arial" panose="020B0604020202020204" pitchFamily="34" charset="0"/>
                <a:ea typeface="ＭＳ Ｐゴシック" panose="020B0600070205080204" pitchFamily="34" charset="-128"/>
              </a:rPr>
              <a:t>Alcohol misuse</a:t>
            </a:r>
          </a:p>
          <a:p>
            <a:r>
              <a:rPr lang="en-GB" altLang="en-US">
                <a:latin typeface="Arial" panose="020B0604020202020204" pitchFamily="34" charset="0"/>
                <a:ea typeface="ＭＳ Ｐゴシック" panose="020B0600070205080204" pitchFamily="34" charset="-128"/>
              </a:rPr>
              <a:t>Domestic abuse – Police called to 27 reported incidents. SCR found all staff were naïve about the impact on children</a:t>
            </a:r>
          </a:p>
          <a:p>
            <a:r>
              <a:rPr lang="en-GB" altLang="en-US">
                <a:latin typeface="Arial" panose="020B0604020202020204" pitchFamily="34" charset="0"/>
                <a:ea typeface="ＭＳ Ｐゴシック" panose="020B0600070205080204" pitchFamily="34" charset="-128"/>
              </a:rPr>
              <a:t>Multiple house moves, frequent DNA’s</a:t>
            </a:r>
          </a:p>
          <a:p>
            <a:r>
              <a:rPr lang="en-GB" altLang="en-US">
                <a:latin typeface="Arial" panose="020B0604020202020204" pitchFamily="34" charset="0"/>
                <a:ea typeface="ＭＳ Ｐゴシック" panose="020B0600070205080204" pitchFamily="34" charset="-128"/>
              </a:rPr>
              <a:t>Referrals to CSC not acted upon</a:t>
            </a:r>
          </a:p>
          <a:p>
            <a:r>
              <a:rPr lang="en-GB" altLang="en-US">
                <a:latin typeface="Arial" panose="020B0604020202020204" pitchFamily="34" charset="0"/>
                <a:ea typeface="ＭＳ Ｐゴシック" panose="020B0600070205080204" pitchFamily="34" charset="-128"/>
              </a:rPr>
              <a:t>Delay in information to HV</a:t>
            </a:r>
          </a:p>
          <a:p>
            <a:r>
              <a:rPr lang="en-GB" altLang="en-US">
                <a:latin typeface="Arial" panose="020B0604020202020204" pitchFamily="34" charset="0"/>
                <a:ea typeface="ＭＳ Ｐゴシック" panose="020B0600070205080204" pitchFamily="34" charset="-128"/>
              </a:rPr>
              <a:t>English as second language, interpreters not used therefore Daniel’s voice not heard</a:t>
            </a:r>
          </a:p>
          <a:p>
            <a:r>
              <a:rPr lang="en-GB" altLang="en-US">
                <a:latin typeface="Arial" panose="020B0604020202020204" pitchFamily="34" charset="0"/>
                <a:ea typeface="ＭＳ Ｐゴシック" panose="020B0600070205080204" pitchFamily="34" charset="-128"/>
              </a:rPr>
              <a:t>Belief of accidental explanation of spiral fracture by sibling</a:t>
            </a:r>
          </a:p>
          <a:p>
            <a:r>
              <a:rPr lang="en-GB" altLang="en-US">
                <a:latin typeface="Arial" panose="020B0604020202020204" pitchFamily="34" charset="0"/>
                <a:ea typeface="ＭＳ Ｐゴシック" panose="020B0600070205080204" pitchFamily="34" charset="-128"/>
              </a:rPr>
              <a:t>Belief of mother of underlying explanation of Daniel’s eating behaviours</a:t>
            </a:r>
          </a:p>
          <a:p>
            <a:r>
              <a:rPr lang="en-GB" altLang="en-US">
                <a:latin typeface="Arial" panose="020B0604020202020204" pitchFamily="34" charset="0"/>
                <a:ea typeface="ＭＳ Ｐゴシック" panose="020B0600070205080204" pitchFamily="34" charset="-128"/>
              </a:rPr>
              <a:t>Children reported to be clean and appropriately dressed</a:t>
            </a:r>
          </a:p>
          <a:p>
            <a:r>
              <a:rPr lang="en-GB" altLang="en-US">
                <a:latin typeface="Arial" panose="020B0604020202020204" pitchFamily="34" charset="0"/>
                <a:ea typeface="ＭＳ Ｐゴシック" panose="020B0600070205080204" pitchFamily="34" charset="-128"/>
              </a:rPr>
              <a:t>Poor school attendance. School did not formally document Daniel’s injuries or seek explanation</a:t>
            </a:r>
          </a:p>
          <a:p>
            <a:endParaRPr lang="en-GB" altLang="en-US">
              <a:latin typeface="Arial" panose="020B0604020202020204" pitchFamily="34"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3B48D6EB-7F8C-4E2B-9996-60A6DD5554A3}"/>
              </a:ext>
            </a:extLst>
          </p:cNvPr>
          <p:cNvSpPr>
            <a:spLocks noGrp="1"/>
          </p:cNvSpPr>
          <p:nvPr>
            <p:ph type="sldNum" sz="quarter" idx="5"/>
          </p:nvPr>
        </p:nvSpPr>
        <p:spPr>
          <a:noFill/>
        </p:spPr>
        <p:txBody>
          <a:bodyPr/>
          <a:lstStyle>
            <a:lvl1pPr defTabSz="908050">
              <a:defRPr sz="3600">
                <a:solidFill>
                  <a:schemeClr val="tx1"/>
                </a:solidFill>
                <a:latin typeface="Comic Sans MS" panose="030F0702030302020204" pitchFamily="66" charset="0"/>
                <a:ea typeface="ＭＳ Ｐゴシック" panose="020B0600070205080204" pitchFamily="34" charset="-128"/>
              </a:defRPr>
            </a:lvl1pPr>
            <a:lvl2pPr marL="733425" indent="-282575" defTabSz="908050">
              <a:defRPr sz="3600">
                <a:solidFill>
                  <a:schemeClr val="tx1"/>
                </a:solidFill>
                <a:latin typeface="Comic Sans MS" panose="030F0702030302020204" pitchFamily="66" charset="0"/>
                <a:ea typeface="ＭＳ Ｐゴシック" panose="020B0600070205080204" pitchFamily="34" charset="-128"/>
              </a:defRPr>
            </a:lvl2pPr>
            <a:lvl3pPr marL="1130300" indent="-225425" defTabSz="908050">
              <a:defRPr sz="3600">
                <a:solidFill>
                  <a:schemeClr val="tx1"/>
                </a:solidFill>
                <a:latin typeface="Comic Sans MS" panose="030F0702030302020204" pitchFamily="66" charset="0"/>
                <a:ea typeface="ＭＳ Ｐゴシック" panose="020B0600070205080204" pitchFamily="34" charset="-128"/>
              </a:defRPr>
            </a:lvl3pPr>
            <a:lvl4pPr marL="1581150" indent="-225425" defTabSz="908050">
              <a:defRPr sz="3600">
                <a:solidFill>
                  <a:schemeClr val="tx1"/>
                </a:solidFill>
                <a:latin typeface="Comic Sans MS" panose="030F0702030302020204" pitchFamily="66" charset="0"/>
                <a:ea typeface="ＭＳ Ｐゴシック" panose="020B0600070205080204" pitchFamily="34" charset="-128"/>
              </a:defRPr>
            </a:lvl4pPr>
            <a:lvl5pPr marL="2033588" indent="-225425" defTabSz="908050">
              <a:defRPr sz="3600">
                <a:solidFill>
                  <a:schemeClr val="tx1"/>
                </a:solidFill>
                <a:latin typeface="Comic Sans MS" panose="030F0702030302020204" pitchFamily="66" charset="0"/>
                <a:ea typeface="ＭＳ Ｐゴシック" panose="020B0600070205080204" pitchFamily="34" charset="-128"/>
              </a:defRPr>
            </a:lvl5pPr>
            <a:lvl6pPr marL="2490788" indent="-225425" defTabSz="90805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47988" indent="-225425" defTabSz="90805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05188" indent="-225425" defTabSz="90805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62388" indent="-225425" defTabSz="90805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22426782-9BFA-42F8-8CCD-23C60184955F}"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https://www.youtube.com/watch?v=d57Vcmxd5Xo</a:t>
            </a:r>
          </a:p>
        </p:txBody>
      </p:sp>
      <p:sp>
        <p:nvSpPr>
          <p:cNvPr id="4" name="Slide Number Placeholder 3"/>
          <p:cNvSpPr>
            <a:spLocks noGrp="1"/>
          </p:cNvSpPr>
          <p:nvPr>
            <p:ph type="sldNum" sz="quarter" idx="5"/>
          </p:nvPr>
        </p:nvSpPr>
        <p:spPr/>
        <p:txBody>
          <a:bodyPr/>
          <a:lstStyle/>
          <a:p>
            <a:fld id="{F239D54F-3DB2-4746-A8A5-DA7738E48FCF}" type="slidenum">
              <a:rPr lang="en-GB" smtClean="0"/>
              <a:t>17</a:t>
            </a:fld>
            <a:endParaRPr lang="en-GB"/>
          </a:p>
        </p:txBody>
      </p:sp>
    </p:spTree>
    <p:extLst>
      <p:ext uri="{BB962C8B-B14F-4D97-AF65-F5344CB8AC3E}">
        <p14:creationId xmlns:p14="http://schemas.microsoft.com/office/powerpoint/2010/main" val="426733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B1606E4-0921-4DAD-A49A-4C57A9CE7E1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60F00871-02E7-4DD1-BC15-6CF28800D7F2}"/>
              </a:ext>
            </a:extLst>
          </p:cNvPr>
          <p:cNvSpPr>
            <a:spLocks noGrp="1" noChangeArrowheads="1"/>
          </p:cNvSpPr>
          <p:nvPr>
            <p:ph type="body" idx="1"/>
          </p:nvPr>
        </p:nvSpPr>
        <p:spPr>
          <a:noFill/>
        </p:spPr>
        <p:txBody>
          <a:bodyPr/>
          <a:lstStyle/>
          <a:p>
            <a:pPr eaLnBrk="1" hangingPunct="1">
              <a:buFont typeface="Wingdings" panose="05000000000000000000" pitchFamily="2" charset="2"/>
              <a:buNone/>
            </a:pPr>
            <a:r>
              <a:rPr lang="en-GB" altLang="en-US" sz="2000">
                <a:latin typeface="Arial" panose="020B0604020202020204" pitchFamily="34" charset="0"/>
                <a:ea typeface="ＭＳ Ｐゴシック" panose="020B0600070205080204" pitchFamily="34" charset="-128"/>
              </a:rPr>
              <a:t>20. ‘Effective safeguarding systems are child centred .  Failings in safeguarding systems are too often the result of loosing sight of the needs and views of the children within them, or placing the interests of adults ahead of the needs of children.’</a:t>
            </a:r>
          </a:p>
          <a:p>
            <a:pPr eaLnBrk="1" hangingPunct="1">
              <a:buFont typeface="Wingdings" panose="05000000000000000000" pitchFamily="2" charset="2"/>
              <a:buNone/>
            </a:pPr>
            <a:r>
              <a:rPr lang="en-GB" altLang="en-US" sz="2000">
                <a:latin typeface="Arial" panose="020B0604020202020204" pitchFamily="34" charset="0"/>
                <a:ea typeface="ＭＳ Ｐゴシック" panose="020B0600070205080204" pitchFamily="34" charset="-128"/>
              </a:rPr>
              <a:t>22. ‘Anyone working with children should see and speak to the child; listen to what they have to say; take their views seriously; and work with them collaboratively when deciding how to support their needs’</a:t>
            </a:r>
          </a:p>
          <a:p>
            <a:pPr eaLnBrk="1" hangingPunct="1">
              <a:buFont typeface="Wingdings" panose="05000000000000000000" pitchFamily="2" charset="2"/>
              <a:buNone/>
            </a:pPr>
            <a:r>
              <a:rPr lang="en-GB" altLang="en-US" sz="2000">
                <a:latin typeface="Arial" panose="020B0604020202020204" pitchFamily="34" charset="0"/>
                <a:ea typeface="ＭＳ Ｐゴシック" panose="020B0600070205080204" pitchFamily="34" charset="-128"/>
              </a:rPr>
              <a:t>COMPLETE EVALUATION SHEET VOICE OF THE CHILD</a:t>
            </a:r>
          </a:p>
        </p:txBody>
      </p:sp>
    </p:spTree>
    <p:custDataLst>
      <p:tags r:id="rId1"/>
    </p:custData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34A7905-AB44-43A8-AF68-A3F589C074E4}"/>
              </a:ext>
            </a:extLst>
          </p:cNvPr>
          <p:cNvSpPr>
            <a:spLocks noGrp="1" noChangeArrowheads="1"/>
          </p:cNvSpPr>
          <p:nvPr>
            <p:ph type="sldNum" sz="quarter" idx="5"/>
          </p:nvPr>
        </p:nvSpPr>
        <p:spPr>
          <a:noFill/>
        </p:spPr>
        <p:txBody>
          <a:bodyPr/>
          <a:lstStyle>
            <a:lvl1pPr>
              <a:defRPr sz="3600">
                <a:solidFill>
                  <a:schemeClr val="tx1"/>
                </a:solidFill>
                <a:latin typeface="Comic Sans MS" panose="030F0702030302020204" pitchFamily="66" charset="0"/>
                <a:ea typeface="ＭＳ Ｐゴシック" panose="020B0600070205080204" pitchFamily="34" charset="-128"/>
              </a:defRPr>
            </a:lvl1pPr>
            <a:lvl2pPr marL="733425" indent="-282575">
              <a:defRPr sz="3600">
                <a:solidFill>
                  <a:schemeClr val="tx1"/>
                </a:solidFill>
                <a:latin typeface="Comic Sans MS" panose="030F0702030302020204" pitchFamily="66" charset="0"/>
                <a:ea typeface="ＭＳ Ｐゴシック" panose="020B0600070205080204" pitchFamily="34" charset="-128"/>
              </a:defRPr>
            </a:lvl2pPr>
            <a:lvl3pPr marL="1130300" indent="-225425">
              <a:defRPr sz="3600">
                <a:solidFill>
                  <a:schemeClr val="tx1"/>
                </a:solidFill>
                <a:latin typeface="Comic Sans MS" panose="030F0702030302020204" pitchFamily="66" charset="0"/>
                <a:ea typeface="ＭＳ Ｐゴシック" panose="020B0600070205080204" pitchFamily="34" charset="-128"/>
              </a:defRPr>
            </a:lvl3pPr>
            <a:lvl4pPr marL="1581150" indent="-225425">
              <a:defRPr sz="3600">
                <a:solidFill>
                  <a:schemeClr val="tx1"/>
                </a:solidFill>
                <a:latin typeface="Comic Sans MS" panose="030F0702030302020204" pitchFamily="66" charset="0"/>
                <a:ea typeface="ＭＳ Ｐゴシック" panose="020B0600070205080204" pitchFamily="34" charset="-128"/>
              </a:defRPr>
            </a:lvl4pPr>
            <a:lvl5pPr marL="2033588" indent="-225425">
              <a:defRPr sz="3600">
                <a:solidFill>
                  <a:schemeClr val="tx1"/>
                </a:solidFill>
                <a:latin typeface="Comic Sans MS" panose="030F0702030302020204" pitchFamily="66" charset="0"/>
                <a:ea typeface="ＭＳ Ｐゴシック" panose="020B0600070205080204" pitchFamily="34" charset="-128"/>
              </a:defRPr>
            </a:lvl5pPr>
            <a:lvl6pPr marL="24907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479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051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623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CB7CCD0C-EFC2-4675-9834-9168765E93FE}"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53251" name="Rectangle 2">
            <a:extLst>
              <a:ext uri="{FF2B5EF4-FFF2-40B4-BE49-F238E27FC236}">
                <a16:creationId xmlns:a16="http://schemas.microsoft.com/office/drawing/2014/main" id="{55D74912-842E-467C-8BDB-2B524333482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3BF1B5B2-3FC6-4EE0-B08F-EBE3E6742052}"/>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bg2"/>
                </a:solidFill>
              </a:rPr>
              <a:t>Reference quote: ‘What to do if you’re worried a child is being abused’ 2015</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Reference who are children likely to turn to?</a:t>
            </a:r>
          </a:p>
          <a:p>
            <a:r>
              <a:rPr lang="en-GB" altLang="en-US" dirty="0">
                <a:solidFill>
                  <a:schemeClr val="bg2"/>
                </a:solidFill>
                <a:latin typeface="Arial" panose="020B0604020202020204" pitchFamily="34" charset="0"/>
                <a:ea typeface="ＭＳ Ｐゴシック" panose="020B0600070205080204" pitchFamily="34" charset="-128"/>
              </a:rPr>
              <a:t>Featherstone B and Evans H (2004)</a:t>
            </a:r>
            <a:r>
              <a:rPr lang="en-GB" altLang="en-US" i="1" dirty="0">
                <a:solidFill>
                  <a:schemeClr val="bg2"/>
                </a:solidFill>
                <a:latin typeface="Arial" panose="020B0604020202020204" pitchFamily="34" charset="0"/>
                <a:ea typeface="ＭＳ Ｐゴシック" panose="020B0600070205080204" pitchFamily="34" charset="-128"/>
              </a:rPr>
              <a:t> Children Experiencing Maltreatment: who do they turn to?</a:t>
            </a:r>
            <a:r>
              <a:rPr lang="en-GB" altLang="en-US" dirty="0">
                <a:solidFill>
                  <a:schemeClr val="bg2"/>
                </a:solidFill>
                <a:latin typeface="Arial" panose="020B0604020202020204" pitchFamily="34" charset="0"/>
                <a:ea typeface="ＭＳ Ｐゴシック" panose="020B0600070205080204" pitchFamily="34" charset="-128"/>
              </a:rPr>
              <a:t> NSPCC, London. Page 24.</a:t>
            </a:r>
            <a:endParaRPr lang="en-US" altLang="en-US" dirty="0">
              <a:solidFill>
                <a:schemeClr val="bg2"/>
              </a:solidFill>
              <a:latin typeface="Arial" panose="020B0604020202020204" pitchFamily="34" charset="0"/>
              <a:ea typeface="ＭＳ Ｐゴシック" panose="020B0600070205080204" pitchFamily="34" charset="-128"/>
            </a:endParaRPr>
          </a:p>
          <a:p>
            <a:endParaRPr lang="en-US" altLang="en-US" dirty="0">
              <a:solidFill>
                <a:schemeClr val="bg2"/>
              </a:solidFill>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3A29C32-8ADF-418A-9C57-2E33793373F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9F9A7FE2-A178-4B39-A09B-D95378979DCB}"/>
              </a:ext>
            </a:extLst>
          </p:cNvPr>
          <p:cNvSpPr>
            <a:spLocks noGrp="1" noChangeArrowheads="1"/>
          </p:cNvSpPr>
          <p:nvPr>
            <p:ph type="body" idx="1"/>
          </p:nvPr>
        </p:nvSpPr>
        <p:spPr>
          <a:noFill/>
        </p:spPr>
        <p:txBody>
          <a:bodyPr/>
          <a:lstStyle/>
          <a:p>
            <a:endParaRPr lang="en-GB" altLang="en-US">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38DF10FF-9220-4606-8C8A-5003C1351CD0}"/>
              </a:ext>
            </a:extLst>
          </p:cNvPr>
          <p:cNvSpPr>
            <a:spLocks noGrp="1"/>
          </p:cNvSpPr>
          <p:nvPr>
            <p:ph type="sldNum" sz="quarter" idx="5"/>
          </p:nvPr>
        </p:nvSpPr>
        <p:spPr>
          <a:noFill/>
        </p:spPr>
        <p:txBody>
          <a:bodyPr/>
          <a:lstStyle>
            <a:lvl1pPr>
              <a:defRPr sz="3600">
                <a:solidFill>
                  <a:schemeClr val="tx1"/>
                </a:solidFill>
                <a:latin typeface="Comic Sans MS" panose="030F0702030302020204" pitchFamily="66" charset="0"/>
                <a:ea typeface="ＭＳ Ｐゴシック" panose="020B0600070205080204" pitchFamily="34" charset="-128"/>
              </a:defRPr>
            </a:lvl1pPr>
            <a:lvl2pPr marL="733425" indent="-282575">
              <a:defRPr sz="3600">
                <a:solidFill>
                  <a:schemeClr val="tx1"/>
                </a:solidFill>
                <a:latin typeface="Comic Sans MS" panose="030F0702030302020204" pitchFamily="66" charset="0"/>
                <a:ea typeface="ＭＳ Ｐゴシック" panose="020B0600070205080204" pitchFamily="34" charset="-128"/>
              </a:defRPr>
            </a:lvl2pPr>
            <a:lvl3pPr marL="1130300" indent="-225425">
              <a:defRPr sz="3600">
                <a:solidFill>
                  <a:schemeClr val="tx1"/>
                </a:solidFill>
                <a:latin typeface="Comic Sans MS" panose="030F0702030302020204" pitchFamily="66" charset="0"/>
                <a:ea typeface="ＭＳ Ｐゴシック" panose="020B0600070205080204" pitchFamily="34" charset="-128"/>
              </a:defRPr>
            </a:lvl3pPr>
            <a:lvl4pPr marL="1581150" indent="-225425">
              <a:defRPr sz="3600">
                <a:solidFill>
                  <a:schemeClr val="tx1"/>
                </a:solidFill>
                <a:latin typeface="Comic Sans MS" panose="030F0702030302020204" pitchFamily="66" charset="0"/>
                <a:ea typeface="ＭＳ Ｐゴシック" panose="020B0600070205080204" pitchFamily="34" charset="-128"/>
              </a:defRPr>
            </a:lvl4pPr>
            <a:lvl5pPr marL="2033588" indent="-225425">
              <a:defRPr sz="3600">
                <a:solidFill>
                  <a:schemeClr val="tx1"/>
                </a:solidFill>
                <a:latin typeface="Comic Sans MS" panose="030F0702030302020204" pitchFamily="66" charset="0"/>
                <a:ea typeface="ＭＳ Ｐゴシック" panose="020B0600070205080204" pitchFamily="34" charset="-128"/>
              </a:defRPr>
            </a:lvl5pPr>
            <a:lvl6pPr marL="24907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479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051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623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F46DB376-6094-4510-9248-C0B57C1FC319}"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7B161CB-B267-402E-ACA3-9445AB696602}"/>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6DC699CB-416C-4B10-877A-D2B246E7A98C}"/>
              </a:ext>
            </a:extLst>
          </p:cNvPr>
          <p:cNvSpPr>
            <a:spLocks noGrp="1" noChangeArrowheads="1"/>
          </p:cNvSpPr>
          <p:nvPr>
            <p:ph type="body" idx="1"/>
          </p:nvPr>
        </p:nvSpPr>
        <p:spPr/>
        <p:txBody>
          <a:bodyPr/>
          <a:lstStyle/>
          <a:p>
            <a:pPr>
              <a:defRPr/>
            </a:pPr>
            <a:r>
              <a:rPr lang="en-GB" altLang="en-US" sz="1400" dirty="0">
                <a:ea typeface="ＭＳ Ｐゴシック" pitchFamily="34" charset="-128"/>
              </a:rPr>
              <a:t>Read out each one and ask people to hold up their Do/Don’t card</a:t>
            </a:r>
          </a:p>
          <a:p>
            <a:pPr>
              <a:defRPr/>
            </a:pPr>
            <a:endParaRPr lang="en-GB" altLang="en-US" sz="1400" dirty="0">
              <a:ea typeface="ＭＳ Ｐゴシック" pitchFamily="34" charset="-128"/>
            </a:endParaRP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009900"/>
                </a:solidFill>
              </a:rPr>
              <a:t>Listen carefully</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009900"/>
                </a:solidFill>
              </a:rPr>
              <a:t>Record the conversation in the child’s words and note the time</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C00000"/>
                </a:solidFill>
              </a:rPr>
              <a:t>Ask leading questions</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009900"/>
                </a:solidFill>
              </a:rPr>
              <a:t>Sign and date the record you make</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009900"/>
                </a:solidFill>
              </a:rPr>
              <a:t>Take it seriously</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C00000"/>
                </a:solidFill>
              </a:rPr>
              <a:t>Make promises you cannot keep</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C00000"/>
                </a:solidFill>
              </a:rPr>
              <a:t>Jump to conclusions</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009900"/>
                </a:solidFill>
              </a:rPr>
              <a:t>Reassure they are right to tell</a:t>
            </a:r>
          </a:p>
          <a:p>
            <a:pPr marL="339128" indent="-339128">
              <a:buFont typeface="Arial" panose="020B0604020202020204" pitchFamily="34" charset="0"/>
              <a:buChar char="•"/>
              <a:defRPr/>
            </a:pPr>
            <a:r>
              <a:rPr lang="en-GB" altLang="en-US" sz="1400" dirty="0">
                <a:solidFill>
                  <a:srgbClr val="009900"/>
                </a:solidFill>
              </a:rPr>
              <a:t>Explain what will happen next</a:t>
            </a:r>
          </a:p>
          <a:p>
            <a:pPr marL="339128" indent="-339128" eaLnBrk="1" hangingPunct="1">
              <a:lnSpc>
                <a:spcPct val="120000"/>
              </a:lnSpc>
              <a:buClr>
                <a:srgbClr val="00007D"/>
              </a:buClr>
              <a:buFont typeface="Arial" panose="020B0604020202020204" pitchFamily="34" charset="0"/>
              <a:buChar char="•"/>
              <a:defRPr/>
            </a:pPr>
            <a:r>
              <a:rPr lang="en-GB" altLang="en-US" sz="1400" dirty="0">
                <a:solidFill>
                  <a:srgbClr val="C00000"/>
                </a:solidFill>
              </a:rPr>
              <a:t>Speculate or accuse anybody</a:t>
            </a:r>
          </a:p>
          <a:p>
            <a:pPr>
              <a:defRPr/>
            </a:pPr>
            <a:endParaRPr lang="en-GB" altLang="en-US" sz="1400" dirty="0">
              <a:ea typeface="ＭＳ Ｐゴシック" pitchFamily="34" charset="-128"/>
            </a:endParaRPr>
          </a:p>
          <a:p>
            <a:pPr>
              <a:defRPr/>
            </a:pPr>
            <a:endParaRPr lang="en-GB" altLang="en-US" sz="1400" dirty="0">
              <a:ea typeface="ＭＳ Ｐゴシック" pitchFamily="34" charset="-128"/>
            </a:endParaRPr>
          </a:p>
          <a:p>
            <a:pPr>
              <a:defRPr/>
            </a:pPr>
            <a:r>
              <a:rPr lang="en-GB" altLang="en-US" sz="1400" dirty="0">
                <a:ea typeface="ＭＳ Ｐゴシック" pitchFamily="34" charset="-128"/>
              </a:rPr>
              <a:t>You should have a record keeping policy in your organisation (this is dealt with in more detail in level 2 and a stand alone course)</a:t>
            </a:r>
          </a:p>
          <a:p>
            <a:pPr>
              <a:defRPr/>
            </a:pPr>
            <a:r>
              <a:rPr lang="en-GB" altLang="en-US" sz="1400" dirty="0">
                <a:ea typeface="ＭＳ Ｐゴシック" pitchFamily="34" charset="-128"/>
              </a:rPr>
              <a:t>Do:</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Listen carefully</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Record the conversation in the child’s words and note the time</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Sign and date the record you make</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Take it seriously</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Reassure they are right to tell</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Explain what will happen next</a:t>
            </a:r>
          </a:p>
          <a:p>
            <a:pPr>
              <a:defRPr/>
            </a:pPr>
            <a:r>
              <a:rPr lang="en-GB" altLang="en-US" sz="1400" dirty="0">
                <a:ea typeface="ＭＳ Ｐゴシック" pitchFamily="34" charset="-128"/>
              </a:rPr>
              <a:t>Don’t:</a:t>
            </a:r>
          </a:p>
          <a:p>
            <a:pPr marL="339128" indent="-339128">
              <a:buFont typeface="Arial" panose="020B0604020202020204" pitchFamily="34" charset="0"/>
              <a:buChar char="•"/>
              <a:defRPr/>
            </a:pPr>
            <a:r>
              <a:rPr lang="en-GB" altLang="en-US" sz="2000" kern="0" dirty="0">
                <a:solidFill>
                  <a:srgbClr val="000000"/>
                </a:solidFill>
                <a:latin typeface="Arial"/>
                <a:ea typeface="+mn-ea"/>
              </a:rPr>
              <a:t>Ask leading questions</a:t>
            </a:r>
          </a:p>
          <a:p>
            <a:pPr marL="339128" indent="-339128">
              <a:buFont typeface="Arial" panose="020B0604020202020204" pitchFamily="34" charset="0"/>
              <a:buChar char="•"/>
              <a:defRPr/>
            </a:pPr>
            <a:r>
              <a:rPr lang="en-GB" altLang="en-US" sz="2000" kern="0" dirty="0">
                <a:solidFill>
                  <a:srgbClr val="000000"/>
                </a:solidFill>
                <a:latin typeface="Arial"/>
                <a:ea typeface="+mn-ea"/>
              </a:rPr>
              <a:t>Make promises you cannot keep</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Jump to conclusions</a:t>
            </a:r>
          </a:p>
          <a:p>
            <a:pPr marL="339128" indent="-339128" eaLnBrk="1" hangingPunct="1">
              <a:lnSpc>
                <a:spcPct val="120000"/>
              </a:lnSpc>
              <a:spcBef>
                <a:spcPct val="20000"/>
              </a:spcBef>
              <a:buClr>
                <a:srgbClr val="00007D"/>
              </a:buClr>
              <a:buFont typeface="Arial" panose="020B0604020202020204" pitchFamily="34" charset="0"/>
              <a:buChar char="•"/>
              <a:defRPr/>
            </a:pPr>
            <a:r>
              <a:rPr lang="en-GB" altLang="en-US" sz="2000" kern="0" dirty="0">
                <a:solidFill>
                  <a:srgbClr val="000000"/>
                </a:solidFill>
                <a:latin typeface="Arial"/>
                <a:ea typeface="+mn-ea"/>
              </a:rPr>
              <a:t>Speculate or accuse anybody</a:t>
            </a:r>
          </a:p>
          <a:p>
            <a:pPr>
              <a:defRPr/>
            </a:pPr>
            <a:endParaRPr lang="en-GB" altLang="en-US" sz="1400" dirty="0">
              <a:ea typeface="ＭＳ Ｐゴシック" pitchFamily="34" charset="-128"/>
            </a:endParaRPr>
          </a:p>
          <a:p>
            <a:pPr>
              <a:defRPr/>
            </a:pPr>
            <a:endParaRPr lang="en-GB" altLang="en-US" sz="1400" dirty="0">
              <a:ea typeface="ＭＳ Ｐゴシック" pitchFamily="34" charset="-128"/>
            </a:endParaRPr>
          </a:p>
        </p:txBody>
      </p:sp>
    </p:spTree>
    <p:custDataLst>
      <p:tags r:id="rId1"/>
    </p:custData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22</a:t>
            </a:fld>
            <a:endParaRPr lang="en-GB"/>
          </a:p>
        </p:txBody>
      </p:sp>
    </p:spTree>
    <p:extLst>
      <p:ext uri="{BB962C8B-B14F-4D97-AF65-F5344CB8AC3E}">
        <p14:creationId xmlns:p14="http://schemas.microsoft.com/office/powerpoint/2010/main" val="319197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23</a:t>
            </a:fld>
            <a:endParaRPr lang="en-GB"/>
          </a:p>
        </p:txBody>
      </p:sp>
    </p:spTree>
    <p:extLst>
      <p:ext uri="{BB962C8B-B14F-4D97-AF65-F5344CB8AC3E}">
        <p14:creationId xmlns:p14="http://schemas.microsoft.com/office/powerpoint/2010/main" val="410601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03E3DC4-9F53-4163-A91E-75B25163BDF6}"/>
              </a:ext>
            </a:extLst>
          </p:cNvPr>
          <p:cNvSpPr>
            <a:spLocks noGrp="1" noChangeArrowheads="1"/>
          </p:cNvSpPr>
          <p:nvPr>
            <p:ph type="sldNum" sz="quarter" idx="5"/>
          </p:nvPr>
        </p:nvSpPr>
        <p:spPr>
          <a:noFill/>
        </p:spPr>
        <p:txBody>
          <a:bodyPr/>
          <a:lstStyle>
            <a:lvl1pPr>
              <a:defRPr sz="3600">
                <a:solidFill>
                  <a:schemeClr val="tx1"/>
                </a:solidFill>
                <a:latin typeface="Comic Sans MS" panose="030F0702030302020204" pitchFamily="66" charset="0"/>
                <a:ea typeface="ＭＳ Ｐゴシック" panose="020B0600070205080204" pitchFamily="34" charset="-128"/>
              </a:defRPr>
            </a:lvl1pPr>
            <a:lvl2pPr marL="733425" indent="-282575">
              <a:defRPr sz="3600">
                <a:solidFill>
                  <a:schemeClr val="tx1"/>
                </a:solidFill>
                <a:latin typeface="Comic Sans MS" panose="030F0702030302020204" pitchFamily="66" charset="0"/>
                <a:ea typeface="ＭＳ Ｐゴシック" panose="020B0600070205080204" pitchFamily="34" charset="-128"/>
              </a:defRPr>
            </a:lvl2pPr>
            <a:lvl3pPr marL="1130300" indent="-225425">
              <a:defRPr sz="3600">
                <a:solidFill>
                  <a:schemeClr val="tx1"/>
                </a:solidFill>
                <a:latin typeface="Comic Sans MS" panose="030F0702030302020204" pitchFamily="66" charset="0"/>
                <a:ea typeface="ＭＳ Ｐゴシック" panose="020B0600070205080204" pitchFamily="34" charset="-128"/>
              </a:defRPr>
            </a:lvl3pPr>
            <a:lvl4pPr marL="1581150" indent="-225425">
              <a:defRPr sz="3600">
                <a:solidFill>
                  <a:schemeClr val="tx1"/>
                </a:solidFill>
                <a:latin typeface="Comic Sans MS" panose="030F0702030302020204" pitchFamily="66" charset="0"/>
                <a:ea typeface="ＭＳ Ｐゴシック" panose="020B0600070205080204" pitchFamily="34" charset="-128"/>
              </a:defRPr>
            </a:lvl4pPr>
            <a:lvl5pPr marL="2033588" indent="-225425">
              <a:defRPr sz="3600">
                <a:solidFill>
                  <a:schemeClr val="tx1"/>
                </a:solidFill>
                <a:latin typeface="Comic Sans MS" panose="030F0702030302020204" pitchFamily="66" charset="0"/>
                <a:ea typeface="ＭＳ Ｐゴシック" panose="020B0600070205080204" pitchFamily="34" charset="-128"/>
              </a:defRPr>
            </a:lvl5pPr>
            <a:lvl6pPr marL="24907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479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051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623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2D2711CF-44AC-4960-84CA-7E8595CBB9F0}"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59395" name="Rectangle 2">
            <a:extLst>
              <a:ext uri="{FF2B5EF4-FFF2-40B4-BE49-F238E27FC236}">
                <a16:creationId xmlns:a16="http://schemas.microsoft.com/office/drawing/2014/main" id="{77486347-A7E6-4287-9863-D65B7847FC8A}"/>
              </a:ext>
            </a:extLst>
          </p:cNvPr>
          <p:cNvSpPr>
            <a:spLocks noGrp="1" noRot="1" noChangeAspect="1" noChangeArrowheads="1" noTextEdit="1"/>
          </p:cNvSpPr>
          <p:nvPr>
            <p:ph type="sldImg"/>
          </p:nvPr>
        </p:nvSpPr>
        <p:spPr>
          <a:xfrm>
            <a:off x="-265113" y="804863"/>
            <a:ext cx="7086601" cy="3986212"/>
          </a:xfrm>
          <a:ln/>
        </p:spPr>
      </p:sp>
      <p:sp>
        <p:nvSpPr>
          <p:cNvPr id="59396" name="Rectangle 3">
            <a:extLst>
              <a:ext uri="{FF2B5EF4-FFF2-40B4-BE49-F238E27FC236}">
                <a16:creationId xmlns:a16="http://schemas.microsoft.com/office/drawing/2014/main" id="{0B98E7F5-78C4-475E-AB41-6918063069A6}"/>
              </a:ext>
            </a:extLst>
          </p:cNvPr>
          <p:cNvSpPr>
            <a:spLocks noGrp="1" noChangeArrowheads="1"/>
          </p:cNvSpPr>
          <p:nvPr>
            <p:ph type="body" idx="1"/>
          </p:nvPr>
        </p:nvSpPr>
        <p:spPr>
          <a:xfrm>
            <a:off x="873978" y="5068311"/>
            <a:ext cx="4808438" cy="4487262"/>
          </a:xfrm>
          <a:noFill/>
        </p:spPr>
        <p:txBody>
          <a:bodyPr/>
          <a:lstStyle/>
          <a:p>
            <a:pPr eaLnBrk="1" hangingPunct="1"/>
            <a:r>
              <a:rPr lang="en-GB" altLang="en-US" sz="1400" b="1" dirty="0">
                <a:latin typeface="Arial" panose="020B0604020202020204" pitchFamily="34" charset="0"/>
                <a:ea typeface="ＭＳ Ｐゴシック" panose="020B0600070205080204" pitchFamily="34" charset="-128"/>
              </a:rPr>
              <a:t>Divide people into 4 groups and give them a category of abuse – definitions are on the next four slides which can be printed out if necessary </a:t>
            </a:r>
          </a:p>
          <a:p>
            <a:pPr eaLnBrk="1" hangingPunct="1"/>
            <a:endParaRPr lang="en-GB" altLang="en-US" sz="1400" b="1" dirty="0">
              <a:latin typeface="Arial" panose="020B0604020202020204" pitchFamily="34" charset="0"/>
              <a:ea typeface="ＭＳ Ｐゴシック" panose="020B0600070205080204" pitchFamily="34" charset="-128"/>
            </a:endParaRPr>
          </a:p>
          <a:p>
            <a:pPr eaLnBrk="1" hangingPunct="1"/>
            <a:r>
              <a:rPr lang="en-GB" altLang="en-US" sz="1400" b="1" dirty="0">
                <a:latin typeface="Arial" panose="020B0604020202020204" pitchFamily="34" charset="0"/>
                <a:ea typeface="ＭＳ Ｐゴシック" panose="020B0600070205080204" pitchFamily="34" charset="-128"/>
              </a:rPr>
              <a:t>For information the other categories of abuse for adults are:</a:t>
            </a:r>
          </a:p>
          <a:p>
            <a:pPr eaLnBrk="1" hangingPunct="1"/>
            <a:r>
              <a:rPr lang="en-GB" altLang="en-US" sz="1400" dirty="0">
                <a:latin typeface="Arial" panose="020B0604020202020204" pitchFamily="34" charset="0"/>
                <a:ea typeface="ＭＳ Ｐゴシック" panose="020B0600070205080204" pitchFamily="34" charset="-128"/>
              </a:rPr>
              <a:t>Discrimination</a:t>
            </a:r>
          </a:p>
          <a:p>
            <a:pPr eaLnBrk="1" hangingPunct="1"/>
            <a:r>
              <a:rPr lang="en-GB" altLang="en-US" sz="1400" dirty="0">
                <a:latin typeface="Arial" panose="020B0604020202020204" pitchFamily="34" charset="0"/>
                <a:ea typeface="ＭＳ Ｐゴシック" panose="020B0600070205080204" pitchFamily="34" charset="-128"/>
              </a:rPr>
              <a:t>Institutional</a:t>
            </a:r>
          </a:p>
          <a:p>
            <a:pPr eaLnBrk="1" hangingPunct="1"/>
            <a:r>
              <a:rPr lang="en-GB" altLang="en-US" sz="1400" dirty="0">
                <a:latin typeface="Arial" panose="020B0604020202020204" pitchFamily="34" charset="0"/>
                <a:ea typeface="ＭＳ Ｐゴシック" panose="020B0600070205080204" pitchFamily="34" charset="-128"/>
              </a:rPr>
              <a:t>Financial</a:t>
            </a:r>
          </a:p>
          <a:p>
            <a:pPr eaLnBrk="1" hangingPunct="1"/>
            <a:r>
              <a:rPr lang="en-GB" altLang="en-US" sz="1400" dirty="0">
                <a:latin typeface="Arial" panose="020B0604020202020204" pitchFamily="34" charset="0"/>
                <a:ea typeface="ＭＳ Ｐゴシック" panose="020B0600070205080204" pitchFamily="34" charset="-128"/>
              </a:rPr>
              <a:t>And the Care Act 2014 added:</a:t>
            </a:r>
          </a:p>
          <a:p>
            <a:pPr eaLnBrk="1" hangingPunct="1"/>
            <a:r>
              <a:rPr lang="en-GB" altLang="en-US" sz="1400" dirty="0">
                <a:latin typeface="Arial" panose="020B0604020202020204" pitchFamily="34" charset="0"/>
                <a:ea typeface="ＭＳ Ｐゴシック" panose="020B0600070205080204" pitchFamily="34" charset="-128"/>
              </a:rPr>
              <a:t>Modern Slavery</a:t>
            </a:r>
          </a:p>
          <a:p>
            <a:pPr eaLnBrk="1" hangingPunct="1"/>
            <a:r>
              <a:rPr lang="en-GB" altLang="en-US" sz="1400" dirty="0">
                <a:latin typeface="Arial" panose="020B0604020202020204" pitchFamily="34" charset="0"/>
                <a:ea typeface="ＭＳ Ｐゴシック" panose="020B0600070205080204" pitchFamily="34" charset="-128"/>
              </a:rPr>
              <a:t>Domestic Abuse</a:t>
            </a:r>
          </a:p>
          <a:p>
            <a:pPr eaLnBrk="1" hangingPunct="1"/>
            <a:r>
              <a:rPr lang="en-GB" altLang="en-US" sz="1400" dirty="0">
                <a:latin typeface="Arial" panose="020B0604020202020204" pitchFamily="34" charset="0"/>
                <a:ea typeface="ＭＳ Ｐゴシック" panose="020B0600070205080204" pitchFamily="34" charset="-128"/>
              </a:rPr>
              <a:t>Self Neglect</a:t>
            </a:r>
          </a:p>
          <a:p>
            <a:pPr eaLnBrk="1" hangingPunct="1"/>
            <a:endParaRPr lang="en-GB" altLang="en-US" sz="1400" b="1" dirty="0">
              <a:latin typeface="Arial" panose="020B0604020202020204" pitchFamily="34" charset="0"/>
              <a:ea typeface="ＭＳ Ｐゴシック" panose="020B0600070205080204" pitchFamily="34" charset="-128"/>
            </a:endParaRPr>
          </a:p>
          <a:p>
            <a:pPr eaLnBrk="1" hangingPunct="1"/>
            <a:endParaRPr lang="en-GB" altLang="en-US" sz="1400" dirty="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C67633-DA03-40CC-9EEE-BE339C0C7C81}" type="slidenum">
              <a:rPr lang="en-GB" smtClean="0"/>
              <a:t>7</a:t>
            </a:fld>
            <a:endParaRPr lang="en-GB"/>
          </a:p>
        </p:txBody>
      </p:sp>
    </p:spTree>
    <p:extLst>
      <p:ext uri="{BB962C8B-B14F-4D97-AF65-F5344CB8AC3E}">
        <p14:creationId xmlns:p14="http://schemas.microsoft.com/office/powerpoint/2010/main" val="346433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25</a:t>
            </a:fld>
            <a:endParaRPr lang="en-GB"/>
          </a:p>
        </p:txBody>
      </p:sp>
    </p:spTree>
    <p:extLst>
      <p:ext uri="{BB962C8B-B14F-4D97-AF65-F5344CB8AC3E}">
        <p14:creationId xmlns:p14="http://schemas.microsoft.com/office/powerpoint/2010/main" val="3356202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26</a:t>
            </a:fld>
            <a:endParaRPr lang="en-GB"/>
          </a:p>
        </p:txBody>
      </p:sp>
    </p:spTree>
    <p:extLst>
      <p:ext uri="{BB962C8B-B14F-4D97-AF65-F5344CB8AC3E}">
        <p14:creationId xmlns:p14="http://schemas.microsoft.com/office/powerpoint/2010/main" val="45445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27</a:t>
            </a:fld>
            <a:endParaRPr lang="en-GB"/>
          </a:p>
        </p:txBody>
      </p:sp>
    </p:spTree>
    <p:extLst>
      <p:ext uri="{BB962C8B-B14F-4D97-AF65-F5344CB8AC3E}">
        <p14:creationId xmlns:p14="http://schemas.microsoft.com/office/powerpoint/2010/main" val="634257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28</a:t>
            </a:fld>
            <a:endParaRPr lang="en-GB"/>
          </a:p>
        </p:txBody>
      </p:sp>
    </p:spTree>
    <p:extLst>
      <p:ext uri="{BB962C8B-B14F-4D97-AF65-F5344CB8AC3E}">
        <p14:creationId xmlns:p14="http://schemas.microsoft.com/office/powerpoint/2010/main" val="462784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0D13264-1C49-44D0-ACD0-661CACA4D2A3}"/>
              </a:ext>
            </a:extLst>
          </p:cNvPr>
          <p:cNvSpPr>
            <a:spLocks noGrp="1" noRot="1" noChangeAspect="1" noChangeArrowheads="1" noTextEdit="1"/>
          </p:cNvSpPr>
          <p:nvPr>
            <p:ph type="sldImg"/>
          </p:nvPr>
        </p:nvSpPr>
        <p:spPr>
          <a:ln/>
        </p:spPr>
      </p:sp>
      <p:sp>
        <p:nvSpPr>
          <p:cNvPr id="61443" name="Rectangle 4">
            <a:extLst>
              <a:ext uri="{FF2B5EF4-FFF2-40B4-BE49-F238E27FC236}">
                <a16:creationId xmlns:a16="http://schemas.microsoft.com/office/drawing/2014/main" id="{2980AA06-3200-4C15-A6AC-EB6F19D32CF3}"/>
              </a:ext>
            </a:extLst>
          </p:cNvPr>
          <p:cNvSpPr>
            <a:spLocks noGrp="1" noChangeArrowheads="1"/>
          </p:cNvSpPr>
          <p:nvPr>
            <p:ph type="body" idx="1"/>
          </p:nvPr>
        </p:nvSpPr>
        <p:spPr>
          <a:noFill/>
        </p:spPr>
        <p:txBody>
          <a:bodyPr/>
          <a:lstStyle/>
          <a:p>
            <a:r>
              <a:rPr lang="en-GB" altLang="en-US" sz="1600" b="1" dirty="0">
                <a:latin typeface="Arial" panose="020B0604020202020204" pitchFamily="34" charset="0"/>
                <a:ea typeface="ＭＳ Ｐゴシック" panose="020B0600070205080204" pitchFamily="34" charset="-128"/>
              </a:rPr>
              <a:t>Consider a short break after this exercise </a:t>
            </a:r>
          </a:p>
        </p:txBody>
      </p:sp>
    </p:spTree>
    <p:custDataLst>
      <p:tags r:id="rId1"/>
    </p:custData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2E8D280-062F-49DD-96C9-4A903DB06901}"/>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2A4DDD9-1956-464D-8FDF-8015F97A3DFF}"/>
              </a:ext>
            </a:extLst>
          </p:cNvPr>
          <p:cNvSpPr>
            <a:spLocks noGrp="1" noChangeArrowheads="1"/>
          </p:cNvSpPr>
          <p:nvPr>
            <p:ph type="body" idx="1"/>
          </p:nvPr>
        </p:nvSpPr>
        <p:spPr>
          <a:noFill/>
        </p:spPr>
        <p:txBody>
          <a:bodyPr/>
          <a:lstStyle/>
          <a:p>
            <a:r>
              <a:rPr lang="en-GB" altLang="en-US" dirty="0">
                <a:latin typeface="Arial" panose="020B0604020202020204" pitchFamily="34" charset="0"/>
                <a:ea typeface="ＭＳ Ｐゴシック" panose="020B0600070205080204" pitchFamily="34" charset="-128"/>
              </a:rPr>
              <a:t>Group exercise:</a:t>
            </a:r>
          </a:p>
          <a:p>
            <a:r>
              <a:rPr lang="en-GB" altLang="en-US" dirty="0">
                <a:latin typeface="Arial" panose="020B0604020202020204" pitchFamily="34" charset="0"/>
                <a:ea typeface="ＭＳ Ｐゴシック" panose="020B0600070205080204" pitchFamily="34" charset="-128"/>
              </a:rPr>
              <a:t>Accidental and non accidental injuries have to be seen in the context of child development</a:t>
            </a:r>
          </a:p>
          <a:p>
            <a:r>
              <a:rPr lang="en-GB" altLang="en-US" dirty="0">
                <a:latin typeface="Arial" panose="020B0604020202020204" pitchFamily="34" charset="0"/>
                <a:ea typeface="ＭＳ Ｐゴシック" panose="020B0600070205080204" pitchFamily="34" charset="-128"/>
              </a:rPr>
              <a:t>A child can only fall out of a tree by accident if they are capable of climbing it in the first place</a:t>
            </a:r>
          </a:p>
          <a:p>
            <a:r>
              <a:rPr lang="en-GB" altLang="en-US" dirty="0">
                <a:latin typeface="Arial" panose="020B0604020202020204" pitchFamily="34" charset="0"/>
                <a:ea typeface="ＭＳ Ｐゴシック" panose="020B0600070205080204" pitchFamily="34" charset="-128"/>
              </a:rPr>
              <a:t>So look at the age range you are about to be given and write down what a child of this age can do physically and also what types of accidental injuries you may expect to see.</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Use the workbook/pictures to identify what they think are accidental and non accidental injuries of their particular age group</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Birth – 3 months and up </a:t>
            </a:r>
            <a:r>
              <a:rPr lang="en-GB" altLang="en-US" dirty="0" err="1">
                <a:latin typeface="Arial" panose="020B0604020202020204" pitchFamily="34" charset="0"/>
                <a:ea typeface="ＭＳ Ｐゴシック" panose="020B0600070205080204" pitchFamily="34" charset="-128"/>
              </a:rPr>
              <a:t>tp</a:t>
            </a:r>
            <a:r>
              <a:rPr lang="en-GB" altLang="en-US" dirty="0">
                <a:latin typeface="Arial" panose="020B0604020202020204" pitchFamily="34" charset="0"/>
                <a:ea typeface="ＭＳ Ｐゴシック" panose="020B0600070205080204" pitchFamily="34" charset="-128"/>
              </a:rPr>
              <a:t> 12 months</a:t>
            </a:r>
          </a:p>
          <a:p>
            <a:r>
              <a:rPr lang="en-GB" altLang="en-US" dirty="0">
                <a:latin typeface="Arial" panose="020B0604020202020204" pitchFamily="34" charset="0"/>
                <a:ea typeface="ＭＳ Ｐゴシック" panose="020B0600070205080204" pitchFamily="34" charset="-128"/>
              </a:rPr>
              <a:t>Pre school</a:t>
            </a:r>
          </a:p>
          <a:p>
            <a:r>
              <a:rPr lang="en-GB" altLang="en-US" dirty="0">
                <a:latin typeface="Arial" panose="020B0604020202020204" pitchFamily="34" charset="0"/>
                <a:ea typeface="ＭＳ Ｐゴシック" panose="020B0600070205080204" pitchFamily="34" charset="-128"/>
              </a:rPr>
              <a:t>Primary school</a:t>
            </a:r>
          </a:p>
          <a:p>
            <a:r>
              <a:rPr lang="en-GB" altLang="en-US" dirty="0">
                <a:latin typeface="Arial" panose="020B0604020202020204" pitchFamily="34" charset="0"/>
                <a:ea typeface="ＭＳ Ｐゴシック" panose="020B0600070205080204" pitchFamily="34" charset="-128"/>
              </a:rPr>
              <a:t>Teenagers</a:t>
            </a:r>
          </a:p>
          <a:p>
            <a:endParaRPr lang="en-GB" altLang="en-US" dirty="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31</a:t>
            </a:fld>
            <a:endParaRPr lang="en-GB"/>
          </a:p>
        </p:txBody>
      </p:sp>
    </p:spTree>
    <p:extLst>
      <p:ext uri="{BB962C8B-B14F-4D97-AF65-F5344CB8AC3E}">
        <p14:creationId xmlns:p14="http://schemas.microsoft.com/office/powerpoint/2010/main" val="3107766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32</a:t>
            </a:fld>
            <a:endParaRPr lang="en-GB"/>
          </a:p>
        </p:txBody>
      </p:sp>
    </p:spTree>
    <p:extLst>
      <p:ext uri="{BB962C8B-B14F-4D97-AF65-F5344CB8AC3E}">
        <p14:creationId xmlns:p14="http://schemas.microsoft.com/office/powerpoint/2010/main" val="1316925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346243C-7FED-488A-94C8-A4E8975E73CC}"/>
              </a:ext>
            </a:extLst>
          </p:cNvPr>
          <p:cNvSpPr txBox="1">
            <a:spLocks noGrp="1" noChangeArrowheads="1"/>
          </p:cNvSpPr>
          <p:nvPr/>
        </p:nvSpPr>
        <p:spPr bwMode="auto">
          <a:xfrm>
            <a:off x="3714405" y="10124623"/>
            <a:ext cx="2840427" cy="53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22" tIns="45212" rIns="90422" bIns="45212" anchor="b"/>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r"/>
            <a:fld id="{886FB0D6-7521-409F-9597-41CBBB10273F}" type="slidenum">
              <a:rPr lang="en-US" altLang="en-US" sz="1200">
                <a:latin typeface="Arial" panose="020B0604020202020204" pitchFamily="34" charset="0"/>
              </a:rPr>
              <a:pPr algn="r"/>
              <a:t>33</a:t>
            </a:fld>
            <a:endParaRPr lang="en-US" altLang="en-US" sz="1200">
              <a:latin typeface="Arial" panose="020B0604020202020204" pitchFamily="34" charset="0"/>
            </a:endParaRPr>
          </a:p>
        </p:txBody>
      </p:sp>
      <p:sp>
        <p:nvSpPr>
          <p:cNvPr id="69635" name="Rectangle 2">
            <a:extLst>
              <a:ext uri="{FF2B5EF4-FFF2-40B4-BE49-F238E27FC236}">
                <a16:creationId xmlns:a16="http://schemas.microsoft.com/office/drawing/2014/main" id="{5EF94F83-0AC4-4B38-99CB-7844A37E6E83}"/>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B4E17728-0640-43DF-896D-5FD5DA2DDCF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chemeClr val="bg2"/>
                </a:solidFill>
              </a:rPr>
              <a:t>Department of Health, Department for Education and Employment and Home Office (2000) </a:t>
            </a:r>
            <a:r>
              <a:rPr lang="en-GB" altLang="en-US" sz="1200" i="1" dirty="0">
                <a:solidFill>
                  <a:schemeClr val="bg2"/>
                </a:solidFill>
              </a:rPr>
              <a:t>Framework for the Assessment of Children in Need and their Families. </a:t>
            </a:r>
            <a:r>
              <a:rPr lang="en-GB" altLang="en-US" sz="1200" dirty="0">
                <a:solidFill>
                  <a:schemeClr val="bg2"/>
                </a:solidFill>
              </a:rPr>
              <a:t>The Stationery Office, London. Paragraph 1.5.</a:t>
            </a:r>
            <a:endParaRPr lang="en-US" altLang="en-US" sz="1200" dirty="0">
              <a:solidFill>
                <a:schemeClr val="bg2"/>
              </a:solidFill>
            </a:endParaRP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Remind group of the role of LSCB, it has a wider remit than the ACPC had:</a:t>
            </a:r>
          </a:p>
          <a:p>
            <a:pPr eaLnBrk="1" hangingPunct="1">
              <a:buFontTx/>
              <a:buChar char="•"/>
            </a:pPr>
            <a:r>
              <a:rPr lang="en-GB" altLang="en-US" dirty="0">
                <a:latin typeface="Arial" panose="020B0604020202020204" pitchFamily="34" charset="0"/>
                <a:ea typeface="ＭＳ Ｐゴシック" panose="020B0600070205080204" pitchFamily="34" charset="-128"/>
              </a:rPr>
              <a:t>Change of language can be a powerful tool and is much less threatening for children and families</a:t>
            </a:r>
          </a:p>
          <a:p>
            <a:pPr eaLnBrk="1" hangingPunct="1">
              <a:buFontTx/>
              <a:buChar char="•"/>
            </a:pPr>
            <a:r>
              <a:rPr lang="en-GB" altLang="en-US" dirty="0">
                <a:latin typeface="Arial" panose="020B0604020202020204" pitchFamily="34" charset="0"/>
                <a:ea typeface="ＭＳ Ｐゴシック" panose="020B0600070205080204" pitchFamily="34" charset="-128"/>
              </a:rPr>
              <a:t>The LSCB will has a strong </a:t>
            </a:r>
            <a:r>
              <a:rPr lang="en-GB" altLang="en-US" b="1" dirty="0">
                <a:latin typeface="Arial" panose="020B0604020202020204" pitchFamily="34" charset="0"/>
                <a:ea typeface="ＭＳ Ｐゴシック" panose="020B0600070205080204" pitchFamily="34" charset="-128"/>
              </a:rPr>
              <a:t>preventative</a:t>
            </a:r>
            <a:r>
              <a:rPr lang="en-GB" altLang="en-US" dirty="0">
                <a:latin typeface="Arial" panose="020B0604020202020204" pitchFamily="34" charset="0"/>
                <a:ea typeface="ＭＳ Ｐゴシック" panose="020B0600070205080204" pitchFamily="34" charset="-128"/>
              </a:rPr>
              <a:t> role, as well as the </a:t>
            </a:r>
            <a:r>
              <a:rPr lang="en-GB" altLang="en-US" b="1" dirty="0">
                <a:latin typeface="Arial" panose="020B0604020202020204" pitchFamily="34" charset="0"/>
                <a:ea typeface="ＭＳ Ｐゴシック" panose="020B0600070205080204" pitchFamily="34" charset="-128"/>
              </a:rPr>
              <a:t>protective</a:t>
            </a:r>
            <a:r>
              <a:rPr lang="en-GB" altLang="en-US" dirty="0">
                <a:latin typeface="Arial" panose="020B0604020202020204" pitchFamily="34" charset="0"/>
                <a:ea typeface="ＭＳ Ｐゴシック" panose="020B0600070205080204" pitchFamily="34" charset="-128"/>
              </a:rPr>
              <a:t> role.</a:t>
            </a:r>
          </a:p>
          <a:p>
            <a:pPr marL="733425" lvl="1" indent="-282575" eaLnBrk="1" hangingPunct="1"/>
            <a:endParaRPr lang="en-GB" altLang="en-US" dirty="0">
              <a:latin typeface="Arial" panose="020B0604020202020204" pitchFamily="34" charset="0"/>
              <a:ea typeface="ＭＳ Ｐゴシック" panose="020B0600070205080204" pitchFamily="34" charset="-128"/>
            </a:endParaRPr>
          </a:p>
          <a:p>
            <a:pPr eaLnBrk="1" hangingPunct="1"/>
            <a:r>
              <a:rPr lang="en-GB" altLang="en-US" dirty="0">
                <a:latin typeface="Arial" panose="020B0604020202020204" pitchFamily="34" charset="0"/>
                <a:ea typeface="ＭＳ Ｐゴシック" panose="020B0600070205080204" pitchFamily="34" charset="-128"/>
              </a:rPr>
              <a:t>For example:</a:t>
            </a:r>
          </a:p>
          <a:p>
            <a:pPr eaLnBrk="1" hangingPunct="1"/>
            <a:r>
              <a:rPr lang="en-GB" altLang="en-US" dirty="0">
                <a:latin typeface="Arial" panose="020B0604020202020204" pitchFamily="34" charset="0"/>
                <a:ea typeface="ＭＳ Ｐゴシック" panose="020B0600070205080204" pitchFamily="34" charset="-128"/>
              </a:rPr>
              <a:t>The LSCB will take a role in road planning around accident hot spots and late licensing applications in case they affect children’s lives.</a:t>
            </a:r>
          </a:p>
          <a:p>
            <a:pPr eaLnBrk="1" hangingPunct="1"/>
            <a:endParaRPr lang="en-GB" altLang="en-US" dirty="0">
              <a:latin typeface="Arial" panose="020B0604020202020204" pitchFamily="34" charset="0"/>
              <a:ea typeface="ＭＳ Ｐゴシック" panose="020B0600070205080204" pitchFamily="34" charset="-128"/>
            </a:endParaRPr>
          </a:p>
          <a:p>
            <a:pPr eaLnBrk="1" hangingPunct="1"/>
            <a:endParaRPr lang="en-GB" altLang="en-US" dirty="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7B8E898-B1A8-45FE-97AE-4269B7F8C4F0}"/>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55B184AB-447F-456C-B9A3-9AB622329ED3}"/>
              </a:ext>
            </a:extLst>
          </p:cNvPr>
          <p:cNvSpPr>
            <a:spLocks noGrp="1" noChangeArrowheads="1"/>
          </p:cNvSpPr>
          <p:nvPr>
            <p:ph type="body" idx="1"/>
          </p:nvPr>
        </p:nvSpPr>
        <p:spPr>
          <a:noFill/>
        </p:spPr>
        <p:txBody>
          <a:bodyPr/>
          <a:lstStyle/>
          <a:p>
            <a:r>
              <a:rPr lang="en-GB" altLang="en-US" sz="1600">
                <a:latin typeface="Arial" panose="020B0604020202020204" pitchFamily="34" charset="0"/>
                <a:ea typeface="ＭＳ Ｐゴシック" panose="020B0600070205080204" pitchFamily="34" charset="-128"/>
              </a:rPr>
              <a:t>Attendance and registration – mention whereabouts of children and staff</a:t>
            </a:r>
          </a:p>
          <a:p>
            <a:r>
              <a:rPr lang="en-GB" altLang="en-US" sz="1600">
                <a:latin typeface="Arial" panose="020B0604020202020204" pitchFamily="34" charset="0"/>
                <a:ea typeface="ＭＳ Ｐゴシック" panose="020B0600070205080204" pitchFamily="34" charset="-128"/>
              </a:rPr>
              <a:t>Behaviour management – mention children and staff code of conduct</a:t>
            </a:r>
          </a:p>
          <a:p>
            <a:endParaRPr lang="en-GB" altLang="en-US" sz="1600">
              <a:latin typeface="Arial" panose="020B0604020202020204" pitchFamily="34" charset="0"/>
              <a:ea typeface="ＭＳ Ｐゴシック" panose="020B0600070205080204" pitchFamily="34" charset="-128"/>
            </a:endParaRPr>
          </a:p>
          <a:p>
            <a:endParaRPr lang="en-GB" altLang="en-US" sz="160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AB89425-BEEB-4FBC-A28B-F5BECB9A2D28}"/>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652E66E4-D93B-4E7D-AF56-C94F450ABB22}"/>
              </a:ext>
            </a:extLst>
          </p:cNvPr>
          <p:cNvSpPr>
            <a:spLocks noGrp="1" noChangeArrowheads="1"/>
          </p:cNvSpPr>
          <p:nvPr>
            <p:ph type="body" idx="1"/>
          </p:nvPr>
        </p:nvSpPr>
        <p:spPr>
          <a:noFill/>
        </p:spPr>
        <p:txBody>
          <a:bodyPr/>
          <a:lstStyle/>
          <a:p>
            <a:pPr lvl="1" eaLnBrk="1" hangingPunct="1"/>
            <a:r>
              <a:rPr lang="en-GB" altLang="en-US" sz="1400" b="1">
                <a:latin typeface="Arial" panose="020B0604020202020204" pitchFamily="34" charset="0"/>
                <a:ea typeface="ＭＳ Ｐゴシック" panose="020B0600070205080204" pitchFamily="34" charset="-128"/>
              </a:rPr>
              <a:t>Comment:</a:t>
            </a:r>
          </a:p>
          <a:p>
            <a:pPr lvl="1" eaLnBrk="1" hangingPunct="1"/>
            <a:r>
              <a:rPr lang="en-GB" altLang="en-US" sz="1400">
                <a:latin typeface="Arial" panose="020B0604020202020204" pitchFamily="34" charset="0"/>
                <a:ea typeface="ＭＳ Ｐゴシック" panose="020B0600070205080204" pitchFamily="34" charset="-128"/>
              </a:rPr>
              <a:t>Explain that this is a generic course therefore some of the content will be more relevant to some professionals in their day to day work than others; although it will give everyone a sound knowledge of the basic principles involved in safeguarding children. </a:t>
            </a:r>
          </a:p>
          <a:p>
            <a:pPr lvl="1" eaLnBrk="1" hangingPunct="1"/>
            <a:endParaRPr lang="en-GB" altLang="en-US" sz="1400">
              <a:latin typeface="Arial" panose="020B0604020202020204" pitchFamily="34" charset="0"/>
              <a:ea typeface="ＭＳ Ｐゴシック" panose="020B0600070205080204" pitchFamily="34" charset="-128"/>
            </a:endParaRPr>
          </a:p>
          <a:p>
            <a:pPr lvl="1" eaLnBrk="1" hangingPunct="1"/>
            <a:r>
              <a:rPr lang="en-GB" altLang="en-US" sz="1400">
                <a:latin typeface="Arial" panose="020B0604020202020204" pitchFamily="34" charset="0"/>
                <a:ea typeface="ＭＳ Ｐゴシック" panose="020B0600070205080204" pitchFamily="34" charset="-128"/>
              </a:rPr>
              <a:t>Go through stated learning outcomes for the course.</a:t>
            </a:r>
          </a:p>
          <a:p>
            <a:pPr lvl="1" eaLnBrk="1" hangingPunct="1"/>
            <a:endParaRPr lang="en-GB" altLang="en-US" sz="1400">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BC95798-0608-4B37-B27C-EDF53376D78D}"/>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77ABEA88-70CF-4887-8844-017FE41BAE89}"/>
              </a:ext>
            </a:extLst>
          </p:cNvPr>
          <p:cNvSpPr>
            <a:spLocks noGrp="1" noChangeArrowheads="1"/>
          </p:cNvSpPr>
          <p:nvPr>
            <p:ph type="body" idx="1"/>
          </p:nvPr>
        </p:nvSpPr>
        <p:spPr>
          <a:noFill/>
        </p:spPr>
        <p:txBody>
          <a:bodyPr/>
          <a:lstStyle/>
          <a:p>
            <a:endParaRPr lang="en-GB" altLang="en-US">
              <a:latin typeface="Arial" panose="020B0604020202020204" pitchFamily="34" charset="0"/>
              <a:ea typeface="ＭＳ Ｐゴシック" panose="020B0600070205080204" pitchFamily="34" charset="-128"/>
            </a:endParaRPr>
          </a:p>
        </p:txBody>
      </p:sp>
      <p:sp>
        <p:nvSpPr>
          <p:cNvPr id="73732" name="Slide Number Placeholder 3">
            <a:extLst>
              <a:ext uri="{FF2B5EF4-FFF2-40B4-BE49-F238E27FC236}">
                <a16:creationId xmlns:a16="http://schemas.microsoft.com/office/drawing/2014/main" id="{70AA4182-9F5A-4CD3-BBCA-CFDA86166364}"/>
              </a:ext>
            </a:extLst>
          </p:cNvPr>
          <p:cNvSpPr>
            <a:spLocks noGrp="1"/>
          </p:cNvSpPr>
          <p:nvPr>
            <p:ph type="sldNum" sz="quarter" idx="5"/>
          </p:nvPr>
        </p:nvSpPr>
        <p:spPr>
          <a:noFill/>
        </p:spPr>
        <p:txBody>
          <a:bodyPr/>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51AA93B8-3DAA-4647-9BA9-3F2FE27610C1}" type="slidenum">
              <a:rPr lang="en-US" altLang="en-US" sz="1200" smtClean="0">
                <a:latin typeface="Arial" panose="020B0604020202020204" pitchFamily="34" charset="0"/>
              </a:rPr>
              <a:pPr/>
              <a:t>35</a:t>
            </a:fld>
            <a:endParaRPr lang="en-US" altLang="en-US" sz="120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A6D8415-AF18-4F9C-943A-14F3E7B719A5}"/>
              </a:ext>
            </a:extLst>
          </p:cNvPr>
          <p:cNvSpPr>
            <a:spLocks noGrp="1" noChangeArrowheads="1"/>
          </p:cNvSpPr>
          <p:nvPr>
            <p:ph type="sldNum" sz="quarter" idx="5"/>
          </p:nvPr>
        </p:nvSpPr>
        <p:spPr>
          <a:noFill/>
        </p:spPr>
        <p:txBody>
          <a:bodyPr/>
          <a:lstStyle>
            <a:lvl1pPr>
              <a:defRPr sz="3600">
                <a:solidFill>
                  <a:schemeClr val="tx1"/>
                </a:solidFill>
                <a:latin typeface="Comic Sans MS" panose="030F0702030302020204" pitchFamily="66" charset="0"/>
                <a:ea typeface="ＭＳ Ｐゴシック" panose="020B0600070205080204" pitchFamily="34" charset="-128"/>
              </a:defRPr>
            </a:lvl1pPr>
            <a:lvl2pPr marL="733425" indent="-282575">
              <a:defRPr sz="3600">
                <a:solidFill>
                  <a:schemeClr val="tx1"/>
                </a:solidFill>
                <a:latin typeface="Comic Sans MS" panose="030F0702030302020204" pitchFamily="66" charset="0"/>
                <a:ea typeface="ＭＳ Ｐゴシック" panose="020B0600070205080204" pitchFamily="34" charset="-128"/>
              </a:defRPr>
            </a:lvl2pPr>
            <a:lvl3pPr marL="1130300" indent="-225425">
              <a:defRPr sz="3600">
                <a:solidFill>
                  <a:schemeClr val="tx1"/>
                </a:solidFill>
                <a:latin typeface="Comic Sans MS" panose="030F0702030302020204" pitchFamily="66" charset="0"/>
                <a:ea typeface="ＭＳ Ｐゴシック" panose="020B0600070205080204" pitchFamily="34" charset="-128"/>
              </a:defRPr>
            </a:lvl3pPr>
            <a:lvl4pPr marL="1581150" indent="-225425">
              <a:defRPr sz="3600">
                <a:solidFill>
                  <a:schemeClr val="tx1"/>
                </a:solidFill>
                <a:latin typeface="Comic Sans MS" panose="030F0702030302020204" pitchFamily="66" charset="0"/>
                <a:ea typeface="ＭＳ Ｐゴシック" panose="020B0600070205080204" pitchFamily="34" charset="-128"/>
              </a:defRPr>
            </a:lvl4pPr>
            <a:lvl5pPr marL="2033588" indent="-225425">
              <a:defRPr sz="3600">
                <a:solidFill>
                  <a:schemeClr val="tx1"/>
                </a:solidFill>
                <a:latin typeface="Comic Sans MS" panose="030F0702030302020204" pitchFamily="66" charset="0"/>
                <a:ea typeface="ＭＳ Ｐゴシック" panose="020B0600070205080204" pitchFamily="34" charset="-128"/>
              </a:defRPr>
            </a:lvl5pPr>
            <a:lvl6pPr marL="24907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479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051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623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844DCB63-A839-4E2F-BDD2-D30A45F23FB8}"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75779" name="Rectangle 2">
            <a:extLst>
              <a:ext uri="{FF2B5EF4-FFF2-40B4-BE49-F238E27FC236}">
                <a16:creationId xmlns:a16="http://schemas.microsoft.com/office/drawing/2014/main" id="{078674A1-5B1C-49F9-A65B-E5A03A6D8152}"/>
              </a:ext>
            </a:extLst>
          </p:cNvPr>
          <p:cNvSpPr>
            <a:spLocks noChangeArrowheads="1"/>
          </p:cNvSpPr>
          <p:nvPr/>
        </p:nvSpPr>
        <p:spPr bwMode="auto">
          <a:xfrm>
            <a:off x="3714405" y="0"/>
            <a:ext cx="2841988" cy="5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22" tIns="45212" rIns="90422" bIns="45212" anchor="ctr"/>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eaLnBrk="1" hangingPunct="1"/>
            <a:endParaRPr lang="en-GB" altLang="en-US" sz="1800">
              <a:latin typeface="Arial" panose="020B0604020202020204" pitchFamily="34" charset="0"/>
            </a:endParaRPr>
          </a:p>
        </p:txBody>
      </p:sp>
      <p:sp>
        <p:nvSpPr>
          <p:cNvPr id="75780" name="Rectangle 3">
            <a:extLst>
              <a:ext uri="{FF2B5EF4-FFF2-40B4-BE49-F238E27FC236}">
                <a16:creationId xmlns:a16="http://schemas.microsoft.com/office/drawing/2014/main" id="{36AAC0AF-D675-49A7-93F1-F081448FED09}"/>
              </a:ext>
            </a:extLst>
          </p:cNvPr>
          <p:cNvSpPr>
            <a:spLocks noChangeArrowheads="1"/>
          </p:cNvSpPr>
          <p:nvPr/>
        </p:nvSpPr>
        <p:spPr bwMode="auto">
          <a:xfrm>
            <a:off x="3714405" y="10124623"/>
            <a:ext cx="2841988" cy="53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481" tIns="43956" rIns="89481" bIns="43956" anchor="b"/>
          <a:lstStyle>
            <a:lvl1pPr defTabSz="901700">
              <a:defRPr sz="3600">
                <a:solidFill>
                  <a:schemeClr val="tx1"/>
                </a:solidFill>
                <a:latin typeface="Comic Sans MS" panose="030F0702030302020204" pitchFamily="66" charset="0"/>
                <a:ea typeface="ＭＳ Ｐゴシック" panose="020B0600070205080204" pitchFamily="34" charset="-128"/>
              </a:defRPr>
            </a:lvl1pPr>
            <a:lvl2pPr marL="742950" indent="-285750" defTabSz="901700">
              <a:defRPr sz="3600">
                <a:solidFill>
                  <a:schemeClr val="tx1"/>
                </a:solidFill>
                <a:latin typeface="Comic Sans MS" panose="030F0702030302020204" pitchFamily="66" charset="0"/>
                <a:ea typeface="ＭＳ Ｐゴシック" panose="020B0600070205080204" pitchFamily="34" charset="-128"/>
              </a:defRPr>
            </a:lvl2pPr>
            <a:lvl3pPr marL="1143000" indent="-228600" defTabSz="901700">
              <a:defRPr sz="3600">
                <a:solidFill>
                  <a:schemeClr val="tx1"/>
                </a:solidFill>
                <a:latin typeface="Comic Sans MS" panose="030F0702030302020204" pitchFamily="66" charset="0"/>
                <a:ea typeface="ＭＳ Ｐゴシック" panose="020B0600070205080204" pitchFamily="34" charset="-128"/>
              </a:defRPr>
            </a:lvl3pPr>
            <a:lvl4pPr marL="1600200" indent="-228600" defTabSz="901700">
              <a:defRPr sz="3600">
                <a:solidFill>
                  <a:schemeClr val="tx1"/>
                </a:solidFill>
                <a:latin typeface="Comic Sans MS" panose="030F0702030302020204" pitchFamily="66" charset="0"/>
                <a:ea typeface="ＭＳ Ｐゴシック" panose="020B0600070205080204" pitchFamily="34" charset="-128"/>
              </a:defRPr>
            </a:lvl4pPr>
            <a:lvl5pPr marL="2057400" indent="-228600" defTabSz="901700">
              <a:defRPr sz="3600">
                <a:solidFill>
                  <a:schemeClr val="tx1"/>
                </a:solidFill>
                <a:latin typeface="Comic Sans MS" panose="030F0702030302020204" pitchFamily="66" charset="0"/>
                <a:ea typeface="ＭＳ Ｐゴシック" panose="020B0600070205080204" pitchFamily="34" charset="-128"/>
              </a:defRPr>
            </a:lvl5pPr>
            <a:lvl6pPr marL="2514600" indent="-228600" defTabSz="9017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defTabSz="9017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defTabSz="9017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defTabSz="9017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r"/>
            <a:r>
              <a:rPr lang="en-GB" altLang="en-US" sz="1200">
                <a:latin typeface="Times New Roman" panose="02020603050405020304" pitchFamily="18" charset="0"/>
              </a:rPr>
              <a:t>133</a:t>
            </a:r>
          </a:p>
        </p:txBody>
      </p:sp>
      <p:sp>
        <p:nvSpPr>
          <p:cNvPr id="75781" name="Rectangle 4">
            <a:extLst>
              <a:ext uri="{FF2B5EF4-FFF2-40B4-BE49-F238E27FC236}">
                <a16:creationId xmlns:a16="http://schemas.microsoft.com/office/drawing/2014/main" id="{0C5E419E-804B-4AB0-AC8D-242A95A02E44}"/>
              </a:ext>
            </a:extLst>
          </p:cNvPr>
          <p:cNvSpPr>
            <a:spLocks noChangeArrowheads="1"/>
          </p:cNvSpPr>
          <p:nvPr/>
        </p:nvSpPr>
        <p:spPr bwMode="auto">
          <a:xfrm>
            <a:off x="0" y="10124623"/>
            <a:ext cx="2840427" cy="53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22" tIns="45212" rIns="90422" bIns="45212" anchor="ctr"/>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eaLnBrk="1" hangingPunct="1"/>
            <a:endParaRPr lang="en-GB" altLang="en-US" sz="1800">
              <a:latin typeface="Arial" panose="020B0604020202020204" pitchFamily="34" charset="0"/>
            </a:endParaRPr>
          </a:p>
        </p:txBody>
      </p:sp>
      <p:sp>
        <p:nvSpPr>
          <p:cNvPr id="75782" name="Rectangle 5">
            <a:extLst>
              <a:ext uri="{FF2B5EF4-FFF2-40B4-BE49-F238E27FC236}">
                <a16:creationId xmlns:a16="http://schemas.microsoft.com/office/drawing/2014/main" id="{6900977D-C1FF-407F-833A-7FF43580538E}"/>
              </a:ext>
            </a:extLst>
          </p:cNvPr>
          <p:cNvSpPr>
            <a:spLocks noChangeArrowheads="1"/>
          </p:cNvSpPr>
          <p:nvPr/>
        </p:nvSpPr>
        <p:spPr bwMode="auto">
          <a:xfrm>
            <a:off x="0" y="0"/>
            <a:ext cx="2840427" cy="5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22" tIns="45212" rIns="90422" bIns="45212" anchor="ctr"/>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eaLnBrk="1" hangingPunct="1"/>
            <a:endParaRPr lang="en-GB" altLang="en-US" sz="1800">
              <a:latin typeface="Arial" panose="020B0604020202020204" pitchFamily="34" charset="0"/>
            </a:endParaRPr>
          </a:p>
        </p:txBody>
      </p:sp>
      <p:sp>
        <p:nvSpPr>
          <p:cNvPr id="75783" name="Rectangle 6">
            <a:extLst>
              <a:ext uri="{FF2B5EF4-FFF2-40B4-BE49-F238E27FC236}">
                <a16:creationId xmlns:a16="http://schemas.microsoft.com/office/drawing/2014/main" id="{CA1BF1AC-599F-4DE3-A771-4AB75AF6379F}"/>
              </a:ext>
            </a:extLst>
          </p:cNvPr>
          <p:cNvSpPr>
            <a:spLocks noGrp="1" noRot="1" noChangeAspect="1" noChangeArrowheads="1" noTextEdit="1"/>
          </p:cNvSpPr>
          <p:nvPr>
            <p:ph type="sldImg"/>
          </p:nvPr>
        </p:nvSpPr>
        <p:spPr>
          <a:xfrm>
            <a:off x="-265113" y="804863"/>
            <a:ext cx="7086601" cy="3986212"/>
          </a:xfrm>
          <a:ln w="12700" cap="flat"/>
        </p:spPr>
      </p:sp>
      <p:sp>
        <p:nvSpPr>
          <p:cNvPr id="75784" name="Rectangle 7">
            <a:extLst>
              <a:ext uri="{FF2B5EF4-FFF2-40B4-BE49-F238E27FC236}">
                <a16:creationId xmlns:a16="http://schemas.microsoft.com/office/drawing/2014/main" id="{E8C4E2AC-C449-46E0-A6F4-232195EB2E96}"/>
              </a:ext>
            </a:extLst>
          </p:cNvPr>
          <p:cNvSpPr>
            <a:spLocks noGrp="1" noChangeArrowheads="1"/>
          </p:cNvSpPr>
          <p:nvPr>
            <p:ph type="body" idx="1"/>
          </p:nvPr>
        </p:nvSpPr>
        <p:spPr>
          <a:xfrm>
            <a:off x="873978" y="5063169"/>
            <a:ext cx="4806877" cy="4795783"/>
          </a:xfrm>
          <a:noFill/>
        </p:spPr>
        <p:txBody>
          <a:bodyPr lIns="89481" tIns="43956" rIns="89481" bIns="43956"/>
          <a:lstStyle/>
          <a:p>
            <a:pPr eaLnBrk="1" hangingPunct="1">
              <a:lnSpc>
                <a:spcPct val="90000"/>
              </a:lnSpc>
            </a:pPr>
            <a:r>
              <a:rPr lang="en-GB" altLang="en-US" sz="1400" b="1">
                <a:latin typeface="Arial" panose="020B0604020202020204" pitchFamily="34" charset="0"/>
                <a:ea typeface="ＭＳ Ｐゴシック" panose="020B0600070205080204" pitchFamily="34" charset="-128"/>
              </a:rPr>
              <a:t>New Information sharing guide March 2015 referenced in handout</a:t>
            </a:r>
          </a:p>
          <a:p>
            <a:pPr eaLnBrk="1" hangingPunct="1">
              <a:lnSpc>
                <a:spcPct val="90000"/>
              </a:lnSpc>
              <a:spcBef>
                <a:spcPct val="35000"/>
              </a:spcBef>
              <a:buFont typeface="Wingdings" panose="05000000000000000000" pitchFamily="2" charset="2"/>
              <a:buNone/>
            </a:pPr>
            <a:r>
              <a:rPr lang="en-GB" altLang="en-US">
                <a:latin typeface="Arial" panose="020B0604020202020204" pitchFamily="34" charset="0"/>
                <a:ea typeface="ＭＳ Ｐゴシック" panose="020B0600070205080204" pitchFamily="34" charset="-128"/>
              </a:rPr>
              <a:t>It is good practice to get permission from an individual before you share personal information about them to another</a:t>
            </a:r>
          </a:p>
          <a:p>
            <a:pPr eaLnBrk="1" hangingPunct="1">
              <a:lnSpc>
                <a:spcPct val="90000"/>
              </a:lnSpc>
              <a:spcBef>
                <a:spcPct val="35000"/>
              </a:spcBef>
              <a:buFont typeface="Wingdings" panose="05000000000000000000" pitchFamily="2" charset="2"/>
              <a:buNone/>
            </a:pPr>
            <a:endParaRPr lang="en-GB" altLang="en-US">
              <a:latin typeface="Arial" panose="020B0604020202020204" pitchFamily="34" charset="0"/>
              <a:ea typeface="ＭＳ Ｐゴシック" panose="020B0600070205080204" pitchFamily="34" charset="-128"/>
            </a:endParaRPr>
          </a:p>
          <a:p>
            <a:pPr eaLnBrk="1" hangingPunct="1">
              <a:lnSpc>
                <a:spcPct val="90000"/>
              </a:lnSpc>
              <a:spcBef>
                <a:spcPct val="35000"/>
              </a:spcBef>
              <a:buFont typeface="Wingdings" panose="05000000000000000000" pitchFamily="2" charset="2"/>
              <a:buNone/>
            </a:pPr>
            <a:r>
              <a:rPr lang="en-GB" altLang="en-US">
                <a:latin typeface="Arial" panose="020B0604020202020204" pitchFamily="34" charset="0"/>
                <a:ea typeface="ＭＳ Ｐゴシック" panose="020B0600070205080204" pitchFamily="34" charset="-128"/>
              </a:rPr>
              <a:t>However the law recognises that sharing confidential information without permission or a court order may be justified in the public interest to prevent harm to others</a:t>
            </a:r>
          </a:p>
          <a:p>
            <a:pPr eaLnBrk="1" hangingPunct="1">
              <a:lnSpc>
                <a:spcPct val="90000"/>
              </a:lnSpc>
              <a:spcBef>
                <a:spcPct val="35000"/>
              </a:spcBef>
              <a:buFont typeface="Wingdings" panose="05000000000000000000" pitchFamily="2" charset="2"/>
              <a:buNone/>
            </a:pPr>
            <a:endParaRPr lang="en-GB" altLang="en-US">
              <a:latin typeface="Arial" panose="020B0604020202020204" pitchFamily="34" charset="0"/>
              <a:ea typeface="ＭＳ Ｐゴシック" panose="020B0600070205080204" pitchFamily="34" charset="-128"/>
            </a:endParaRPr>
          </a:p>
          <a:p>
            <a:pPr eaLnBrk="1" hangingPunct="1">
              <a:lnSpc>
                <a:spcPct val="90000"/>
              </a:lnSpc>
              <a:spcBef>
                <a:spcPct val="35000"/>
              </a:spcBef>
              <a:buFont typeface="Wingdings" panose="05000000000000000000" pitchFamily="2" charset="2"/>
              <a:buNone/>
            </a:pPr>
            <a:r>
              <a:rPr lang="en-GB" altLang="en-US">
                <a:latin typeface="Arial" panose="020B0604020202020204" pitchFamily="34" charset="0"/>
                <a:ea typeface="ＭＳ Ｐゴシック" panose="020B0600070205080204" pitchFamily="34" charset="-128"/>
              </a:rPr>
              <a:t>Why share information?</a:t>
            </a:r>
          </a:p>
          <a:p>
            <a:pPr>
              <a:lnSpc>
                <a:spcPct val="90000"/>
              </a:lnSpc>
            </a:pPr>
            <a:r>
              <a:rPr lang="en-GB" altLang="en-US">
                <a:latin typeface="Arial" panose="020B0604020202020204" pitchFamily="34" charset="0"/>
                <a:ea typeface="ＭＳ Ｐゴシック" panose="020B0600070205080204" pitchFamily="34" charset="-128"/>
              </a:rPr>
              <a:t>Children have a right to be safe and well</a:t>
            </a:r>
          </a:p>
          <a:p>
            <a:pPr>
              <a:lnSpc>
                <a:spcPct val="90000"/>
              </a:lnSpc>
            </a:pPr>
            <a:r>
              <a:rPr lang="en-GB" altLang="en-US">
                <a:latin typeface="Arial" panose="020B0604020202020204" pitchFamily="34" charset="0"/>
                <a:ea typeface="ＭＳ Ｐゴシック" panose="020B0600070205080204" pitchFamily="34" charset="-128"/>
              </a:rPr>
              <a:t>Adults have a responsibility to safeguard children</a:t>
            </a:r>
          </a:p>
          <a:p>
            <a:pPr>
              <a:lnSpc>
                <a:spcPct val="90000"/>
              </a:lnSpc>
            </a:pPr>
            <a:r>
              <a:rPr lang="en-GB" altLang="en-US">
                <a:latin typeface="Arial" panose="020B0604020202020204" pitchFamily="34" charset="0"/>
                <a:ea typeface="ＭＳ Ｐゴシック" panose="020B0600070205080204" pitchFamily="34" charset="-128"/>
              </a:rPr>
              <a:t>You have one small piece of the jigsaw</a:t>
            </a:r>
          </a:p>
          <a:p>
            <a:pPr>
              <a:lnSpc>
                <a:spcPct val="90000"/>
              </a:lnSpc>
            </a:pPr>
            <a:r>
              <a:rPr lang="en-GB" altLang="en-US">
                <a:latin typeface="Arial" panose="020B0604020202020204" pitchFamily="34" charset="0"/>
                <a:ea typeface="ＭＳ Ｐゴシック" panose="020B0600070205080204" pitchFamily="34" charset="-128"/>
              </a:rPr>
              <a:t>Abuse and neglect are damaging</a:t>
            </a:r>
          </a:p>
          <a:p>
            <a:pPr>
              <a:lnSpc>
                <a:spcPct val="90000"/>
              </a:lnSpc>
            </a:pPr>
            <a:r>
              <a:rPr lang="en-GB" altLang="en-US">
                <a:latin typeface="Arial" panose="020B0604020202020204" pitchFamily="34" charset="0"/>
                <a:ea typeface="ＭＳ Ｐゴシック" panose="020B0600070205080204" pitchFamily="34" charset="-128"/>
              </a:rPr>
              <a:t>If children and families are given help it can stop a child from being harmed</a:t>
            </a:r>
          </a:p>
          <a:p>
            <a:pPr>
              <a:lnSpc>
                <a:spcPct val="90000"/>
              </a:lnSpc>
            </a:pPr>
            <a:r>
              <a:rPr lang="en-GB" altLang="en-US">
                <a:latin typeface="Arial" panose="020B0604020202020204" pitchFamily="34" charset="0"/>
                <a:ea typeface="ＭＳ Ｐゴシック" panose="020B0600070205080204" pitchFamily="34" charset="-128"/>
              </a:rPr>
              <a:t>Child abuse and neglect continue because of the secrecy and silence that surround them</a:t>
            </a:r>
          </a:p>
          <a:p>
            <a:pPr>
              <a:lnSpc>
                <a:spcPct val="90000"/>
              </a:lnSpc>
            </a:pPr>
            <a:r>
              <a:rPr lang="en-GB" altLang="en-US">
                <a:latin typeface="Arial" panose="020B0604020202020204" pitchFamily="34" charset="0"/>
                <a:ea typeface="ＭＳ Ｐゴシック" panose="020B0600070205080204" pitchFamily="34" charset="-128"/>
              </a:rPr>
              <a:t>Children rarely lie about abuse</a:t>
            </a:r>
          </a:p>
          <a:p>
            <a:pPr>
              <a:lnSpc>
                <a:spcPct val="90000"/>
              </a:lnSpc>
            </a:pPr>
            <a:r>
              <a:rPr lang="en-GB" altLang="en-US">
                <a:latin typeface="Arial" panose="020B0604020202020204" pitchFamily="34" charset="0"/>
                <a:ea typeface="ＭＳ Ｐゴシック" panose="020B0600070205080204" pitchFamily="34" charset="-128"/>
              </a:rPr>
              <a:t>An abuser may abuse many other children who also have a right to protection</a:t>
            </a:r>
          </a:p>
          <a:p>
            <a:pPr eaLnBrk="1" hangingPunct="1">
              <a:lnSpc>
                <a:spcPct val="90000"/>
              </a:lnSpc>
              <a:spcBef>
                <a:spcPct val="35000"/>
              </a:spcBef>
              <a:buFont typeface="Wingdings" panose="05000000000000000000" pitchFamily="2" charset="2"/>
              <a:buNone/>
            </a:pPr>
            <a:endParaRPr lang="en-GB" altLang="en-US">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37</a:t>
            </a:fld>
            <a:endParaRPr lang="en-GB"/>
          </a:p>
        </p:txBody>
      </p:sp>
    </p:spTree>
    <p:extLst>
      <p:ext uri="{BB962C8B-B14F-4D97-AF65-F5344CB8AC3E}">
        <p14:creationId xmlns:p14="http://schemas.microsoft.com/office/powerpoint/2010/main" val="4030184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GB" altLang="en-US" sz="1200" dirty="0">
                <a:latin typeface="Arial" panose="020B0604020202020204" pitchFamily="34" charset="0"/>
                <a:ea typeface="ＭＳ Ｐゴシック" panose="020B0600070205080204" pitchFamily="34" charset="-128"/>
              </a:rPr>
              <a:t>What can you do if you are not satisfied with your lead safeguarding officers action?</a:t>
            </a:r>
          </a:p>
          <a:p>
            <a:pPr>
              <a:lnSpc>
                <a:spcPct val="80000"/>
              </a:lnSpc>
              <a:buFont typeface="Wingdings" panose="05000000000000000000" pitchFamily="2" charset="2"/>
              <a:buChar char="§"/>
            </a:pPr>
            <a:r>
              <a:rPr lang="en-GB" altLang="en-US" sz="1200" dirty="0">
                <a:latin typeface="Arial" panose="020B0604020202020204" pitchFamily="34" charset="0"/>
                <a:ea typeface="ＭＳ Ｐゴシック" panose="020B0600070205080204" pitchFamily="34" charset="-128"/>
              </a:rPr>
              <a:t>You should first follow your organisations guidelines</a:t>
            </a:r>
          </a:p>
          <a:p>
            <a:pPr>
              <a:lnSpc>
                <a:spcPct val="80000"/>
              </a:lnSpc>
              <a:buFont typeface="Wingdings" panose="05000000000000000000" pitchFamily="2" charset="2"/>
              <a:buChar char="§"/>
            </a:pPr>
            <a:r>
              <a:rPr lang="en-GB" altLang="en-US" sz="1200" dirty="0">
                <a:latin typeface="Arial" panose="020B0604020202020204" pitchFamily="34" charset="0"/>
                <a:ea typeface="ＭＳ Ｐゴシック" panose="020B0600070205080204" pitchFamily="34" charset="-128"/>
              </a:rPr>
              <a:t>If you are still concerned you can refer to children’s social care</a:t>
            </a:r>
          </a:p>
          <a:p>
            <a:pPr>
              <a:lnSpc>
                <a:spcPct val="80000"/>
              </a:lnSpc>
              <a:buFont typeface="Wingdings" panose="05000000000000000000" pitchFamily="2" charset="2"/>
              <a:buNone/>
            </a:pPr>
            <a:r>
              <a:rPr lang="en-GB" altLang="en-US" sz="1200" dirty="0">
                <a:latin typeface="Arial" panose="020B0604020202020204" pitchFamily="34" charset="0"/>
                <a:ea typeface="ＭＳ Ｐゴシック" panose="020B0600070205080204" pitchFamily="34" charset="-128"/>
              </a:rPr>
              <a:t>  yourself</a:t>
            </a:r>
          </a:p>
          <a:p>
            <a:pPr>
              <a:lnSpc>
                <a:spcPct val="80000"/>
              </a:lnSpc>
            </a:pPr>
            <a:endParaRPr lang="en-GB" altLang="en-US" sz="1200" dirty="0">
              <a:latin typeface="Arial" panose="020B0604020202020204" pitchFamily="34" charset="0"/>
              <a:ea typeface="ＭＳ Ｐゴシック" panose="020B0600070205080204" pitchFamily="34" charset="-128"/>
            </a:endParaRPr>
          </a:p>
          <a:p>
            <a:pPr>
              <a:lnSpc>
                <a:spcPct val="80000"/>
              </a:lnSpc>
            </a:pPr>
            <a:endParaRPr lang="en-GB" altLang="en-US" sz="1200" dirty="0">
              <a:latin typeface="Arial" panose="020B0604020202020204" pitchFamily="34" charset="0"/>
              <a:ea typeface="ＭＳ Ｐゴシック" panose="020B0600070205080204" pitchFamily="34" charset="-128"/>
            </a:endParaRPr>
          </a:p>
          <a:p>
            <a:pPr>
              <a:lnSpc>
                <a:spcPct val="80000"/>
              </a:lnSpc>
            </a:pPr>
            <a:r>
              <a:rPr lang="en-GB" altLang="en-US" sz="1200" dirty="0">
                <a:latin typeface="Arial" panose="020B0604020202020204" pitchFamily="34" charset="0"/>
                <a:ea typeface="ＭＳ Ｐゴシック" panose="020B0600070205080204" pitchFamily="34" charset="-128"/>
              </a:rPr>
              <a:t>Taken out of What should they then do?</a:t>
            </a:r>
          </a:p>
          <a:p>
            <a:pPr eaLnBrk="1" hangingPunct="1">
              <a:spcBef>
                <a:spcPct val="0"/>
              </a:spcBef>
              <a:buFont typeface="Wingdings" panose="05000000000000000000" pitchFamily="2" charset="2"/>
              <a:buNone/>
            </a:pPr>
            <a:r>
              <a:rPr lang="en-GB" altLang="en-US" sz="1200" dirty="0">
                <a:latin typeface="Arial" panose="020B0604020202020204" pitchFamily="34" charset="0"/>
                <a:ea typeface="ＭＳ Ｐゴシック" panose="020B0600070205080204" pitchFamily="34" charset="-128"/>
              </a:rPr>
              <a:t>Let you know what is going to happen next </a:t>
            </a:r>
          </a:p>
          <a:p>
            <a:pPr eaLnBrk="1" hangingPunct="1">
              <a:spcBef>
                <a:spcPct val="0"/>
              </a:spcBef>
              <a:buFont typeface="Wingdings" panose="05000000000000000000" pitchFamily="2" charset="2"/>
              <a:buNone/>
            </a:pPr>
            <a:r>
              <a:rPr lang="en-GB" altLang="en-US" sz="1200" dirty="0">
                <a:latin typeface="Arial" panose="020B0604020202020204" pitchFamily="34" charset="0"/>
                <a:ea typeface="ＭＳ Ｐゴシック" panose="020B0600070205080204" pitchFamily="34" charset="-128"/>
              </a:rPr>
              <a:t>keep you informed of progress</a:t>
            </a:r>
          </a:p>
          <a:p>
            <a:pPr>
              <a:lnSpc>
                <a:spcPct val="80000"/>
              </a:lnSpc>
            </a:pPr>
            <a:endParaRPr lang="en-GB" altLang="en-US" sz="1200"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F239D54F-3DB2-4746-A8A5-DA7738E48FCF}" type="slidenum">
              <a:rPr lang="en-GB" smtClean="0"/>
              <a:t>38</a:t>
            </a:fld>
            <a:endParaRPr lang="en-GB"/>
          </a:p>
        </p:txBody>
      </p:sp>
    </p:spTree>
    <p:extLst>
      <p:ext uri="{BB962C8B-B14F-4D97-AF65-F5344CB8AC3E}">
        <p14:creationId xmlns:p14="http://schemas.microsoft.com/office/powerpoint/2010/main" val="4267162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7A28286-5724-4B7A-9E5A-F803FC66D8A8}"/>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A7D0218D-C13E-45C9-937B-5612330C1C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To show what the new website looks like and where to find the online referral forms the next slide shows what you see if you click on the report a concern link.</a:t>
            </a:r>
          </a:p>
          <a:p>
            <a:endParaRPr lang="en-GB" altLang="en-US" dirty="0">
              <a:latin typeface="Arial" panose="020B0604020202020204" pitchFamily="34" charset="0"/>
            </a:endParaRPr>
          </a:p>
        </p:txBody>
      </p:sp>
      <p:sp>
        <p:nvSpPr>
          <p:cNvPr id="114692" name="Slide Number Placeholder 3">
            <a:extLst>
              <a:ext uri="{FF2B5EF4-FFF2-40B4-BE49-F238E27FC236}">
                <a16:creationId xmlns:a16="http://schemas.microsoft.com/office/drawing/2014/main" id="{3B97B7B3-DDDD-4399-99D8-4DD640553B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073E44-9678-4C96-8014-5D90666DC8A8}"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5FE2E738-D0FC-4F99-B944-FA2C02F0AFBD}"/>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CB658EE4-21C4-4098-8C83-B6608267A7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If you scroll down you can also make a referral for an adult</a:t>
            </a:r>
          </a:p>
        </p:txBody>
      </p:sp>
      <p:sp>
        <p:nvSpPr>
          <p:cNvPr id="116740" name="Slide Number Placeholder 3">
            <a:extLst>
              <a:ext uri="{FF2B5EF4-FFF2-40B4-BE49-F238E27FC236}">
                <a16:creationId xmlns:a16="http://schemas.microsoft.com/office/drawing/2014/main" id="{7B551530-162C-4BE2-A4CE-0C7B0C917E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68CF86-1823-485E-AA61-54BCBE0B715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15AE830-685A-4CE5-B1C4-CC5AC4E54734}"/>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EF0DB9EE-3A1E-415B-A5D5-806360C324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a:extLst>
              <a:ext uri="{FF2B5EF4-FFF2-40B4-BE49-F238E27FC236}">
                <a16:creationId xmlns:a16="http://schemas.microsoft.com/office/drawing/2014/main" id="{C1EAFFAA-D54C-439F-8A77-188766C849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35FF0-F96F-4F51-84EA-57D68EA82A4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7A03A63-EA10-4132-99EE-FBF3FE189ACD}"/>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E2F138A0-E159-40BB-BF80-2725B4C51646}"/>
              </a:ext>
            </a:extLst>
          </p:cNvPr>
          <p:cNvSpPr>
            <a:spLocks noGrp="1" noChangeArrowheads="1"/>
          </p:cNvSpPr>
          <p:nvPr>
            <p:ph type="body" idx="1"/>
          </p:nvPr>
        </p:nvSpPr>
        <p:spPr>
          <a:noFill/>
        </p:spPr>
        <p:txBody>
          <a:bodyPr/>
          <a:lstStyle/>
          <a:p>
            <a:endParaRPr lang="en-GB" altLang="en-US">
              <a:latin typeface="Arial" panose="020B0604020202020204" pitchFamily="34" charset="0"/>
              <a:ea typeface="ＭＳ Ｐゴシック" panose="020B0600070205080204" pitchFamily="34" charset="-128"/>
            </a:endParaRPr>
          </a:p>
        </p:txBody>
      </p:sp>
      <p:sp>
        <p:nvSpPr>
          <p:cNvPr id="86020" name="Slide Number Placeholder 3">
            <a:extLst>
              <a:ext uri="{FF2B5EF4-FFF2-40B4-BE49-F238E27FC236}">
                <a16:creationId xmlns:a16="http://schemas.microsoft.com/office/drawing/2014/main" id="{6AB17A86-1C22-4410-8A44-D520E224196F}"/>
              </a:ext>
            </a:extLst>
          </p:cNvPr>
          <p:cNvSpPr>
            <a:spLocks noGrp="1"/>
          </p:cNvSpPr>
          <p:nvPr>
            <p:ph type="sldNum" sz="quarter" idx="5"/>
          </p:nvPr>
        </p:nvSpPr>
        <p:spPr>
          <a:noFill/>
        </p:spPr>
        <p:txBody>
          <a:bodyPr/>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67751840-C59E-4C01-ACAA-27E5DFE3F1CE}" type="slidenum">
              <a:rPr lang="en-US" altLang="en-US" sz="1200" smtClean="0">
                <a:latin typeface="Arial" panose="020B0604020202020204" pitchFamily="34" charset="0"/>
              </a:rPr>
              <a:pPr/>
              <a:t>42</a:t>
            </a:fld>
            <a:endParaRPr lang="en-US" altLang="en-US" sz="120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2E9845F-1E0C-458F-88F2-4FE80F604E4D}"/>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60C2E89B-6E95-4EEF-B3D9-21032EE2BBF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Watch the video and consider what they find out about these areas from the video</a:t>
            </a:r>
          </a:p>
        </p:txBody>
      </p:sp>
      <p:sp>
        <p:nvSpPr>
          <p:cNvPr id="90116" name="Slide Number Placeholder 3">
            <a:extLst>
              <a:ext uri="{FF2B5EF4-FFF2-40B4-BE49-F238E27FC236}">
                <a16:creationId xmlns:a16="http://schemas.microsoft.com/office/drawing/2014/main" id="{78F179F5-E1F9-4A48-ABE6-589D6CC3AE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panose="020B0604020202020204" pitchFamily="34" charset="0"/>
              </a:defRPr>
            </a:lvl1pPr>
            <a:lvl2pPr marL="742950" indent="-285750" defTabSz="909638">
              <a:defRPr>
                <a:solidFill>
                  <a:schemeClr val="tx1"/>
                </a:solidFill>
                <a:latin typeface="Arial" panose="020B0604020202020204" pitchFamily="34" charset="0"/>
              </a:defRPr>
            </a:lvl2pPr>
            <a:lvl3pPr marL="1143000" indent="-228600" defTabSz="909638">
              <a:defRPr>
                <a:solidFill>
                  <a:schemeClr val="tx1"/>
                </a:solidFill>
                <a:latin typeface="Arial" panose="020B0604020202020204" pitchFamily="34" charset="0"/>
              </a:defRPr>
            </a:lvl3pPr>
            <a:lvl4pPr marL="1600200" indent="-228600" defTabSz="909638">
              <a:defRPr>
                <a:solidFill>
                  <a:schemeClr val="tx1"/>
                </a:solidFill>
                <a:latin typeface="Arial" panose="020B0604020202020204" pitchFamily="34" charset="0"/>
              </a:defRPr>
            </a:lvl4pPr>
            <a:lvl5pPr marL="2057400" indent="-228600" defTabSz="909638">
              <a:defRPr>
                <a:solidFill>
                  <a:schemeClr val="tx1"/>
                </a:solidFill>
                <a:latin typeface="Arial" panose="020B0604020202020204" pitchFamily="34" charset="0"/>
              </a:defRPr>
            </a:lvl5pPr>
            <a:lvl6pPr marL="2514600" indent="-228600" defTabSz="909638" eaLnBrk="0" fontAlgn="base" hangingPunct="0">
              <a:spcBef>
                <a:spcPct val="0"/>
              </a:spcBef>
              <a:spcAft>
                <a:spcPct val="0"/>
              </a:spcAft>
              <a:defRPr>
                <a:solidFill>
                  <a:schemeClr val="tx1"/>
                </a:solidFill>
                <a:latin typeface="Arial" panose="020B0604020202020204" pitchFamily="34" charset="0"/>
              </a:defRPr>
            </a:lvl6pPr>
            <a:lvl7pPr marL="2971800" indent="-228600" defTabSz="909638" eaLnBrk="0" fontAlgn="base" hangingPunct="0">
              <a:spcBef>
                <a:spcPct val="0"/>
              </a:spcBef>
              <a:spcAft>
                <a:spcPct val="0"/>
              </a:spcAft>
              <a:defRPr>
                <a:solidFill>
                  <a:schemeClr val="tx1"/>
                </a:solidFill>
                <a:latin typeface="Arial" panose="020B0604020202020204" pitchFamily="34" charset="0"/>
              </a:defRPr>
            </a:lvl7pPr>
            <a:lvl8pPr marL="3429000" indent="-228600" defTabSz="909638" eaLnBrk="0" fontAlgn="base" hangingPunct="0">
              <a:spcBef>
                <a:spcPct val="0"/>
              </a:spcBef>
              <a:spcAft>
                <a:spcPct val="0"/>
              </a:spcAft>
              <a:defRPr>
                <a:solidFill>
                  <a:schemeClr val="tx1"/>
                </a:solidFill>
                <a:latin typeface="Arial" panose="020B0604020202020204" pitchFamily="34" charset="0"/>
              </a:defRPr>
            </a:lvl8pPr>
            <a:lvl9pPr marL="3886200" indent="-228600" defTabSz="90963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09638" rtl="0" eaLnBrk="1" fontAlgn="base" latinLnBrk="0" hangingPunct="1">
              <a:lnSpc>
                <a:spcPct val="100000"/>
              </a:lnSpc>
              <a:spcBef>
                <a:spcPct val="0"/>
              </a:spcBef>
              <a:spcAft>
                <a:spcPct val="0"/>
              </a:spcAft>
              <a:buClrTx/>
              <a:buSzTx/>
              <a:buFontTx/>
              <a:buNone/>
              <a:tabLst/>
              <a:defRPr/>
            </a:pPr>
            <a:fld id="{9F66956F-7F69-4363-BB0E-DBEA02CACF0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09638"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4E68633-05E0-4343-B6A5-753E0D79FE5C}"/>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E58B178B-6F3A-40D4-A5AF-F4F2E2C93E10}"/>
              </a:ext>
            </a:extLst>
          </p:cNvPr>
          <p:cNvSpPr>
            <a:spLocks noGrp="1" noChangeArrowheads="1"/>
          </p:cNvSpPr>
          <p:nvPr>
            <p:ph type="body" idx="1"/>
          </p:nvPr>
        </p:nvSpPr>
        <p:spPr>
          <a:xfrm>
            <a:off x="625832" y="4992895"/>
            <a:ext cx="5147104" cy="4771787"/>
          </a:xfrm>
          <a:noFill/>
        </p:spPr>
        <p:txBody>
          <a:bodyPr/>
          <a:lstStyle/>
          <a:p>
            <a:r>
              <a:rPr lang="en-US" altLang="en-US" sz="2000">
                <a:latin typeface="Arial" panose="020B0604020202020204" pitchFamily="34" charset="0"/>
                <a:ea typeface="ＭＳ Ｐゴシック" panose="020B0600070205080204" pitchFamily="34" charset="-128"/>
              </a:rPr>
              <a:t>The LADO may be an individual or a team of people WT 2015 says that allegations no longer have to be put through social care but they must be coordinated and  all new appointments to the LADO’s position have to have a social work qualification.</a:t>
            </a:r>
          </a:p>
          <a:p>
            <a:r>
              <a:rPr lang="en-US" altLang="en-US" sz="2000">
                <a:latin typeface="Arial" panose="020B0604020202020204" pitchFamily="34" charset="0"/>
                <a:ea typeface="ＭＳ Ｐゴシック" panose="020B0600070205080204" pitchFamily="34" charset="-128"/>
              </a:rPr>
              <a:t>In Newcastle the LADO has always been separate from Social Care as it sits in the Safeguarding Unit </a:t>
            </a:r>
            <a:endParaRPr lang="en-GB" altLang="en-US" sz="20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0CFC8D2-6C48-4F82-A271-9416AE292508}"/>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8B3EDA9-6460-418C-8E7A-2E602A3691B5}"/>
              </a:ext>
            </a:extLst>
          </p:cNvPr>
          <p:cNvSpPr>
            <a:spLocks noGrp="1" noChangeArrowheads="1"/>
          </p:cNvSpPr>
          <p:nvPr>
            <p:ph type="body" idx="1"/>
          </p:nvPr>
        </p:nvSpPr>
        <p:spPr>
          <a:noFill/>
        </p:spPr>
        <p:txBody>
          <a:bodyPr/>
          <a:lstStyle/>
          <a:p>
            <a:endParaRPr lang="en-GB" altLang="en-US">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45</a:t>
            </a:fld>
            <a:endParaRPr lang="en-GB"/>
          </a:p>
        </p:txBody>
      </p:sp>
    </p:spTree>
    <p:extLst>
      <p:ext uri="{BB962C8B-B14F-4D97-AF65-F5344CB8AC3E}">
        <p14:creationId xmlns:p14="http://schemas.microsoft.com/office/powerpoint/2010/main" val="384158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6BDB2CEE-6C82-44FC-A63A-44EBF4A7E1D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5B0CFC21-9786-4765-9D7E-12731DD50E02}"/>
              </a:ext>
            </a:extLst>
          </p:cNvPr>
          <p:cNvSpPr>
            <a:spLocks noGrp="1" noChangeArrowheads="1"/>
          </p:cNvSpPr>
          <p:nvPr>
            <p:ph type="body" idx="1"/>
          </p:nvPr>
        </p:nvSpPr>
        <p:spPr>
          <a:noFill/>
        </p:spPr>
        <p:txBody>
          <a:bodyPr/>
          <a:lstStyle/>
          <a:p>
            <a:endParaRPr lang="en-GB" altLang="en-US">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39D54F-3DB2-4746-A8A5-DA7738E48FCF}" type="slidenum">
              <a:rPr lang="en-GB" smtClean="0"/>
              <a:t>11</a:t>
            </a:fld>
            <a:endParaRPr lang="en-GB"/>
          </a:p>
        </p:txBody>
      </p:sp>
    </p:spTree>
    <p:extLst>
      <p:ext uri="{BB962C8B-B14F-4D97-AF65-F5344CB8AC3E}">
        <p14:creationId xmlns:p14="http://schemas.microsoft.com/office/powerpoint/2010/main" val="82528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FCF12E19-6CAF-4E78-A607-94433BA726C4}"/>
              </a:ext>
            </a:extLst>
          </p:cNvPr>
          <p:cNvSpPr>
            <a:spLocks noGrp="1" noChangeArrowheads="1"/>
          </p:cNvSpPr>
          <p:nvPr>
            <p:ph type="sldNum" sz="quarter" idx="5"/>
          </p:nvPr>
        </p:nvSpPr>
        <p:spPr>
          <a:noFill/>
        </p:spPr>
        <p:txBody>
          <a:bodyPr/>
          <a:lstStyle>
            <a:lvl1pPr>
              <a:defRPr sz="3600">
                <a:solidFill>
                  <a:schemeClr val="tx1"/>
                </a:solidFill>
                <a:latin typeface="Comic Sans MS" panose="030F0702030302020204" pitchFamily="66" charset="0"/>
                <a:ea typeface="ＭＳ Ｐゴシック" panose="020B0600070205080204" pitchFamily="34" charset="-128"/>
              </a:defRPr>
            </a:lvl1pPr>
            <a:lvl2pPr marL="733425" indent="-282575">
              <a:defRPr sz="3600">
                <a:solidFill>
                  <a:schemeClr val="tx1"/>
                </a:solidFill>
                <a:latin typeface="Comic Sans MS" panose="030F0702030302020204" pitchFamily="66" charset="0"/>
                <a:ea typeface="ＭＳ Ｐゴシック" panose="020B0600070205080204" pitchFamily="34" charset="-128"/>
              </a:defRPr>
            </a:lvl2pPr>
            <a:lvl3pPr marL="1130300" indent="-225425">
              <a:defRPr sz="3600">
                <a:solidFill>
                  <a:schemeClr val="tx1"/>
                </a:solidFill>
                <a:latin typeface="Comic Sans MS" panose="030F0702030302020204" pitchFamily="66" charset="0"/>
                <a:ea typeface="ＭＳ Ｐゴシック" panose="020B0600070205080204" pitchFamily="34" charset="-128"/>
              </a:defRPr>
            </a:lvl3pPr>
            <a:lvl4pPr marL="1581150" indent="-225425">
              <a:defRPr sz="3600">
                <a:solidFill>
                  <a:schemeClr val="tx1"/>
                </a:solidFill>
                <a:latin typeface="Comic Sans MS" panose="030F0702030302020204" pitchFamily="66" charset="0"/>
                <a:ea typeface="ＭＳ Ｐゴシック" panose="020B0600070205080204" pitchFamily="34" charset="-128"/>
              </a:defRPr>
            </a:lvl4pPr>
            <a:lvl5pPr marL="2033588" indent="-225425">
              <a:defRPr sz="3600">
                <a:solidFill>
                  <a:schemeClr val="tx1"/>
                </a:solidFill>
                <a:latin typeface="Comic Sans MS" panose="030F0702030302020204" pitchFamily="66" charset="0"/>
                <a:ea typeface="ＭＳ Ｐゴシック" panose="020B0600070205080204" pitchFamily="34" charset="-128"/>
              </a:defRPr>
            </a:lvl5pPr>
            <a:lvl6pPr marL="24907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479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051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62388" indent="-225425"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fld id="{BECEAB55-F7B1-4CA6-ADAD-0CD891692363}" type="slidenum">
              <a:rPr lang="en-US" altLang="en-US" sz="1200" smtClean="0">
                <a:latin typeface="Arial" panose="020B0604020202020204" pitchFamily="34" charset="0"/>
              </a:rPr>
              <a:pPr/>
              <a:t>12</a:t>
            </a:fld>
            <a:endParaRPr lang="en-US" altLang="en-US" sz="1200">
              <a:latin typeface="Arial" panose="020B0604020202020204" pitchFamily="34" charset="0"/>
            </a:endParaRPr>
          </a:p>
        </p:txBody>
      </p:sp>
      <p:sp>
        <p:nvSpPr>
          <p:cNvPr id="40963" name="Slide Image Placeholder 1">
            <a:extLst>
              <a:ext uri="{FF2B5EF4-FFF2-40B4-BE49-F238E27FC236}">
                <a16:creationId xmlns:a16="http://schemas.microsoft.com/office/drawing/2014/main" id="{72038576-C0B1-4F46-B309-1C62C68726BA}"/>
              </a:ext>
            </a:extLst>
          </p:cNvPr>
          <p:cNvSpPr>
            <a:spLocks noGrp="1" noRot="1" noChangeAspect="1" noChangeArrowheads="1" noTextEdit="1"/>
          </p:cNvSpPr>
          <p:nvPr>
            <p:ph type="sldImg"/>
          </p:nvPr>
        </p:nvSpPr>
        <p:spPr>
          <a:ln/>
        </p:spPr>
      </p:sp>
      <p:sp>
        <p:nvSpPr>
          <p:cNvPr id="40964" name="Notes Placeholder 2">
            <a:extLst>
              <a:ext uri="{FF2B5EF4-FFF2-40B4-BE49-F238E27FC236}">
                <a16:creationId xmlns:a16="http://schemas.microsoft.com/office/drawing/2014/main" id="{702939A9-F6D9-491F-8E8E-18656E62495D}"/>
              </a:ext>
            </a:extLst>
          </p:cNvPr>
          <p:cNvSpPr>
            <a:spLocks noGrp="1" noChangeArrowheads="1"/>
          </p:cNvSpPr>
          <p:nvPr>
            <p:ph type="body" idx="1"/>
          </p:nvPr>
        </p:nvSpPr>
        <p:spPr>
          <a:noFill/>
        </p:spPr>
        <p:txBody>
          <a:bodyPr/>
          <a:lstStyle/>
          <a:p>
            <a:pPr marL="733425" lvl="1" indent="-282575" eaLnBrk="1" hangingPunct="1">
              <a:lnSpc>
                <a:spcPct val="80000"/>
              </a:lnSpc>
            </a:pPr>
            <a:r>
              <a:rPr lang="en-GB" altLang="en-US" b="1">
                <a:latin typeface="Arial" panose="020B0604020202020204" pitchFamily="34" charset="0"/>
                <a:ea typeface="ＭＳ Ｐゴシック" panose="020B0600070205080204" pitchFamily="34" charset="-128"/>
              </a:rPr>
              <a:t>Additional notes:</a:t>
            </a:r>
          </a:p>
          <a:p>
            <a:pPr marL="733425" lvl="1" indent="-282575" eaLnBrk="1" hangingPunct="1">
              <a:lnSpc>
                <a:spcPct val="80000"/>
              </a:lnSpc>
              <a:buFontTx/>
              <a:buChar char="•"/>
            </a:pPr>
            <a:r>
              <a:rPr lang="en-GB" altLang="en-US">
                <a:latin typeface="Arial" panose="020B0604020202020204" pitchFamily="34" charset="0"/>
                <a:ea typeface="ＭＳ Ｐゴシック" panose="020B0600070205080204" pitchFamily="34" charset="-128"/>
              </a:rPr>
              <a:t>Victoria Climbie born 2 November 1991 on the Ivory Coast</a:t>
            </a:r>
          </a:p>
          <a:p>
            <a:pPr marL="733425" lvl="1" indent="-282575" eaLnBrk="1" hangingPunct="1">
              <a:lnSpc>
                <a:spcPct val="80000"/>
              </a:lnSpc>
              <a:buFontTx/>
              <a:buChar char="•"/>
            </a:pPr>
            <a:r>
              <a:rPr lang="en-GB" altLang="en-US">
                <a:latin typeface="Arial" panose="020B0604020202020204" pitchFamily="34" charset="0"/>
                <a:ea typeface="ＭＳ Ｐゴシック" panose="020B0600070205080204" pitchFamily="34" charset="-128"/>
              </a:rPr>
              <a:t>Meets her great aunt Marie Therese Kouao in October 1998. </a:t>
            </a:r>
          </a:p>
          <a:p>
            <a:pPr marL="733425" lvl="1" indent="-282575" eaLnBrk="1" hangingPunct="1">
              <a:lnSpc>
                <a:spcPct val="80000"/>
              </a:lnSpc>
              <a:buFontTx/>
              <a:buChar char="•"/>
            </a:pPr>
            <a:r>
              <a:rPr lang="en-GB" altLang="en-US">
                <a:latin typeface="Arial" panose="020B0604020202020204" pitchFamily="34" charset="0"/>
                <a:ea typeface="ＭＳ Ｐゴシック" panose="020B0600070205080204" pitchFamily="34" charset="-128"/>
              </a:rPr>
              <a:t>Victoria died on the 25</a:t>
            </a:r>
            <a:r>
              <a:rPr lang="en-GB" altLang="en-US" baseline="30000">
                <a:latin typeface="Arial" panose="020B0604020202020204" pitchFamily="34" charset="0"/>
                <a:ea typeface="ＭＳ Ｐゴシック" panose="020B0600070205080204" pitchFamily="34" charset="-128"/>
              </a:rPr>
              <a:t>th</a:t>
            </a:r>
            <a:r>
              <a:rPr lang="en-GB" altLang="en-US">
                <a:latin typeface="Arial" panose="020B0604020202020204" pitchFamily="34" charset="0"/>
                <a:ea typeface="ＭＳ Ｐゴシック" panose="020B0600070205080204" pitchFamily="34" charset="-128"/>
              </a:rPr>
              <a:t> February 2000</a:t>
            </a:r>
          </a:p>
          <a:p>
            <a:pPr marL="733425" lvl="1" indent="-282575" eaLnBrk="1" hangingPunct="1">
              <a:lnSpc>
                <a:spcPct val="80000"/>
              </a:lnSpc>
              <a:buFontTx/>
              <a:buChar char="•"/>
            </a:pPr>
            <a:r>
              <a:rPr lang="en-GB" altLang="en-US">
                <a:latin typeface="Arial" panose="020B0604020202020204" pitchFamily="34" charset="0"/>
                <a:ea typeface="ＭＳ Ｐゴシック" panose="020B0600070205080204" pitchFamily="34" charset="-128"/>
              </a:rPr>
              <a:t>Her great aunt and her partner were arrested on suspicion of neglect.  They were subsequently charged and convicted of murder on 12</a:t>
            </a:r>
            <a:r>
              <a:rPr lang="en-GB" altLang="en-US" baseline="30000">
                <a:latin typeface="Arial" panose="020B0604020202020204" pitchFamily="34" charset="0"/>
                <a:ea typeface="ＭＳ Ｐゴシック" panose="020B0600070205080204" pitchFamily="34" charset="-128"/>
              </a:rPr>
              <a:t>th</a:t>
            </a:r>
            <a:r>
              <a:rPr lang="en-GB" altLang="en-US">
                <a:latin typeface="Arial" panose="020B0604020202020204" pitchFamily="34" charset="0"/>
                <a:ea typeface="ＭＳ Ｐゴシック" panose="020B0600070205080204" pitchFamily="34" charset="-128"/>
              </a:rPr>
              <a:t>  January 2001.  </a:t>
            </a:r>
          </a:p>
          <a:p>
            <a:pPr marL="733425" lvl="1" indent="-282575" eaLnBrk="1" hangingPunct="1">
              <a:lnSpc>
                <a:spcPct val="80000"/>
              </a:lnSpc>
              <a:buFontTx/>
              <a:buChar char="•"/>
            </a:pPr>
            <a:r>
              <a:rPr lang="en-GB" altLang="en-US">
                <a:latin typeface="Arial" panose="020B0604020202020204" pitchFamily="34" charset="0"/>
                <a:ea typeface="ＭＳ Ｐゴシック" panose="020B0600070205080204" pitchFamily="34" charset="-128"/>
              </a:rPr>
              <a:t>Lord Laming’s report was published 28 January 2003 and made 108 recommendations</a:t>
            </a:r>
          </a:p>
          <a:p>
            <a:pPr marL="733425" lvl="1" indent="-282575" eaLnBrk="1" hangingPunct="1">
              <a:lnSpc>
                <a:spcPct val="80000"/>
              </a:lnSpc>
            </a:pPr>
            <a:endParaRPr lang="en-GB" altLang="en-US" b="1">
              <a:latin typeface="Arial" panose="020B0604020202020204" pitchFamily="34" charset="0"/>
              <a:ea typeface="ＭＳ Ｐゴシック" panose="020B0600070205080204" pitchFamily="34" charset="-128"/>
            </a:endParaRPr>
          </a:p>
          <a:p>
            <a:pPr marL="733425" lvl="1" indent="-282575" eaLnBrk="1" hangingPunct="1">
              <a:lnSpc>
                <a:spcPct val="80000"/>
              </a:lnSpc>
            </a:pPr>
            <a:r>
              <a:rPr lang="en-GB" altLang="en-US" b="1">
                <a:latin typeface="Arial" panose="020B0604020202020204" pitchFamily="34" charset="0"/>
                <a:ea typeface="ＭＳ Ｐゴシック" panose="020B0600070205080204" pitchFamily="34" charset="-128"/>
              </a:rPr>
              <a:t>What is a private fostering arrangement?</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An arrangement that is made privately between parents and private</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foster carers for the care of a child under 16 (under 18 if disabled) by </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someone other than a parent or close relative for 28 days or more</a:t>
            </a:r>
          </a:p>
          <a:p>
            <a:pPr marL="733425" lvl="1" indent="-282575" eaLnBrk="1" hangingPunct="1">
              <a:lnSpc>
                <a:spcPct val="80000"/>
              </a:lnSpc>
            </a:pPr>
            <a:r>
              <a:rPr lang="en-GB" altLang="en-US" b="1">
                <a:latin typeface="Arial" panose="020B0604020202020204" pitchFamily="34" charset="0"/>
                <a:ea typeface="ＭＳ Ｐゴシック" panose="020B0600070205080204" pitchFamily="34" charset="-128"/>
              </a:rPr>
              <a:t>You must notify</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Parents and private foster carers must notify the local authority about a</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 proposed placement before it takes place or if the placement has </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already been made.</a:t>
            </a:r>
          </a:p>
          <a:p>
            <a:pPr marL="733425" lvl="1" indent="-282575" eaLnBrk="1" hangingPunct="1">
              <a:lnSpc>
                <a:spcPct val="80000"/>
              </a:lnSpc>
            </a:pPr>
            <a:endParaRPr lang="en-GB" altLang="en-US">
              <a:latin typeface="Arial" panose="020B0604020202020204" pitchFamily="34" charset="0"/>
              <a:ea typeface="ＭＳ Ｐゴシック" panose="020B0600070205080204" pitchFamily="34" charset="-128"/>
            </a:endParaRP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Professionals who come into contact with the child such as teachers,</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health visitors and religious leaders are also required to ensure the </a:t>
            </a:r>
          </a:p>
          <a:p>
            <a:pPr marL="733425" lvl="1" indent="-282575" eaLnBrk="1" hangingPunct="1">
              <a:lnSpc>
                <a:spcPct val="80000"/>
              </a:lnSpc>
            </a:pPr>
            <a:r>
              <a:rPr lang="en-GB" altLang="en-US">
                <a:latin typeface="Arial" panose="020B0604020202020204" pitchFamily="34" charset="0"/>
                <a:ea typeface="ＭＳ Ｐゴシック" panose="020B0600070205080204" pitchFamily="34" charset="-128"/>
              </a:rPr>
              <a:t>Local Authority knows about the arrangement by making a referral.</a:t>
            </a:r>
          </a:p>
          <a:p>
            <a:pPr eaLnBrk="1" hangingPunct="1">
              <a:lnSpc>
                <a:spcPct val="80000"/>
              </a:lnSpc>
              <a:buFont typeface="Wingdings" panose="05000000000000000000" pitchFamily="2" charset="2"/>
              <a:buNone/>
            </a:pPr>
            <a:endParaRPr lang="en-GB" altLang="en-US" b="1">
              <a:latin typeface="Arial" panose="020B0604020202020204" pitchFamily="34" charset="0"/>
              <a:ea typeface="ＭＳ Ｐゴシック" panose="020B0600070205080204" pitchFamily="34" charset="-128"/>
            </a:endParaRPr>
          </a:p>
        </p:txBody>
      </p:sp>
      <p:sp>
        <p:nvSpPr>
          <p:cNvPr id="40965" name="Slide Number Placeholder 3">
            <a:extLst>
              <a:ext uri="{FF2B5EF4-FFF2-40B4-BE49-F238E27FC236}">
                <a16:creationId xmlns:a16="http://schemas.microsoft.com/office/drawing/2014/main" id="{D20CAB2B-5FED-4661-9474-67B6205953C7}"/>
              </a:ext>
            </a:extLst>
          </p:cNvPr>
          <p:cNvSpPr txBox="1">
            <a:spLocks noGrp="1"/>
          </p:cNvSpPr>
          <p:nvPr/>
        </p:nvSpPr>
        <p:spPr bwMode="auto">
          <a:xfrm>
            <a:off x="3714405" y="10124623"/>
            <a:ext cx="2840427" cy="53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22" tIns="45212" rIns="90422" bIns="45212" anchor="b"/>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r" eaLnBrk="1" hangingPunct="1"/>
            <a:fld id="{4AF67C3A-DA1D-4882-BD06-A4C1CCF52A51}" type="slidenum">
              <a:rPr lang="en-GB" altLang="en-US" sz="1200">
                <a:latin typeface="Arial" panose="020B0604020202020204" pitchFamily="34" charset="0"/>
              </a:rPr>
              <a:pPr algn="r" eaLnBrk="1" hangingPunct="1"/>
              <a:t>12</a:t>
            </a:fld>
            <a:endParaRPr lang="en-GB" altLang="en-US" sz="1200">
              <a:latin typeface="Arial" panose="020B0604020202020204" pitchFamily="34" charset="0"/>
            </a:endParaRPr>
          </a:p>
        </p:txBody>
      </p:sp>
    </p:spTree>
    <p:custDataLst>
      <p:tags r:id="rId1"/>
    </p:custData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B431557-E756-4A8A-A89C-6739A3681C75}"/>
              </a:ext>
            </a:extLst>
          </p:cNvPr>
          <p:cNvSpPr txBox="1">
            <a:spLocks noGrp="1" noChangeArrowheads="1"/>
          </p:cNvSpPr>
          <p:nvPr/>
        </p:nvSpPr>
        <p:spPr bwMode="auto">
          <a:xfrm>
            <a:off x="3714405" y="10124623"/>
            <a:ext cx="2840427" cy="53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10" tIns="45207" rIns="90410" bIns="45207" anchor="b"/>
          <a:lstStyle>
            <a:lvl1pPr>
              <a:defRPr sz="3600">
                <a:solidFill>
                  <a:schemeClr val="tx1"/>
                </a:solidFill>
                <a:latin typeface="Comic Sans MS" panose="030F0702030302020204" pitchFamily="66" charset="0"/>
                <a:ea typeface="ＭＳ Ｐゴシック" panose="020B0600070205080204" pitchFamily="34" charset="-128"/>
              </a:defRPr>
            </a:lvl1pPr>
            <a:lvl2pPr marL="742950" indent="-285750">
              <a:defRPr sz="3600">
                <a:solidFill>
                  <a:schemeClr val="tx1"/>
                </a:solidFill>
                <a:latin typeface="Comic Sans MS" panose="030F0702030302020204" pitchFamily="66" charset="0"/>
                <a:ea typeface="ＭＳ Ｐゴシック" panose="020B0600070205080204" pitchFamily="34" charset="-128"/>
              </a:defRPr>
            </a:lvl2pPr>
            <a:lvl3pPr marL="1143000" indent="-228600">
              <a:defRPr sz="3600">
                <a:solidFill>
                  <a:schemeClr val="tx1"/>
                </a:solidFill>
                <a:latin typeface="Comic Sans MS" panose="030F0702030302020204" pitchFamily="66" charset="0"/>
                <a:ea typeface="ＭＳ Ｐゴシック" panose="020B0600070205080204" pitchFamily="34" charset="-128"/>
              </a:defRPr>
            </a:lvl3pPr>
            <a:lvl4pPr marL="1600200" indent="-228600">
              <a:defRPr sz="3600">
                <a:solidFill>
                  <a:schemeClr val="tx1"/>
                </a:solidFill>
                <a:latin typeface="Comic Sans MS" panose="030F0702030302020204" pitchFamily="66" charset="0"/>
                <a:ea typeface="ＭＳ Ｐゴシック" panose="020B0600070205080204" pitchFamily="34" charset="-128"/>
              </a:defRPr>
            </a:lvl4pPr>
            <a:lvl5pPr marL="2057400" indent="-228600">
              <a:defRPr sz="36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Comic Sans MS" panose="030F0702030302020204" pitchFamily="66" charset="0"/>
                <a:ea typeface="ＭＳ Ｐゴシック" panose="020B0600070205080204" pitchFamily="34" charset="-128"/>
              </a:defRPr>
            </a:lvl9pPr>
          </a:lstStyle>
          <a:p>
            <a:pPr algn="r" eaLnBrk="1" hangingPunct="1"/>
            <a:fld id="{7443BB7A-5251-407E-90AD-3048348086B3}" type="slidenum">
              <a:rPr lang="en-GB" altLang="en-US" sz="1200">
                <a:latin typeface="Arial" panose="020B0604020202020204" pitchFamily="34" charset="0"/>
              </a:rPr>
              <a:pPr algn="r" eaLnBrk="1" hangingPunct="1"/>
              <a:t>13</a:t>
            </a:fld>
            <a:endParaRPr lang="en-GB" altLang="en-US" sz="1200">
              <a:latin typeface="Arial" panose="020B0604020202020204" pitchFamily="34" charset="0"/>
            </a:endParaRPr>
          </a:p>
        </p:txBody>
      </p:sp>
      <p:sp>
        <p:nvSpPr>
          <p:cNvPr id="43011" name="Rectangle 2">
            <a:extLst>
              <a:ext uri="{FF2B5EF4-FFF2-40B4-BE49-F238E27FC236}">
                <a16:creationId xmlns:a16="http://schemas.microsoft.com/office/drawing/2014/main" id="{F7558CE5-1C6C-42F5-BFFD-08D0161612F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54D115D-EED1-4D68-80C2-4D31DCB70C5F}"/>
              </a:ext>
            </a:extLst>
          </p:cNvPr>
          <p:cNvSpPr>
            <a:spLocks noGrp="1" noChangeArrowheads="1"/>
          </p:cNvSpPr>
          <p:nvPr>
            <p:ph type="body" idx="1"/>
          </p:nvPr>
        </p:nvSpPr>
        <p:spPr>
          <a:xfrm>
            <a:off x="655483" y="5061455"/>
            <a:ext cx="5245427" cy="5246566"/>
          </a:xfrm>
          <a:noFill/>
        </p:spPr>
        <p:txBody>
          <a:bodyPr lIns="90410" tIns="45207" rIns="90410" bIns="45207"/>
          <a:lstStyle/>
          <a:p>
            <a:pPr>
              <a:lnSpc>
                <a:spcPct val="90000"/>
              </a:lnSpc>
              <a:spcBef>
                <a:spcPct val="35000"/>
              </a:spcBef>
            </a:pPr>
            <a:r>
              <a:rPr lang="en-GB" altLang="en-US" b="1">
                <a:latin typeface="Arial" panose="020B0604020202020204" pitchFamily="34" charset="0"/>
                <a:ea typeface="ＭＳ Ｐゴシック" panose="020B0600070205080204" pitchFamily="34" charset="-128"/>
              </a:rPr>
              <a:t>Approximately 2-3 children die each week (so roughly 1800 have died since Victoria)</a:t>
            </a:r>
          </a:p>
          <a:p>
            <a:pPr>
              <a:lnSpc>
                <a:spcPct val="90000"/>
              </a:lnSpc>
              <a:spcBef>
                <a:spcPct val="35000"/>
              </a:spcBef>
            </a:pPr>
            <a:r>
              <a:rPr lang="en-GB" altLang="en-US" b="1">
                <a:latin typeface="Arial" panose="020B0604020202020204" pitchFamily="34" charset="0"/>
                <a:ea typeface="ＭＳ Ｐゴシック" panose="020B0600070205080204" pitchFamily="34" charset="-128"/>
              </a:rPr>
              <a:t>Summary of findings</a:t>
            </a:r>
          </a:p>
          <a:p>
            <a:pPr>
              <a:lnSpc>
                <a:spcPct val="90000"/>
              </a:lnSpc>
              <a:spcBef>
                <a:spcPct val="35000"/>
              </a:spcBef>
              <a:buFontTx/>
              <a:buChar char="•"/>
            </a:pPr>
            <a:r>
              <a:rPr lang="en-GB" altLang="en-US">
                <a:latin typeface="Arial" panose="020B0604020202020204" pitchFamily="34" charset="0"/>
                <a:ea typeface="ＭＳ Ｐゴシック" panose="020B0600070205080204" pitchFamily="34" charset="-128"/>
              </a:rPr>
              <a:t>‘The extent of the failure to protect Victoria was lamentable’</a:t>
            </a:r>
          </a:p>
          <a:p>
            <a:pPr>
              <a:lnSpc>
                <a:spcPct val="90000"/>
              </a:lnSpc>
              <a:spcBef>
                <a:spcPct val="35000"/>
              </a:spcBef>
              <a:buFontTx/>
              <a:buChar char="•"/>
            </a:pPr>
            <a:r>
              <a:rPr lang="en-GB" altLang="en-US">
                <a:latin typeface="Arial" panose="020B0604020202020204" pitchFamily="34" charset="0"/>
                <a:ea typeface="ＭＳ Ｐゴシック" panose="020B0600070205080204" pitchFamily="34" charset="-128"/>
              </a:rPr>
              <a:t>There were failures at every level and in every organisation</a:t>
            </a:r>
          </a:p>
          <a:p>
            <a:pPr>
              <a:lnSpc>
                <a:spcPct val="90000"/>
              </a:lnSpc>
              <a:spcBef>
                <a:spcPct val="35000"/>
              </a:spcBef>
              <a:buFontTx/>
              <a:buChar char="•"/>
            </a:pPr>
            <a:r>
              <a:rPr lang="en-GB" altLang="en-US">
                <a:latin typeface="Arial" panose="020B0604020202020204" pitchFamily="34" charset="0"/>
                <a:ea typeface="ＭＳ Ｐゴシック" panose="020B0600070205080204" pitchFamily="34" charset="-128"/>
              </a:rPr>
              <a:t>There were twelve chances for professionals to save Victoria's life. None of these were taken</a:t>
            </a:r>
          </a:p>
          <a:p>
            <a:pPr>
              <a:lnSpc>
                <a:spcPct val="90000"/>
              </a:lnSpc>
            </a:pPr>
            <a:r>
              <a:rPr lang="en-GB" altLang="en-US" sz="900">
                <a:latin typeface="Arial" panose="020B0604020202020204" pitchFamily="34" charset="0"/>
                <a:ea typeface="ＭＳ Ｐゴシック" panose="020B0600070205080204" pitchFamily="34" charset="-128"/>
              </a:rPr>
              <a:t>Reference:  CM 5730 (2003) The Victoria Climbié Inquiry. Report of an inquiry by Lord Laming. The Stationery Office, London.</a:t>
            </a:r>
          </a:p>
          <a:p>
            <a:pPr>
              <a:lnSpc>
                <a:spcPct val="90000"/>
              </a:lnSpc>
              <a:spcBef>
                <a:spcPct val="35000"/>
              </a:spcBef>
            </a:pPr>
            <a:endParaRPr lang="en-GB" altLang="en-US" sz="1000" b="1">
              <a:latin typeface="Arial" panose="020B0604020202020204" pitchFamily="34" charset="0"/>
              <a:ea typeface="ＭＳ Ｐゴシック" panose="020B0600070205080204" pitchFamily="34" charset="-128"/>
            </a:endParaRPr>
          </a:p>
          <a:p>
            <a:pPr>
              <a:lnSpc>
                <a:spcPct val="90000"/>
              </a:lnSpc>
              <a:spcBef>
                <a:spcPct val="35000"/>
              </a:spcBef>
            </a:pPr>
            <a:r>
              <a:rPr lang="en-GB" altLang="en-US" sz="1000" b="1">
                <a:latin typeface="Arial" panose="020B0604020202020204" pitchFamily="34" charset="0"/>
                <a:ea typeface="ＭＳ Ｐゴシック" panose="020B0600070205080204" pitchFamily="34" charset="-128"/>
              </a:rPr>
              <a:t>Other notes</a:t>
            </a:r>
          </a:p>
          <a:p>
            <a:pPr>
              <a:lnSpc>
                <a:spcPct val="90000"/>
              </a:lnSpc>
            </a:pPr>
            <a:r>
              <a:rPr lang="en-GB" altLang="en-US" sz="900">
                <a:latin typeface="Arial" panose="020B0604020202020204" pitchFamily="34" charset="0"/>
                <a:ea typeface="ＭＳ Ｐゴシック" panose="020B0600070205080204" pitchFamily="34" charset="-128"/>
              </a:rPr>
              <a:t>Housing departments = Ealing, Brent and Haringey</a:t>
            </a:r>
          </a:p>
          <a:p>
            <a:pPr>
              <a:lnSpc>
                <a:spcPct val="90000"/>
              </a:lnSpc>
            </a:pPr>
            <a:r>
              <a:rPr lang="en-GB" altLang="en-US" sz="900">
                <a:latin typeface="Arial" panose="020B0604020202020204" pitchFamily="34" charset="0"/>
                <a:ea typeface="ＭＳ Ｐゴシック" panose="020B0600070205080204" pitchFamily="34" charset="-128"/>
              </a:rPr>
              <a:t>SSDs = Ealing, Brent, Enfield (because of the hospital social worker at North Middlesex) and Haringey</a:t>
            </a:r>
          </a:p>
          <a:p>
            <a:pPr>
              <a:lnSpc>
                <a:spcPct val="90000"/>
              </a:lnSpc>
            </a:pPr>
            <a:r>
              <a:rPr lang="en-GB" altLang="en-US" sz="900">
                <a:latin typeface="Arial" panose="020B0604020202020204" pitchFamily="34" charset="0"/>
                <a:ea typeface="ＭＳ Ｐゴシック" panose="020B0600070205080204" pitchFamily="34" charset="-128"/>
              </a:rPr>
              <a:t>Trusts = Central Middlesex and North Middlesex</a:t>
            </a:r>
          </a:p>
          <a:p>
            <a:pPr>
              <a:lnSpc>
                <a:spcPct val="90000"/>
              </a:lnSpc>
            </a:pPr>
            <a:r>
              <a:rPr lang="en-GB" altLang="en-US" sz="900">
                <a:latin typeface="Arial" panose="020B0604020202020204" pitchFamily="34" charset="0"/>
                <a:ea typeface="ＭＳ Ｐゴシック" panose="020B0600070205080204" pitchFamily="34" charset="-128"/>
              </a:rPr>
              <a:t>NSPCC centre = North Tottenham child and family centre</a:t>
            </a:r>
          </a:p>
          <a:p>
            <a:pPr>
              <a:lnSpc>
                <a:spcPct val="90000"/>
              </a:lnSpc>
            </a:pPr>
            <a:r>
              <a:rPr lang="en-GB" altLang="en-US" sz="900">
                <a:latin typeface="Arial" panose="020B0604020202020204" pitchFamily="34" charset="0"/>
                <a:ea typeface="ＭＳ Ｐゴシック" panose="020B0600070205080204" pitchFamily="34" charset="-128"/>
              </a:rPr>
              <a:t>Police child protection teams = Brent and Haringey, both teams of the Metropolitan Police</a:t>
            </a:r>
          </a:p>
          <a:p>
            <a:pPr>
              <a:lnSpc>
                <a:spcPct val="90000"/>
              </a:lnSpc>
            </a:pPr>
            <a:r>
              <a:rPr lang="en-GB" altLang="en-US" sz="900">
                <a:latin typeface="Arial" panose="020B0604020202020204" pitchFamily="34" charset="0"/>
                <a:ea typeface="ＭＳ Ｐゴシック" panose="020B0600070205080204" pitchFamily="34" charset="-128"/>
              </a:rPr>
              <a:t>Not a single organisation emerges with any credit from the report, and very few individuals do either.</a:t>
            </a:r>
          </a:p>
          <a:p>
            <a:pPr>
              <a:lnSpc>
                <a:spcPct val="90000"/>
              </a:lnSpc>
            </a:pPr>
            <a:endParaRPr lang="en-GB" altLang="en-US" sz="900" b="1">
              <a:latin typeface="Arial" panose="020B0604020202020204" pitchFamily="34" charset="0"/>
              <a:ea typeface="ＭＳ Ｐゴシック" panose="020B0600070205080204" pitchFamily="34" charset="-128"/>
            </a:endParaRPr>
          </a:p>
          <a:p>
            <a:pPr>
              <a:lnSpc>
                <a:spcPct val="90000"/>
              </a:lnSpc>
            </a:pPr>
            <a:r>
              <a:rPr lang="en-GB" altLang="en-US" sz="900" b="1">
                <a:latin typeface="Arial" panose="020B0604020202020204" pitchFamily="34" charset="0"/>
                <a:ea typeface="ＭＳ Ｐゴシック" panose="020B0600070205080204" pitchFamily="34" charset="-128"/>
              </a:rPr>
              <a:t>Key themes in the report</a:t>
            </a:r>
          </a:p>
          <a:p>
            <a:pPr>
              <a:lnSpc>
                <a:spcPct val="90000"/>
              </a:lnSpc>
              <a:spcBef>
                <a:spcPct val="35000"/>
              </a:spcBef>
            </a:pPr>
            <a:r>
              <a:rPr lang="en-GB" altLang="en-US" sz="1000">
                <a:latin typeface="Arial" panose="020B0604020202020204" pitchFamily="34" charset="0"/>
                <a:ea typeface="ＭＳ Ｐゴシック" panose="020B0600070205080204" pitchFamily="34" charset="-128"/>
              </a:rPr>
              <a:t>Child protection a ‘low priority’</a:t>
            </a:r>
          </a:p>
          <a:p>
            <a:pPr>
              <a:lnSpc>
                <a:spcPct val="90000"/>
              </a:lnSpc>
              <a:spcBef>
                <a:spcPct val="35000"/>
              </a:spcBef>
            </a:pPr>
            <a:r>
              <a:rPr lang="en-GB" altLang="en-US" sz="1000">
                <a:latin typeface="Arial" panose="020B0604020202020204" pitchFamily="34" charset="0"/>
                <a:ea typeface="ＭＳ Ｐゴシック" panose="020B0600070205080204" pitchFamily="34" charset="-128"/>
              </a:rPr>
              <a:t>Lack of accountability right through the organisations to the most senior level</a:t>
            </a:r>
          </a:p>
          <a:p>
            <a:pPr>
              <a:lnSpc>
                <a:spcPct val="90000"/>
              </a:lnSpc>
              <a:spcBef>
                <a:spcPct val="35000"/>
              </a:spcBef>
            </a:pPr>
            <a:r>
              <a:rPr lang="en-GB" altLang="en-US" sz="1000">
                <a:latin typeface="Arial" panose="020B0604020202020204" pitchFamily="34" charset="0"/>
                <a:ea typeface="ＭＳ Ｐゴシック" panose="020B0600070205080204" pitchFamily="34" charset="-128"/>
              </a:rPr>
              <a:t>Under-funding and under-staffing</a:t>
            </a:r>
          </a:p>
          <a:p>
            <a:pPr>
              <a:lnSpc>
                <a:spcPct val="90000"/>
              </a:lnSpc>
              <a:spcBef>
                <a:spcPct val="35000"/>
              </a:spcBef>
            </a:pPr>
            <a:r>
              <a:rPr lang="en-GB" altLang="en-US" sz="1000">
                <a:latin typeface="Arial" panose="020B0604020202020204" pitchFamily="34" charset="0"/>
                <a:ea typeface="ＭＳ Ｐゴシック" panose="020B0600070205080204" pitchFamily="34" charset="-128"/>
              </a:rPr>
              <a:t>Repeated failures of basic professional practice</a:t>
            </a:r>
          </a:p>
          <a:p>
            <a:pPr>
              <a:lnSpc>
                <a:spcPct val="90000"/>
              </a:lnSpc>
              <a:spcBef>
                <a:spcPct val="35000"/>
              </a:spcBef>
            </a:pPr>
            <a:r>
              <a:rPr lang="en-GB" altLang="en-US" sz="1000">
                <a:latin typeface="Arial" panose="020B0604020202020204" pitchFamily="34" charset="0"/>
                <a:ea typeface="ＭＳ Ｐゴシック" panose="020B0600070205080204" pitchFamily="34" charset="-128"/>
              </a:rPr>
              <a:t>Too much, and outdated, local guidance</a:t>
            </a:r>
          </a:p>
          <a:p>
            <a:pPr>
              <a:lnSpc>
                <a:spcPct val="90000"/>
              </a:lnSpc>
              <a:spcBef>
                <a:spcPct val="35000"/>
              </a:spcBef>
            </a:pPr>
            <a:r>
              <a:rPr lang="en-GB" altLang="en-US" sz="1000">
                <a:latin typeface="Arial" panose="020B0604020202020204" pitchFamily="34" charset="0"/>
                <a:ea typeface="ＭＳ Ｐゴシック" panose="020B0600070205080204" pitchFamily="34" charset="-128"/>
              </a:rPr>
              <a:t>Staff inadequately trained in child protection</a:t>
            </a:r>
          </a:p>
          <a:p>
            <a:pPr>
              <a:lnSpc>
                <a:spcPct val="90000"/>
              </a:lnSpc>
              <a:spcBef>
                <a:spcPct val="35000"/>
              </a:spcBef>
            </a:pPr>
            <a:r>
              <a:rPr lang="en-GB" altLang="en-US" sz="1000">
                <a:latin typeface="Arial" panose="020B0604020202020204" pitchFamily="34" charset="0"/>
                <a:ea typeface="ＭＳ Ｐゴシック" panose="020B0600070205080204" pitchFamily="34" charset="-128"/>
              </a:rPr>
              <a:t>Problems in the way information was exchanged and understood</a:t>
            </a:r>
          </a:p>
          <a:p>
            <a:pPr>
              <a:lnSpc>
                <a:spcPct val="90000"/>
              </a:lnSpc>
            </a:pPr>
            <a:endParaRPr lang="en-GB" altLang="en-US" sz="900">
              <a:latin typeface="Arial" panose="020B0604020202020204" pitchFamily="34" charset="0"/>
              <a:ea typeface="ＭＳ Ｐゴシック" panose="020B0600070205080204" pitchFamily="34" charset="-128"/>
            </a:endParaRPr>
          </a:p>
          <a:p>
            <a:pPr>
              <a:lnSpc>
                <a:spcPct val="90000"/>
              </a:lnSpc>
            </a:pPr>
            <a:endParaRPr lang="en-GB" altLang="en-US" sz="90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A32B214-9524-4EB6-87D6-A86F31B20102}"/>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3DA1D65-934E-4CDB-8DFA-5186D9FEEE44}"/>
              </a:ext>
            </a:extLst>
          </p:cNvPr>
          <p:cNvSpPr>
            <a:spLocks noGrp="1" noChangeArrowheads="1"/>
          </p:cNvSpPr>
          <p:nvPr>
            <p:ph type="body" idx="1"/>
          </p:nvPr>
        </p:nvSpPr>
        <p:spPr>
          <a:xfrm>
            <a:off x="638316" y="5064883"/>
            <a:ext cx="5262594" cy="5214000"/>
          </a:xfrm>
          <a:noFill/>
        </p:spPr>
        <p:txBody>
          <a:bodyPr/>
          <a:lstStyle/>
          <a:p>
            <a:pPr>
              <a:lnSpc>
                <a:spcPct val="80000"/>
              </a:lnSpc>
            </a:pPr>
            <a:r>
              <a:rPr lang="en-GB" altLang="en-US" sz="900" b="1">
                <a:latin typeface="Arial" panose="020B0604020202020204" pitchFamily="34" charset="0"/>
                <a:ea typeface="ＭＳ Ｐゴシック" panose="020B0600070205080204" pitchFamily="34" charset="-128"/>
              </a:rPr>
              <a:t>After Peter died Lord Laming was asked to produce a progress report on Safeguarding to include:</a:t>
            </a:r>
          </a:p>
          <a:p>
            <a:pPr>
              <a:lnSpc>
                <a:spcPct val="80000"/>
              </a:lnSpc>
              <a:buFontTx/>
              <a:buChar char="•"/>
            </a:pPr>
            <a:r>
              <a:rPr lang="en-GB" altLang="en-US" sz="900">
                <a:latin typeface="Arial" panose="020B0604020202020204" pitchFamily="34" charset="0"/>
                <a:ea typeface="ＭＳ Ｐゴシック" panose="020B0600070205080204" pitchFamily="34" charset="-128"/>
              </a:rPr>
              <a:t>What good practice had been achieved since the Victoria Climbi</a:t>
            </a:r>
            <a:r>
              <a:rPr lang="en-GB" altLang="en-US" sz="900">
                <a:latin typeface="Arial" panose="020B0604020202020204" pitchFamily="34" charset="0"/>
                <a:ea typeface="ＭＳ Ｐゴシック" panose="020B0600070205080204" pitchFamily="34" charset="-128"/>
                <a:cs typeface="Arial" panose="020B0604020202020204" pitchFamily="34" charset="0"/>
              </a:rPr>
              <a:t>è</a:t>
            </a:r>
            <a:r>
              <a:rPr lang="en-GB" altLang="en-US" sz="900">
                <a:latin typeface="Arial" panose="020B0604020202020204" pitchFamily="34" charset="0"/>
                <a:ea typeface="ＭＳ Ｐゴシック" panose="020B0600070205080204" pitchFamily="34" charset="-128"/>
              </a:rPr>
              <a:t> Inquiry Report</a:t>
            </a:r>
          </a:p>
          <a:p>
            <a:pPr>
              <a:lnSpc>
                <a:spcPct val="80000"/>
              </a:lnSpc>
              <a:buFontTx/>
              <a:buChar char="•"/>
            </a:pPr>
            <a:r>
              <a:rPr lang="en-GB" altLang="en-US" sz="900">
                <a:latin typeface="Arial" panose="020B0604020202020204" pitchFamily="34" charset="0"/>
                <a:ea typeface="ＭＳ Ｐゴシック" panose="020B0600070205080204" pitchFamily="34" charset="-128"/>
              </a:rPr>
              <a:t>What are the key barriers, including in the legal process that may impede efficient and effective work</a:t>
            </a:r>
          </a:p>
          <a:p>
            <a:pPr>
              <a:lnSpc>
                <a:spcPct val="80000"/>
              </a:lnSpc>
              <a:buFontTx/>
              <a:buChar char="•"/>
            </a:pPr>
            <a:r>
              <a:rPr lang="en-GB" altLang="en-US" sz="900">
                <a:latin typeface="Arial" panose="020B0604020202020204" pitchFamily="34" charset="0"/>
                <a:ea typeface="ＭＳ Ｐゴシック" panose="020B0600070205080204" pitchFamily="34" charset="-128"/>
              </a:rPr>
              <a:t>To identify specific actions that should be taken by Government national and local to overcome the barriers</a:t>
            </a:r>
          </a:p>
          <a:p>
            <a:pPr>
              <a:lnSpc>
                <a:spcPct val="80000"/>
              </a:lnSpc>
            </a:pPr>
            <a:r>
              <a:rPr lang="en-GB" altLang="en-US" sz="900" b="1">
                <a:latin typeface="Arial" panose="020B0604020202020204" pitchFamily="34" charset="0"/>
                <a:ea typeface="ＭＳ Ｐゴシック" panose="020B0600070205080204" pitchFamily="34" charset="-128"/>
              </a:rPr>
              <a:t>The second case review of Baby P was directly critical of practice that was:</a:t>
            </a:r>
          </a:p>
          <a:p>
            <a:pPr>
              <a:lnSpc>
                <a:spcPct val="80000"/>
              </a:lnSpc>
            </a:pPr>
            <a:r>
              <a:rPr lang="en-GB" altLang="en-US" sz="900">
                <a:latin typeface="Arial" panose="020B0604020202020204" pitchFamily="34" charset="0"/>
                <a:ea typeface="ＭＳ Ｐゴシック" panose="020B0600070205080204" pitchFamily="34" charset="-128"/>
              </a:rPr>
              <a:t>“lacking urgency, lacking thoroughness, insufficiently challenging to the parent; lacking action in response to reasonable inference; insufficiently focused on the children’s welfare; based on too high a threshold for intervention; based on expectations that were too low.” It says the failure to establish the stepfather’s identity and run background checks on him was a “significant deficit”</a:t>
            </a:r>
          </a:p>
          <a:p>
            <a:pPr>
              <a:lnSpc>
                <a:spcPct val="80000"/>
              </a:lnSpc>
            </a:pPr>
            <a:r>
              <a:rPr lang="en-GB" altLang="en-US" sz="900">
                <a:latin typeface="Arial" panose="020B0604020202020204" pitchFamily="34" charset="0"/>
                <a:ea typeface="ＭＳ Ｐゴシック" panose="020B0600070205080204" pitchFamily="34" charset="-128"/>
              </a:rPr>
              <a:t>(Source Community Care 28 May 2009)</a:t>
            </a:r>
          </a:p>
          <a:p>
            <a:pPr>
              <a:lnSpc>
                <a:spcPct val="80000"/>
              </a:lnSpc>
            </a:pPr>
            <a:endParaRPr lang="en-GB" altLang="en-US" sz="900">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Khyra Ishaq – The last 5 months of her life</a:t>
            </a:r>
          </a:p>
          <a:p>
            <a:pPr>
              <a:lnSpc>
                <a:spcPct val="80000"/>
              </a:lnSpc>
            </a:pPr>
            <a:r>
              <a:rPr lang="en-GB" altLang="en-US" sz="900" b="1">
                <a:latin typeface="Arial" panose="020B0604020202020204" pitchFamily="34" charset="0"/>
                <a:ea typeface="ＭＳ Ｐゴシック" panose="020B0600070205080204" pitchFamily="34" charset="-128"/>
              </a:rPr>
              <a:t>6 December 2007</a:t>
            </a:r>
            <a:r>
              <a:rPr lang="en-GB" altLang="en-US" sz="900">
                <a:latin typeface="Arial" panose="020B0604020202020204" pitchFamily="34" charset="0"/>
                <a:ea typeface="ＭＳ Ｐゴシック" panose="020B0600070205080204" pitchFamily="34" charset="-128"/>
              </a:rPr>
              <a:t> Khyra's mother, Angela Gordon, withdraws her from primary school, where she had a perfect attendance record.</a:t>
            </a:r>
            <a:endParaRPr lang="en-GB" altLang="en-US" sz="900" b="1">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19 December</a:t>
            </a:r>
            <a:r>
              <a:rPr lang="en-GB" altLang="en-US" sz="900">
                <a:latin typeface="Arial" panose="020B0604020202020204" pitchFamily="34" charset="0"/>
                <a:ea typeface="ＭＳ Ｐゴシック" panose="020B0600070205080204" pitchFamily="34" charset="-128"/>
              </a:rPr>
              <a:t> The deputy head teacher contacts the children’s services department at Birmingham city council to raise concerns about Khyra's welfare. The teacher and a colleague later visit Khyra's home but are not allowed in.</a:t>
            </a:r>
            <a:endParaRPr lang="en-GB" altLang="en-US" sz="900" b="1">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28 January 2008</a:t>
            </a:r>
            <a:r>
              <a:rPr lang="en-GB" altLang="en-US" sz="900">
                <a:latin typeface="Arial" panose="020B0604020202020204" pitchFamily="34" charset="0"/>
                <a:ea typeface="ＭＳ Ｐゴシック" panose="020B0600070205080204" pitchFamily="34" charset="-128"/>
              </a:rPr>
              <a:t> Khyra's school again contacts social services to raise concerns about whether Gordon is able to meet her daughter's educational needs by home teaching. Social worker Ranjit Mann visits the house but leaves after 10-15 minutes as nobody answers the door.</a:t>
            </a:r>
            <a:endParaRPr lang="en-GB" altLang="en-US" sz="900" b="1">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29-30 January</a:t>
            </a:r>
            <a:r>
              <a:rPr lang="en-GB" altLang="en-US" sz="900">
                <a:latin typeface="Arial" panose="020B0604020202020204" pitchFamily="34" charset="0"/>
                <a:ea typeface="ＭＳ Ｐゴシック" panose="020B0600070205080204" pitchFamily="34" charset="-128"/>
              </a:rPr>
              <a:t> Gordon contacts Mann by phone, leaving a message, but later refuses to arrange for the social worker to visit.</a:t>
            </a:r>
            <a:endParaRPr lang="en-GB" altLang="en-US" sz="900" b="1">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8 February</a:t>
            </a:r>
            <a:r>
              <a:rPr lang="en-GB" altLang="en-US" sz="900">
                <a:latin typeface="Arial" panose="020B0604020202020204" pitchFamily="34" charset="0"/>
                <a:ea typeface="ＭＳ Ｐゴシック" panose="020B0600070205080204" pitchFamily="34" charset="-128"/>
              </a:rPr>
              <a:t> Educational social worker Richard Lewis and council mentor Irving Horne visit the home to offer advice on home schooling. Neither official sees any children.</a:t>
            </a:r>
            <a:endParaRPr lang="en-GB" altLang="en-US" sz="900" b="1">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21 February</a:t>
            </a:r>
            <a:r>
              <a:rPr lang="en-GB" altLang="en-US" sz="900">
                <a:latin typeface="Arial" panose="020B0604020202020204" pitchFamily="34" charset="0"/>
                <a:ea typeface="ＭＳ Ｐゴシック" panose="020B0600070205080204" pitchFamily="34" charset="-128"/>
              </a:rPr>
              <a:t> Social workers Sanya Scott and Anne Gondo pay a joint, pre-arranged visit to the family home but are refused entry. The women decide that they have no concerns for Khyra after she is brought to meet them at the front door.</a:t>
            </a:r>
            <a:endParaRPr lang="en-GB" altLang="en-US" sz="900" b="1">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8 March</a:t>
            </a:r>
            <a:r>
              <a:rPr lang="en-GB" altLang="en-US" sz="900">
                <a:latin typeface="Arial" panose="020B0604020202020204" pitchFamily="34" charset="0"/>
                <a:ea typeface="ＭＳ Ｐゴシック" panose="020B0600070205080204" pitchFamily="34" charset="-128"/>
              </a:rPr>
              <a:t> Amandeep Kaur, who lived nearby, sees Khyra dressed in underwear in the back garden of her home. She was later to tell police that it was a cold morning and the "abnormally thin" child was whimpering.</a:t>
            </a:r>
            <a:endParaRPr lang="en-GB" altLang="en-US" sz="900" b="1">
              <a:latin typeface="Arial" panose="020B0604020202020204" pitchFamily="34" charset="0"/>
              <a:ea typeface="ＭＳ Ｐゴシック" panose="020B0600070205080204" pitchFamily="34" charset="-128"/>
            </a:endParaRPr>
          </a:p>
          <a:p>
            <a:pPr>
              <a:lnSpc>
                <a:spcPct val="80000"/>
              </a:lnSpc>
            </a:pPr>
            <a:r>
              <a:rPr lang="en-GB" altLang="en-US" sz="900" b="1">
                <a:latin typeface="Arial" panose="020B0604020202020204" pitchFamily="34" charset="0"/>
                <a:ea typeface="ＭＳ Ｐゴシック" panose="020B0600070205080204" pitchFamily="34" charset="-128"/>
              </a:rPr>
              <a:t>17 May </a:t>
            </a:r>
            <a:r>
              <a:rPr lang="en-GB" altLang="en-US" sz="900">
                <a:latin typeface="Arial" panose="020B0604020202020204" pitchFamily="34" charset="0"/>
                <a:ea typeface="ＭＳ Ｐゴシック" panose="020B0600070205080204" pitchFamily="34" charset="-128"/>
              </a:rPr>
              <a:t> Paramedics called to the house at 6am. Khyra was so thin her BMI could not be measured on any charts. She was pronounced dead in hospital.</a:t>
            </a:r>
          </a:p>
          <a:p>
            <a:pPr>
              <a:lnSpc>
                <a:spcPct val="80000"/>
              </a:lnSpc>
            </a:pPr>
            <a:endParaRPr lang="en-GB" altLang="en-US" sz="900">
              <a:latin typeface="Arial" panose="020B0604020202020204" pitchFamily="34" charset="0"/>
              <a:ea typeface="ＭＳ Ｐゴシック" panose="020B0600070205080204" pitchFamily="34" charset="-128"/>
            </a:endParaRPr>
          </a:p>
        </p:txBody>
      </p:sp>
    </p:spTree>
    <p:custDataLst>
      <p:tags r:id="rId1"/>
    </p:custData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BFFB4D-3988-4E5B-9507-9EF508C1CA5B}"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16261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FB4D-3988-4E5B-9507-9EF508C1CA5B}"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85719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FB4D-3988-4E5B-9507-9EF508C1CA5B}"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291151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FB4D-3988-4E5B-9507-9EF508C1CA5B}"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295776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BFFB4D-3988-4E5B-9507-9EF508C1CA5B}" type="datetimeFigureOut">
              <a:rPr lang="en-GB" smtClean="0"/>
              <a:t>26/04/2022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173624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FB4D-3988-4E5B-9507-9EF508C1CA5B}"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428248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FFB4D-3988-4E5B-9507-9EF508C1CA5B}" type="datetimeFigureOut">
              <a:rPr lang="en-GB" smtClean="0"/>
              <a:t>26/04/2022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32009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BFFB4D-3988-4E5B-9507-9EF508C1CA5B}" type="datetimeFigureOut">
              <a:rPr lang="en-GB" smtClean="0"/>
              <a:t>26/04/2022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895721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FFB4D-3988-4E5B-9507-9EF508C1CA5B}" type="datetimeFigureOut">
              <a:rPr lang="en-GB" smtClean="0"/>
              <a:t>26/04/2022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272270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BFFB4D-3988-4E5B-9507-9EF508C1CA5B}"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111248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BFFB4D-3988-4E5B-9507-9EF508C1CA5B}" type="datetimeFigureOut">
              <a:rPr lang="en-GB" smtClean="0"/>
              <a:t>26/04/2022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050114-87BD-4672-9AB3-C102A800DE36}" type="slidenum">
              <a:rPr lang="en-GB" smtClean="0"/>
              <a:t>‹#›</a:t>
            </a:fld>
            <a:endParaRPr lang="en-GB"/>
          </a:p>
        </p:txBody>
      </p:sp>
    </p:spTree>
    <p:extLst>
      <p:ext uri="{BB962C8B-B14F-4D97-AF65-F5344CB8AC3E}">
        <p14:creationId xmlns:p14="http://schemas.microsoft.com/office/powerpoint/2010/main" val="372388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FB4D-3988-4E5B-9507-9EF508C1CA5B}" type="datetimeFigureOut">
              <a:rPr lang="en-GB" smtClean="0"/>
              <a:t>26/04/2022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50114-87BD-4672-9AB3-C102A800DE36}" type="slidenum">
              <a:rPr lang="en-GB" smtClean="0"/>
              <a:t>‹#›</a:t>
            </a:fld>
            <a:endParaRPr lang="en-GB"/>
          </a:p>
        </p:txBody>
      </p:sp>
    </p:spTree>
    <p:extLst>
      <p:ext uri="{BB962C8B-B14F-4D97-AF65-F5344CB8AC3E}">
        <p14:creationId xmlns:p14="http://schemas.microsoft.com/office/powerpoint/2010/main" val="3274956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5.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9.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4.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31.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blog.yorksj.ac.uk/moodle/2015/04/15/end-of-programme-level-evaluation-guidelin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EEF04-60EB-4EBB-B9B0-1A8A4AAD0F31}"/>
              </a:ext>
            </a:extLst>
          </p:cNvPr>
          <p:cNvSpPr>
            <a:spLocks noGrp="1"/>
          </p:cNvSpPr>
          <p:nvPr>
            <p:ph type="ctrTitle"/>
          </p:nvPr>
        </p:nvSpPr>
        <p:spPr>
          <a:xfrm>
            <a:off x="589560" y="856180"/>
            <a:ext cx="5279408" cy="1128068"/>
          </a:xfrm>
        </p:spPr>
        <p:txBody>
          <a:bodyPr vert="horz" lIns="91440" tIns="45720" rIns="91440" bIns="45720" rtlCol="0" anchor="ctr">
            <a:normAutofit/>
          </a:bodyPr>
          <a:lstStyle/>
          <a:p>
            <a:pPr algn="l"/>
            <a:r>
              <a:rPr lang="en-US" sz="3700"/>
              <a:t>Welcome​ to Safeguarding Children Level 1 session</a:t>
            </a:r>
          </a:p>
        </p:txBody>
      </p:sp>
      <p:grpSp>
        <p:nvGrpSpPr>
          <p:cNvPr id="23"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FEF3581-946B-4EE0-BE66-E6C71D17F54F}"/>
              </a:ext>
            </a:extLst>
          </p:cNvPr>
          <p:cNvSpPr>
            <a:spLocks noGrp="1"/>
          </p:cNvSpPr>
          <p:nvPr>
            <p:ph type="subTitle" idx="1"/>
          </p:nvPr>
        </p:nvSpPr>
        <p:spPr>
          <a:xfrm>
            <a:off x="590719" y="2330505"/>
            <a:ext cx="5278066" cy="3979585"/>
          </a:xfrm>
        </p:spPr>
        <p:txBody>
          <a:bodyPr vert="horz" lIns="91440" tIns="45720" rIns="91440" bIns="45720" rtlCol="0" anchor="ctr">
            <a:normAutofit/>
          </a:bodyPr>
          <a:lstStyle/>
          <a:p>
            <a:pPr indent="-228600" algn="l">
              <a:buFont typeface="Arial" panose="020B0604020202020204" pitchFamily="34" charset="0"/>
              <a:buChar char="•"/>
              <a:defRPr/>
            </a:pPr>
            <a:r>
              <a:rPr lang="en-US" sz="2000" b="1"/>
              <a:t>Tips for this session:</a:t>
            </a:r>
          </a:p>
          <a:p>
            <a:pPr indent="-228600" algn="l">
              <a:buFont typeface="Arial" panose="020B0604020202020204" pitchFamily="34" charset="0"/>
              <a:buChar char="•"/>
              <a:defRPr/>
            </a:pPr>
            <a:r>
              <a:rPr lang="en-US" sz="2000"/>
              <a:t>Take some time to make yourself comfortable and familiarise yourself with the technology. Hopefully, you have had a chance to read the Teams guidance​ if you are not used to this medium.</a:t>
            </a:r>
          </a:p>
          <a:p>
            <a:pPr indent="-228600" algn="l">
              <a:buFont typeface="Arial" panose="020B0604020202020204" pitchFamily="34" charset="0"/>
              <a:buChar char="•"/>
              <a:defRPr/>
            </a:pPr>
            <a:r>
              <a:rPr lang="en-US" sz="2000"/>
              <a:t>During the session if you could mute your mic when you are not speaking it really helps to cut down background noise​</a:t>
            </a:r>
          </a:p>
          <a:p>
            <a:pPr indent="-228600" algn="l">
              <a:buFont typeface="Arial" panose="020B0604020202020204" pitchFamily="34" charset="0"/>
              <a:buChar char="•"/>
              <a:defRPr/>
            </a:pPr>
            <a:r>
              <a:rPr lang="en-US" sz="2000"/>
              <a:t>You can also turn off your camera if you like (it may help improve your connection)​</a:t>
            </a:r>
          </a:p>
          <a:p>
            <a:pPr indent="-228600" algn="l">
              <a:buFont typeface="Arial" panose="020B0604020202020204" pitchFamily="34" charset="0"/>
              <a:buChar char="•"/>
            </a:pPr>
            <a:endParaRPr lang="en-US" sz="2000" dirty="0"/>
          </a:p>
        </p:txBody>
      </p:sp>
      <p:sp>
        <p:nvSpPr>
          <p:cNvPr id="26"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a:extLst>
              <a:ext uri="{FF2B5EF4-FFF2-40B4-BE49-F238E27FC236}">
                <a16:creationId xmlns:a16="http://schemas.microsoft.com/office/drawing/2014/main" id="{7BF7D188-5275-4C6E-8BE1-414C48FC76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83423" y="961783"/>
            <a:ext cx="4397433" cy="17589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F429899-384E-4C8D-AAAC-97499ADE0D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83423" y="4027719"/>
            <a:ext cx="4395569" cy="18791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77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Rectangle 2">
            <a:extLst>
              <a:ext uri="{FF2B5EF4-FFF2-40B4-BE49-F238E27FC236}">
                <a16:creationId xmlns:a16="http://schemas.microsoft.com/office/drawing/2014/main" id="{0F01FF46-40CD-4BB1-B233-C9C34E38ADCD}"/>
              </a:ext>
            </a:extLst>
          </p:cNvPr>
          <p:cNvSpPr>
            <a:spLocks noGrp="1" noChangeArrowheads="1"/>
          </p:cNvSpPr>
          <p:nvPr>
            <p:ph type="title"/>
          </p:nvPr>
        </p:nvSpPr>
        <p:spPr>
          <a:xfrm>
            <a:off x="838200" y="963877"/>
            <a:ext cx="3494362" cy="4930246"/>
          </a:xfrm>
        </p:spPr>
        <p:txBody>
          <a:bodyPr>
            <a:normAutofit/>
          </a:bodyPr>
          <a:lstStyle/>
          <a:p>
            <a:pPr algn="r"/>
            <a:r>
              <a:rPr lang="en-GB" altLang="en-US">
                <a:solidFill>
                  <a:schemeClr val="accent1"/>
                </a:solidFill>
              </a:rPr>
              <a:t>Abuse and neglect definition</a:t>
            </a:r>
          </a:p>
        </p:txBody>
      </p:sp>
      <p:cxnSp>
        <p:nvCxnSpPr>
          <p:cNvPr id="75" name="Straight Connector 7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844" name="Rectangle 3">
            <a:extLst>
              <a:ext uri="{FF2B5EF4-FFF2-40B4-BE49-F238E27FC236}">
                <a16:creationId xmlns:a16="http://schemas.microsoft.com/office/drawing/2014/main" id="{03163E0C-53FB-4ECD-80C9-17BA8B7DAA50}"/>
              </a:ext>
            </a:extLst>
          </p:cNvPr>
          <p:cNvSpPr>
            <a:spLocks noGrp="1" noChangeArrowheads="1"/>
          </p:cNvSpPr>
          <p:nvPr>
            <p:ph idx="1"/>
          </p:nvPr>
        </p:nvSpPr>
        <p:spPr>
          <a:xfrm>
            <a:off x="4976031" y="963877"/>
            <a:ext cx="6377769" cy="4930246"/>
          </a:xfrm>
        </p:spPr>
        <p:txBody>
          <a:bodyPr anchor="ctr">
            <a:normAutofit/>
          </a:bodyPr>
          <a:lstStyle/>
          <a:p>
            <a:r>
              <a:rPr lang="en-GB" altLang="en-US" sz="2400"/>
              <a:t>Abuse and neglect are forms of maltreatment of a child.  Somebody may abuse or neglect a child by inflicting harm, or by failing to act to prevent harm.</a:t>
            </a:r>
          </a:p>
          <a:p>
            <a:pPr>
              <a:buFont typeface="Wingdings" panose="05000000000000000000" pitchFamily="2" charset="2"/>
              <a:buNone/>
            </a:pPr>
            <a:endParaRPr lang="en-GB" altLang="en-US" sz="2400"/>
          </a:p>
          <a:p>
            <a:r>
              <a:rPr lang="en-GB" altLang="en-US" sz="2400"/>
              <a:t>Children may be abused in the family or in an institutional or a community setting, by those known to them or, more rarely, by others e.g. via the internet).  They may be abused by an adult or adults, or another child or children</a:t>
            </a:r>
          </a:p>
          <a:p>
            <a:pPr>
              <a:buFont typeface="Wingdings" panose="05000000000000000000" pitchFamily="2" charset="2"/>
              <a:buNone/>
            </a:pPr>
            <a:r>
              <a:rPr lang="en-GB" altLang="en-US" sz="2400"/>
              <a:t>	(Ref. Working Together 2018 - Glossary)</a:t>
            </a:r>
          </a:p>
          <a:p>
            <a:pPr>
              <a:buFont typeface="Wingdings" panose="05000000000000000000" pitchFamily="2" charset="2"/>
              <a:buNone/>
            </a:pPr>
            <a:endParaRPr lang="en-GB" altLang="en-US" sz="2400"/>
          </a:p>
          <a:p>
            <a:pPr>
              <a:buFont typeface="Wingdings" panose="05000000000000000000" pitchFamily="2" charset="2"/>
              <a:buNone/>
            </a:pPr>
            <a:endParaRPr lang="en-GB" altLang="en-US" sz="2400"/>
          </a:p>
        </p:txBody>
      </p:sp>
      <p:sp>
        <p:nvSpPr>
          <p:cNvPr id="35842" name="Rectangle 3">
            <a:extLst>
              <a:ext uri="{FF2B5EF4-FFF2-40B4-BE49-F238E27FC236}">
                <a16:creationId xmlns:a16="http://schemas.microsoft.com/office/drawing/2014/main" id="{0E961C8A-2692-4C31-B318-CF5FACE3C858}"/>
              </a:ext>
            </a:extLst>
          </p:cNvPr>
          <p:cNvSpPr>
            <a:spLocks noGrp="1" noChangeArrowheads="1"/>
          </p:cNvSpPr>
          <p:nvPr>
            <p:ph type="sldNum" sz="quarter" idx="12"/>
          </p:nvPr>
        </p:nvSpPr>
        <p:spPr>
          <a:xfrm>
            <a:off x="10571516" y="6033479"/>
            <a:ext cx="7822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spcAft>
                <a:spcPts val="600"/>
              </a:spcAft>
              <a:buClrTx/>
              <a:buSzTx/>
              <a:buFontTx/>
              <a:buNone/>
            </a:pPr>
            <a:fld id="{5275B9FB-2B25-40CD-98FD-88A1908AB226}" type="slidenum">
              <a:rPr lang="en-GB" altLang="en-US" sz="1050">
                <a:solidFill>
                  <a:schemeClr val="tx1">
                    <a:alpha val="80000"/>
                  </a:schemeClr>
                </a:solidFill>
                <a:latin typeface="Arial Black" panose="020B0A04020102020204" pitchFamily="34" charset="0"/>
              </a:rPr>
              <a:pPr>
                <a:spcBef>
                  <a:spcPct val="0"/>
                </a:spcBef>
                <a:spcAft>
                  <a:spcPts val="600"/>
                </a:spcAft>
                <a:buClrTx/>
                <a:buSzTx/>
                <a:buFontTx/>
                <a:buNone/>
              </a:pPr>
              <a:t>10</a:t>
            </a:fld>
            <a:endParaRPr lang="en-GB" altLang="en-US" sz="1050">
              <a:solidFill>
                <a:schemeClr val="tx1">
                  <a:alpha val="80000"/>
                </a:schemeClr>
              </a:solidFill>
              <a:latin typeface="Arial Black" panose="020B0A04020102020204" pitchFamily="34"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0FE46-E7F3-46E4-AFBC-9D01D622B664}"/>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Key Legislation</a:t>
            </a:r>
          </a:p>
        </p:txBody>
      </p:sp>
      <p:graphicFrame>
        <p:nvGraphicFramePr>
          <p:cNvPr id="12" name="Content Placeholder 2">
            <a:extLst>
              <a:ext uri="{FF2B5EF4-FFF2-40B4-BE49-F238E27FC236}">
                <a16:creationId xmlns:a16="http://schemas.microsoft.com/office/drawing/2014/main" id="{7A05F53E-C1A3-E4B4-48A9-F4896FA8AAC9}"/>
              </a:ext>
            </a:extLst>
          </p:cNvPr>
          <p:cNvGraphicFramePr/>
          <p:nvPr>
            <p:extLst>
              <p:ext uri="{D42A27DB-BD31-4B8C-83A1-F6EECF244321}">
                <p14:modId xmlns:p14="http://schemas.microsoft.com/office/powerpoint/2010/main" val="408741731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968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DAADB7EF-D22F-41D7-8E78-980AE44CF4DE}"/>
              </a:ext>
            </a:extLst>
          </p:cNvPr>
          <p:cNvSpPr>
            <a:spLocks noGrp="1" noChangeArrowheads="1"/>
          </p:cNvSpPr>
          <p:nvPr>
            <p:ph type="title" idx="4294967295"/>
          </p:nvPr>
        </p:nvSpPr>
        <p:spPr>
          <a:xfrm>
            <a:off x="4965430" y="629268"/>
            <a:ext cx="6586491" cy="1286160"/>
          </a:xfrm>
        </p:spPr>
        <p:txBody>
          <a:bodyPr vert="horz" lIns="91440" tIns="45720" rIns="91440" bIns="45720" rtlCol="0" anchor="b">
            <a:normAutofit/>
          </a:bodyPr>
          <a:lstStyle/>
          <a:p>
            <a:r>
              <a:rPr lang="en-US" altLang="en-US"/>
              <a:t>Victoria Climbie</a:t>
            </a:r>
          </a:p>
        </p:txBody>
      </p:sp>
      <p:pic>
        <p:nvPicPr>
          <p:cNvPr id="39941" name="Picture 4" descr="VICTORIA-CLIMBIE270606_228x335">
            <a:extLst>
              <a:ext uri="{FF2B5EF4-FFF2-40B4-BE49-F238E27FC236}">
                <a16:creationId xmlns:a16="http://schemas.microsoft.com/office/drawing/2014/main" id="{3C4CB9CA-462E-4FCB-B94F-5FC0F3635F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8A746"/>
            </a:solidFill>
          </a:ln>
        </p:spPr>
        <p:style>
          <a:lnRef idx="1">
            <a:schemeClr val="accent1"/>
          </a:lnRef>
          <a:fillRef idx="0">
            <a:schemeClr val="accent1"/>
          </a:fillRef>
          <a:effectRef idx="0">
            <a:schemeClr val="accent1"/>
          </a:effectRef>
          <a:fontRef idx="minor">
            <a:schemeClr val="tx1"/>
          </a:fontRef>
        </p:style>
      </p:cxnSp>
      <p:sp>
        <p:nvSpPr>
          <p:cNvPr id="39940" name="Rectangle 3">
            <a:extLst>
              <a:ext uri="{FF2B5EF4-FFF2-40B4-BE49-F238E27FC236}">
                <a16:creationId xmlns:a16="http://schemas.microsoft.com/office/drawing/2014/main" id="{8C837437-0F0A-4A3C-AA8D-2EBAE98D46FC}"/>
              </a:ext>
            </a:extLst>
          </p:cNvPr>
          <p:cNvSpPr>
            <a:spLocks noGrp="1" noChangeArrowheads="1"/>
          </p:cNvSpPr>
          <p:nvPr>
            <p:ph type="body" sz="half" idx="4294967295"/>
          </p:nvPr>
        </p:nvSpPr>
        <p:spPr>
          <a:xfrm>
            <a:off x="4965431" y="2438400"/>
            <a:ext cx="6586489" cy="3785419"/>
          </a:xfrm>
        </p:spPr>
        <p:txBody>
          <a:bodyPr vert="horz" lIns="91440" tIns="45720" rIns="91440" bIns="45720" rtlCol="0">
            <a:normAutofit/>
          </a:bodyPr>
          <a:lstStyle/>
          <a:p>
            <a:pPr>
              <a:buSzTx/>
            </a:pPr>
            <a:r>
              <a:rPr lang="en-US" altLang="en-US" sz="2000" dirty="0"/>
              <a:t>April 1999 Victoria arrives in the UK with her Great Aunt to live in a </a:t>
            </a:r>
            <a:r>
              <a:rPr lang="en-US" altLang="en-US" sz="2000" u="sng" dirty="0"/>
              <a:t>private fostering arrangement</a:t>
            </a:r>
          </a:p>
          <a:p>
            <a:pPr>
              <a:buSzTx/>
            </a:pPr>
            <a:endParaRPr lang="en-US" altLang="en-US" sz="2000" u="sng" dirty="0"/>
          </a:p>
          <a:p>
            <a:pPr>
              <a:buSzTx/>
            </a:pPr>
            <a:r>
              <a:rPr lang="en-US" altLang="en-US" sz="2000" dirty="0"/>
              <a:t>Within 10 months Victoria died from injuries resulting from abuse and neglect</a:t>
            </a:r>
          </a:p>
          <a:p>
            <a:pPr>
              <a:buSzTx/>
            </a:pPr>
            <a:endParaRPr lang="en-US" altLang="en-US" sz="2000" dirty="0"/>
          </a:p>
          <a:p>
            <a:pPr>
              <a:buSzTx/>
            </a:pPr>
            <a:endParaRPr lang="en-US" altLang="en-US" sz="2000" u="sng" dirty="0"/>
          </a:p>
          <a:p>
            <a:pPr>
              <a:buSzTx/>
            </a:pPr>
            <a:endParaRPr lang="en-US" altLang="en-US" sz="2000" u="sng" dirty="0"/>
          </a:p>
        </p:txBody>
      </p:sp>
      <p:sp>
        <p:nvSpPr>
          <p:cNvPr id="39938" name="Rectangle 3">
            <a:extLst>
              <a:ext uri="{FF2B5EF4-FFF2-40B4-BE49-F238E27FC236}">
                <a16:creationId xmlns:a16="http://schemas.microsoft.com/office/drawing/2014/main" id="{4C055752-7BD9-4CEF-BF70-3328A5CDF754}"/>
              </a:ext>
            </a:extLst>
          </p:cNvPr>
          <p:cNvSpPr>
            <a:spLocks noGrp="1" noChangeArrowheads="1"/>
          </p:cNvSpPr>
          <p:nvPr>
            <p:ph type="sldNum" sz="quarter" idx="12"/>
          </p:nvPr>
        </p:nvSpPr>
        <p:spPr>
          <a:xfrm>
            <a:off x="10167042" y="6356350"/>
            <a:ext cx="118675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914400">
              <a:spcBef>
                <a:spcPts val="0"/>
              </a:spcBef>
              <a:spcAft>
                <a:spcPts val="600"/>
              </a:spcAft>
              <a:buClrTx/>
              <a:buSzTx/>
              <a:buNone/>
              <a:defRPr/>
            </a:pPr>
            <a:fld id="{C51FBD46-C5DB-42C9-AC3A-4E4C64F7B857}" type="slidenum">
              <a:rPr lang="en-US" altLang="en-US" sz="1200">
                <a:solidFill>
                  <a:prstClr val="black">
                    <a:tint val="75000"/>
                  </a:prstClr>
                </a:solidFill>
                <a:latin typeface="Calibri" panose="020F0502020204030204"/>
              </a:rPr>
              <a:pPr defTabSz="914400">
                <a:spcBef>
                  <a:spcPts val="0"/>
                </a:spcBef>
                <a:spcAft>
                  <a:spcPts val="600"/>
                </a:spcAft>
                <a:buClrTx/>
                <a:buSzTx/>
                <a:buNone/>
                <a:defRPr/>
              </a:pPr>
              <a:t>12</a:t>
            </a:fld>
            <a:endParaRPr lang="en-US" altLang="en-US" sz="1200">
              <a:solidFill>
                <a:prstClr val="black">
                  <a:tint val="75000"/>
                </a:prstClr>
              </a:solidFill>
              <a:latin typeface="Calibri" panose="020F0502020204030204"/>
            </a:endParaRPr>
          </a:p>
        </p:txBody>
      </p:sp>
    </p:spTree>
    <p:custDataLst>
      <p:tags r:id="rId1"/>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697D1A88-5C98-4096-9E24-25F83BA0DF0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4C5012A4-A170-4E70-B3A7-5E47F16B6B9B}" type="slidenum">
              <a:rPr lang="en-GB" altLang="en-US" sz="1200">
                <a:latin typeface="Arial Black" panose="020B0A04020102020204" pitchFamily="34" charset="0"/>
              </a:rPr>
              <a:pPr>
                <a:spcBef>
                  <a:spcPct val="0"/>
                </a:spcBef>
                <a:buClrTx/>
                <a:buSzTx/>
                <a:buFontTx/>
                <a:buNone/>
              </a:pPr>
              <a:t>13</a:t>
            </a:fld>
            <a:endParaRPr lang="en-GB" altLang="en-US" sz="1200">
              <a:latin typeface="Arial Black" panose="020B0A04020102020204" pitchFamily="34" charset="0"/>
            </a:endParaRPr>
          </a:p>
        </p:txBody>
      </p:sp>
      <p:sp>
        <p:nvSpPr>
          <p:cNvPr id="41987" name="Rectangle 2">
            <a:extLst>
              <a:ext uri="{FF2B5EF4-FFF2-40B4-BE49-F238E27FC236}">
                <a16:creationId xmlns:a16="http://schemas.microsoft.com/office/drawing/2014/main" id="{803663D7-5E9D-44C0-A452-DEA7461DAF0F}"/>
              </a:ext>
            </a:extLst>
          </p:cNvPr>
          <p:cNvSpPr>
            <a:spLocks noGrp="1" noChangeArrowheads="1"/>
          </p:cNvSpPr>
          <p:nvPr>
            <p:ph type="subTitle" idx="4294967295"/>
          </p:nvPr>
        </p:nvSpPr>
        <p:spPr>
          <a:xfrm>
            <a:off x="0" y="1125538"/>
            <a:ext cx="9144000" cy="6858000"/>
          </a:xfrm>
        </p:spPr>
        <p:txBody>
          <a:bodyPr/>
          <a:lstStyle/>
          <a:p>
            <a:pPr marL="0" indent="0" algn="ctr">
              <a:buNone/>
            </a:pPr>
            <a:endParaRPr lang="en-GB" altLang="en-US" sz="1800"/>
          </a:p>
          <a:p>
            <a:pPr marL="0" indent="0" algn="ctr">
              <a:buNone/>
            </a:pPr>
            <a:endParaRPr lang="en-GB" altLang="en-US" sz="1800"/>
          </a:p>
          <a:p>
            <a:pPr marL="0" indent="0" algn="ctr">
              <a:buNone/>
            </a:pPr>
            <a:endParaRPr lang="en-GB" altLang="en-US" sz="1800"/>
          </a:p>
          <a:p>
            <a:pPr marL="0" indent="0" algn="ctr">
              <a:buNone/>
            </a:pPr>
            <a:endParaRPr lang="en-GB" altLang="en-US" sz="1800"/>
          </a:p>
          <a:p>
            <a:pPr marL="0" indent="0" algn="ctr">
              <a:buNone/>
            </a:pPr>
            <a:endParaRPr lang="en-GB" altLang="en-US" sz="1800"/>
          </a:p>
          <a:p>
            <a:pPr marL="0" indent="0" algn="ctr">
              <a:buNone/>
            </a:pPr>
            <a:endParaRPr lang="en-GB" altLang="en-US" sz="1800"/>
          </a:p>
          <a:p>
            <a:pPr marL="0" indent="0" algn="ctr">
              <a:buNone/>
            </a:pPr>
            <a:endParaRPr lang="en-GB" altLang="en-US" sz="1800"/>
          </a:p>
          <a:p>
            <a:pPr marL="0" indent="0" algn="ctr">
              <a:buNone/>
            </a:pPr>
            <a:endParaRPr lang="en-GB" altLang="en-US" sz="1800"/>
          </a:p>
          <a:p>
            <a:pPr marL="0" indent="0" algn="ctr">
              <a:buNone/>
            </a:pPr>
            <a:endParaRPr lang="en-GB" altLang="en-US" sz="1800"/>
          </a:p>
          <a:p>
            <a:pPr marL="0" indent="0" algn="ctr">
              <a:buNone/>
            </a:pPr>
            <a:endParaRPr lang="en-GB" altLang="en-US" sz="1800"/>
          </a:p>
        </p:txBody>
      </p:sp>
      <p:sp>
        <p:nvSpPr>
          <p:cNvPr id="719875" name="AutoShape 3">
            <a:extLst>
              <a:ext uri="{FF2B5EF4-FFF2-40B4-BE49-F238E27FC236}">
                <a16:creationId xmlns:a16="http://schemas.microsoft.com/office/drawing/2014/main" id="{652094FB-1E07-40A0-B64B-CF339CA614BF}"/>
              </a:ext>
            </a:extLst>
          </p:cNvPr>
          <p:cNvSpPr>
            <a:spLocks noChangeArrowheads="1"/>
          </p:cNvSpPr>
          <p:nvPr/>
        </p:nvSpPr>
        <p:spPr bwMode="auto">
          <a:xfrm>
            <a:off x="5232401" y="188913"/>
            <a:ext cx="936625" cy="6477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Paediatric </a:t>
            </a:r>
          </a:p>
          <a:p>
            <a:pPr algn="ctr" eaLnBrk="1" hangingPunct="1">
              <a:spcBef>
                <a:spcPct val="0"/>
              </a:spcBef>
              <a:buClrTx/>
              <a:buSzTx/>
              <a:buFontTx/>
              <a:buNone/>
            </a:pPr>
            <a:r>
              <a:rPr lang="en-GB" altLang="en-US" sz="1200"/>
              <a:t>Registrar</a:t>
            </a:r>
          </a:p>
        </p:txBody>
      </p:sp>
      <p:sp>
        <p:nvSpPr>
          <p:cNvPr id="719876" name="AutoShape 4">
            <a:extLst>
              <a:ext uri="{FF2B5EF4-FFF2-40B4-BE49-F238E27FC236}">
                <a16:creationId xmlns:a16="http://schemas.microsoft.com/office/drawing/2014/main" id="{A6D58A5B-B864-408C-8C35-8A163EBE6A50}"/>
              </a:ext>
            </a:extLst>
          </p:cNvPr>
          <p:cNvSpPr>
            <a:spLocks noChangeArrowheads="1"/>
          </p:cNvSpPr>
          <p:nvPr/>
        </p:nvSpPr>
        <p:spPr bwMode="auto">
          <a:xfrm>
            <a:off x="6311900" y="188914"/>
            <a:ext cx="1441450" cy="5048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A&amp;E Senior </a:t>
            </a:r>
          </a:p>
          <a:p>
            <a:pPr algn="ctr" eaLnBrk="1" hangingPunct="1">
              <a:spcBef>
                <a:spcPct val="0"/>
              </a:spcBef>
              <a:buClrTx/>
              <a:buSzTx/>
              <a:buFontTx/>
              <a:buNone/>
            </a:pPr>
            <a:r>
              <a:rPr lang="en-GB" altLang="en-US" sz="1200"/>
              <a:t>House Officer</a:t>
            </a:r>
          </a:p>
        </p:txBody>
      </p:sp>
      <p:sp>
        <p:nvSpPr>
          <p:cNvPr id="719877" name="AutoShape 5">
            <a:extLst>
              <a:ext uri="{FF2B5EF4-FFF2-40B4-BE49-F238E27FC236}">
                <a16:creationId xmlns:a16="http://schemas.microsoft.com/office/drawing/2014/main" id="{78CDD57D-D148-4B7B-AE72-94FBBBD43F97}"/>
              </a:ext>
            </a:extLst>
          </p:cNvPr>
          <p:cNvSpPr>
            <a:spLocks noChangeArrowheads="1"/>
          </p:cNvSpPr>
          <p:nvPr/>
        </p:nvSpPr>
        <p:spPr bwMode="auto">
          <a:xfrm>
            <a:off x="5689601" y="1268413"/>
            <a:ext cx="1152525" cy="431800"/>
          </a:xfrm>
          <a:prstGeom prst="roundRect">
            <a:avLst>
              <a:gd name="adj" fmla="val 16667"/>
            </a:avLst>
          </a:prstGeom>
          <a:solidFill>
            <a:srgbClr val="FFFF00"/>
          </a:solidFill>
          <a:ln w="190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b="1"/>
              <a:t>Hospital 1</a:t>
            </a:r>
          </a:p>
        </p:txBody>
      </p:sp>
      <p:sp>
        <p:nvSpPr>
          <p:cNvPr id="719878" name="AutoShape 6">
            <a:extLst>
              <a:ext uri="{FF2B5EF4-FFF2-40B4-BE49-F238E27FC236}">
                <a16:creationId xmlns:a16="http://schemas.microsoft.com/office/drawing/2014/main" id="{A9561E35-6B1F-46D4-B8A2-743ADB1847D8}"/>
              </a:ext>
            </a:extLst>
          </p:cNvPr>
          <p:cNvSpPr>
            <a:spLocks noChangeArrowheads="1"/>
          </p:cNvSpPr>
          <p:nvPr/>
        </p:nvSpPr>
        <p:spPr bwMode="auto">
          <a:xfrm>
            <a:off x="7896226" y="476251"/>
            <a:ext cx="792163" cy="5048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A&amp;E </a:t>
            </a:r>
          </a:p>
          <a:p>
            <a:pPr algn="ctr" eaLnBrk="1" hangingPunct="1">
              <a:spcBef>
                <a:spcPct val="0"/>
              </a:spcBef>
              <a:buClrTx/>
              <a:buSzTx/>
              <a:buFontTx/>
              <a:buNone/>
            </a:pPr>
            <a:r>
              <a:rPr lang="en-GB" altLang="en-US" sz="1200"/>
              <a:t>Nurse</a:t>
            </a:r>
          </a:p>
        </p:txBody>
      </p:sp>
      <p:sp>
        <p:nvSpPr>
          <p:cNvPr id="719879" name="AutoShape 7">
            <a:extLst>
              <a:ext uri="{FF2B5EF4-FFF2-40B4-BE49-F238E27FC236}">
                <a16:creationId xmlns:a16="http://schemas.microsoft.com/office/drawing/2014/main" id="{50638EB6-698E-4EA1-8AA1-9478D1C8B40D}"/>
              </a:ext>
            </a:extLst>
          </p:cNvPr>
          <p:cNvSpPr>
            <a:spLocks noChangeArrowheads="1"/>
          </p:cNvSpPr>
          <p:nvPr/>
        </p:nvSpPr>
        <p:spPr bwMode="auto">
          <a:xfrm>
            <a:off x="1847851" y="1268414"/>
            <a:ext cx="1368425" cy="358775"/>
          </a:xfrm>
          <a:prstGeom prst="roundRect">
            <a:avLst>
              <a:gd name="adj" fmla="val 16667"/>
            </a:avLst>
          </a:prstGeom>
          <a:solidFill>
            <a:srgbClr val="0000FF"/>
          </a:solidFill>
          <a:ln w="190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b="1">
                <a:solidFill>
                  <a:schemeClr val="bg1"/>
                </a:solidFill>
              </a:rPr>
              <a:t>Brent Police</a:t>
            </a:r>
          </a:p>
        </p:txBody>
      </p:sp>
      <p:sp>
        <p:nvSpPr>
          <p:cNvPr id="719880" name="AutoShape 8">
            <a:extLst>
              <a:ext uri="{FF2B5EF4-FFF2-40B4-BE49-F238E27FC236}">
                <a16:creationId xmlns:a16="http://schemas.microsoft.com/office/drawing/2014/main" id="{6E1270C1-F7A1-4962-A98B-D6D89758733C}"/>
              </a:ext>
            </a:extLst>
          </p:cNvPr>
          <p:cNvSpPr>
            <a:spLocks noChangeArrowheads="1"/>
          </p:cNvSpPr>
          <p:nvPr/>
        </p:nvSpPr>
        <p:spPr bwMode="auto">
          <a:xfrm>
            <a:off x="3503614" y="5084763"/>
            <a:ext cx="1152525" cy="431800"/>
          </a:xfrm>
          <a:prstGeom prst="roundRect">
            <a:avLst>
              <a:gd name="adj" fmla="val 16667"/>
            </a:avLst>
          </a:prstGeom>
          <a:solidFill>
            <a:srgbClr val="FFFF00"/>
          </a:solidFill>
          <a:ln w="190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b="1"/>
              <a:t>Hospital 2</a:t>
            </a:r>
          </a:p>
        </p:txBody>
      </p:sp>
      <p:sp>
        <p:nvSpPr>
          <p:cNvPr id="719881" name="Line 9">
            <a:extLst>
              <a:ext uri="{FF2B5EF4-FFF2-40B4-BE49-F238E27FC236}">
                <a16:creationId xmlns:a16="http://schemas.microsoft.com/office/drawing/2014/main" id="{49CC086C-161A-4670-8883-AF0D8D083648}"/>
              </a:ext>
            </a:extLst>
          </p:cNvPr>
          <p:cNvSpPr>
            <a:spLocks noChangeShapeType="1"/>
          </p:cNvSpPr>
          <p:nvPr/>
        </p:nvSpPr>
        <p:spPr bwMode="auto">
          <a:xfrm flipV="1">
            <a:off x="6096000" y="836613"/>
            <a:ext cx="0"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82" name="Line 10">
            <a:extLst>
              <a:ext uri="{FF2B5EF4-FFF2-40B4-BE49-F238E27FC236}">
                <a16:creationId xmlns:a16="http://schemas.microsoft.com/office/drawing/2014/main" id="{7B014BF7-C080-40EC-B2C6-D935D65642EF}"/>
              </a:ext>
            </a:extLst>
          </p:cNvPr>
          <p:cNvSpPr>
            <a:spLocks noChangeShapeType="1"/>
          </p:cNvSpPr>
          <p:nvPr/>
        </p:nvSpPr>
        <p:spPr bwMode="auto">
          <a:xfrm flipH="1" flipV="1">
            <a:off x="2566988" y="1844675"/>
            <a:ext cx="3600450" cy="935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83" name="Line 11">
            <a:extLst>
              <a:ext uri="{FF2B5EF4-FFF2-40B4-BE49-F238E27FC236}">
                <a16:creationId xmlns:a16="http://schemas.microsoft.com/office/drawing/2014/main" id="{3FACE9FD-8EBB-4132-9083-7692A8A528B3}"/>
              </a:ext>
            </a:extLst>
          </p:cNvPr>
          <p:cNvSpPr>
            <a:spLocks noChangeShapeType="1"/>
          </p:cNvSpPr>
          <p:nvPr/>
        </p:nvSpPr>
        <p:spPr bwMode="auto">
          <a:xfrm>
            <a:off x="4872038" y="836613"/>
            <a:ext cx="1008062"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84" name="Line 12">
            <a:extLst>
              <a:ext uri="{FF2B5EF4-FFF2-40B4-BE49-F238E27FC236}">
                <a16:creationId xmlns:a16="http://schemas.microsoft.com/office/drawing/2014/main" id="{8ABBF48E-16C4-434B-B13E-5B413B43AED1}"/>
              </a:ext>
            </a:extLst>
          </p:cNvPr>
          <p:cNvSpPr>
            <a:spLocks noChangeShapeType="1"/>
          </p:cNvSpPr>
          <p:nvPr/>
        </p:nvSpPr>
        <p:spPr bwMode="auto">
          <a:xfrm flipH="1">
            <a:off x="6743701" y="692151"/>
            <a:ext cx="11525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85" name="Line 13">
            <a:extLst>
              <a:ext uri="{FF2B5EF4-FFF2-40B4-BE49-F238E27FC236}">
                <a16:creationId xmlns:a16="http://schemas.microsoft.com/office/drawing/2014/main" id="{EF0359A5-C8A6-4D3B-B8EB-7A2E850D1DEC}"/>
              </a:ext>
            </a:extLst>
          </p:cNvPr>
          <p:cNvSpPr>
            <a:spLocks noChangeShapeType="1"/>
          </p:cNvSpPr>
          <p:nvPr/>
        </p:nvSpPr>
        <p:spPr bwMode="auto">
          <a:xfrm flipH="1">
            <a:off x="4151314" y="3068639"/>
            <a:ext cx="1800225" cy="20161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86" name="AutoShape 14">
            <a:extLst>
              <a:ext uri="{FF2B5EF4-FFF2-40B4-BE49-F238E27FC236}">
                <a16:creationId xmlns:a16="http://schemas.microsoft.com/office/drawing/2014/main" id="{0B5372DA-7455-4816-BB5F-910877C440B8}"/>
              </a:ext>
            </a:extLst>
          </p:cNvPr>
          <p:cNvSpPr>
            <a:spLocks noChangeArrowheads="1"/>
          </p:cNvSpPr>
          <p:nvPr/>
        </p:nvSpPr>
        <p:spPr bwMode="auto">
          <a:xfrm>
            <a:off x="4392614" y="131764"/>
            <a:ext cx="720725" cy="7207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Senior </a:t>
            </a:r>
          </a:p>
          <a:p>
            <a:pPr algn="ctr" eaLnBrk="1" hangingPunct="1">
              <a:spcBef>
                <a:spcPct val="0"/>
              </a:spcBef>
              <a:buClrTx/>
              <a:buSzTx/>
              <a:buFontTx/>
              <a:buNone/>
            </a:pPr>
            <a:r>
              <a:rPr lang="en-GB" altLang="en-US" sz="1200"/>
              <a:t>House </a:t>
            </a:r>
          </a:p>
          <a:p>
            <a:pPr algn="ctr" eaLnBrk="1" hangingPunct="1">
              <a:spcBef>
                <a:spcPct val="0"/>
              </a:spcBef>
              <a:buClrTx/>
              <a:buSzTx/>
              <a:buFontTx/>
              <a:buNone/>
            </a:pPr>
            <a:r>
              <a:rPr lang="en-GB" altLang="en-US" sz="1200"/>
              <a:t>Officer</a:t>
            </a:r>
          </a:p>
        </p:txBody>
      </p:sp>
      <p:sp>
        <p:nvSpPr>
          <p:cNvPr id="719887" name="AutoShape 15">
            <a:extLst>
              <a:ext uri="{FF2B5EF4-FFF2-40B4-BE49-F238E27FC236}">
                <a16:creationId xmlns:a16="http://schemas.microsoft.com/office/drawing/2014/main" id="{4B3275FF-DF92-4085-ACB9-4904027B9C84}"/>
              </a:ext>
            </a:extLst>
          </p:cNvPr>
          <p:cNvSpPr>
            <a:spLocks noChangeArrowheads="1"/>
          </p:cNvSpPr>
          <p:nvPr/>
        </p:nvSpPr>
        <p:spPr bwMode="auto">
          <a:xfrm>
            <a:off x="3503614" y="908051"/>
            <a:ext cx="936625" cy="36036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Ward Sister</a:t>
            </a:r>
          </a:p>
        </p:txBody>
      </p:sp>
      <p:sp>
        <p:nvSpPr>
          <p:cNvPr id="719888" name="AutoShape 16">
            <a:extLst>
              <a:ext uri="{FF2B5EF4-FFF2-40B4-BE49-F238E27FC236}">
                <a16:creationId xmlns:a16="http://schemas.microsoft.com/office/drawing/2014/main" id="{12DD710D-2EAE-4CFB-A4F4-0401FDBD3A63}"/>
              </a:ext>
            </a:extLst>
          </p:cNvPr>
          <p:cNvSpPr>
            <a:spLocks noChangeArrowheads="1"/>
          </p:cNvSpPr>
          <p:nvPr/>
        </p:nvSpPr>
        <p:spPr bwMode="auto">
          <a:xfrm>
            <a:off x="1847851" y="4076700"/>
            <a:ext cx="792163" cy="6477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French </a:t>
            </a:r>
          </a:p>
          <a:p>
            <a:pPr algn="ctr" eaLnBrk="1" hangingPunct="1">
              <a:spcBef>
                <a:spcPct val="0"/>
              </a:spcBef>
              <a:buClrTx/>
              <a:buSzTx/>
              <a:buFontTx/>
              <a:buNone/>
            </a:pPr>
            <a:r>
              <a:rPr lang="en-GB" altLang="en-US" sz="1200"/>
              <a:t>speaking </a:t>
            </a:r>
          </a:p>
          <a:p>
            <a:pPr algn="ctr" eaLnBrk="1" hangingPunct="1">
              <a:spcBef>
                <a:spcPct val="0"/>
              </a:spcBef>
              <a:buClrTx/>
              <a:buSzTx/>
              <a:buFontTx/>
              <a:buNone/>
            </a:pPr>
            <a:r>
              <a:rPr lang="en-GB" altLang="en-US" sz="1200"/>
              <a:t>nurse</a:t>
            </a:r>
          </a:p>
        </p:txBody>
      </p:sp>
      <p:sp>
        <p:nvSpPr>
          <p:cNvPr id="719889" name="AutoShape 17">
            <a:extLst>
              <a:ext uri="{FF2B5EF4-FFF2-40B4-BE49-F238E27FC236}">
                <a16:creationId xmlns:a16="http://schemas.microsoft.com/office/drawing/2014/main" id="{7484B926-5463-4AAC-9F09-846D6E8B4863}"/>
              </a:ext>
            </a:extLst>
          </p:cNvPr>
          <p:cNvSpPr>
            <a:spLocks noChangeArrowheads="1"/>
          </p:cNvSpPr>
          <p:nvPr/>
        </p:nvSpPr>
        <p:spPr bwMode="auto">
          <a:xfrm>
            <a:off x="3575051" y="1412875"/>
            <a:ext cx="936625" cy="4318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Consultant </a:t>
            </a:r>
          </a:p>
          <a:p>
            <a:pPr algn="ctr" eaLnBrk="1" hangingPunct="1">
              <a:spcBef>
                <a:spcPct val="0"/>
              </a:spcBef>
              <a:buClrTx/>
              <a:buSzTx/>
              <a:buFontTx/>
              <a:buNone/>
            </a:pPr>
            <a:r>
              <a:rPr lang="en-GB" altLang="en-US" sz="1200"/>
              <a:t>Paediatrician</a:t>
            </a:r>
          </a:p>
        </p:txBody>
      </p:sp>
      <p:sp>
        <p:nvSpPr>
          <p:cNvPr id="719890" name="Line 18">
            <a:extLst>
              <a:ext uri="{FF2B5EF4-FFF2-40B4-BE49-F238E27FC236}">
                <a16:creationId xmlns:a16="http://schemas.microsoft.com/office/drawing/2014/main" id="{767B0E73-C024-4000-99A2-42AD1DB7968E}"/>
              </a:ext>
            </a:extLst>
          </p:cNvPr>
          <p:cNvSpPr>
            <a:spLocks noChangeShapeType="1"/>
          </p:cNvSpPr>
          <p:nvPr/>
        </p:nvSpPr>
        <p:spPr bwMode="auto">
          <a:xfrm>
            <a:off x="4440238" y="1052513"/>
            <a:ext cx="1223962" cy="3603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91" name="Line 19">
            <a:extLst>
              <a:ext uri="{FF2B5EF4-FFF2-40B4-BE49-F238E27FC236}">
                <a16:creationId xmlns:a16="http://schemas.microsoft.com/office/drawing/2014/main" id="{226BF859-911F-4B2A-9B7F-B3EB94C73C38}"/>
              </a:ext>
            </a:extLst>
          </p:cNvPr>
          <p:cNvSpPr>
            <a:spLocks noChangeShapeType="1"/>
          </p:cNvSpPr>
          <p:nvPr/>
        </p:nvSpPr>
        <p:spPr bwMode="auto">
          <a:xfrm flipH="1">
            <a:off x="6383339" y="692151"/>
            <a:ext cx="5048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92" name="Line 20">
            <a:extLst>
              <a:ext uri="{FF2B5EF4-FFF2-40B4-BE49-F238E27FC236}">
                <a16:creationId xmlns:a16="http://schemas.microsoft.com/office/drawing/2014/main" id="{EDB9D5F2-A6D4-49B4-B05B-CC59A342037E}"/>
              </a:ext>
            </a:extLst>
          </p:cNvPr>
          <p:cNvSpPr>
            <a:spLocks noChangeShapeType="1"/>
          </p:cNvSpPr>
          <p:nvPr/>
        </p:nvSpPr>
        <p:spPr bwMode="auto">
          <a:xfrm flipV="1">
            <a:off x="4511676" y="1484313"/>
            <a:ext cx="1152525" cy="144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893" name="AutoShape 21">
            <a:extLst>
              <a:ext uri="{FF2B5EF4-FFF2-40B4-BE49-F238E27FC236}">
                <a16:creationId xmlns:a16="http://schemas.microsoft.com/office/drawing/2014/main" id="{32D33714-F473-4F66-9CB2-A42859989502}"/>
              </a:ext>
            </a:extLst>
          </p:cNvPr>
          <p:cNvSpPr>
            <a:spLocks noChangeArrowheads="1"/>
          </p:cNvSpPr>
          <p:nvPr/>
        </p:nvSpPr>
        <p:spPr bwMode="auto">
          <a:xfrm>
            <a:off x="5664201" y="4149726"/>
            <a:ext cx="720725" cy="7207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Senior </a:t>
            </a:r>
          </a:p>
          <a:p>
            <a:pPr algn="ctr" eaLnBrk="1" hangingPunct="1">
              <a:spcBef>
                <a:spcPct val="0"/>
              </a:spcBef>
              <a:buClrTx/>
              <a:buSzTx/>
              <a:buFontTx/>
              <a:buNone/>
            </a:pPr>
            <a:r>
              <a:rPr lang="en-GB" altLang="en-US" sz="1200"/>
              <a:t>use </a:t>
            </a:r>
          </a:p>
          <a:p>
            <a:pPr algn="ctr" eaLnBrk="1" hangingPunct="1">
              <a:spcBef>
                <a:spcPct val="0"/>
              </a:spcBef>
              <a:buClrTx/>
              <a:buSzTx/>
              <a:buFontTx/>
              <a:buNone/>
            </a:pPr>
            <a:r>
              <a:rPr lang="en-GB" altLang="en-US" sz="1200"/>
              <a:t>Officer</a:t>
            </a:r>
          </a:p>
        </p:txBody>
      </p:sp>
      <p:sp>
        <p:nvSpPr>
          <p:cNvPr id="719894" name="AutoShape 22">
            <a:extLst>
              <a:ext uri="{FF2B5EF4-FFF2-40B4-BE49-F238E27FC236}">
                <a16:creationId xmlns:a16="http://schemas.microsoft.com/office/drawing/2014/main" id="{CB419856-A96E-4BFE-AE77-1C2415779C41}"/>
              </a:ext>
            </a:extLst>
          </p:cNvPr>
          <p:cNvSpPr>
            <a:spLocks noChangeArrowheads="1"/>
          </p:cNvSpPr>
          <p:nvPr/>
        </p:nvSpPr>
        <p:spPr bwMode="auto">
          <a:xfrm>
            <a:off x="1774826" y="5630863"/>
            <a:ext cx="936625" cy="4318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Consultant </a:t>
            </a:r>
          </a:p>
          <a:p>
            <a:pPr algn="ctr" eaLnBrk="1" hangingPunct="1">
              <a:spcBef>
                <a:spcPct val="0"/>
              </a:spcBef>
              <a:buClrTx/>
              <a:buSzTx/>
              <a:buFontTx/>
              <a:buNone/>
            </a:pPr>
            <a:r>
              <a:rPr lang="en-GB" altLang="en-US" sz="1200"/>
              <a:t>Paediatrician</a:t>
            </a:r>
          </a:p>
        </p:txBody>
      </p:sp>
      <p:sp>
        <p:nvSpPr>
          <p:cNvPr id="719895" name="AutoShape 23">
            <a:extLst>
              <a:ext uri="{FF2B5EF4-FFF2-40B4-BE49-F238E27FC236}">
                <a16:creationId xmlns:a16="http://schemas.microsoft.com/office/drawing/2014/main" id="{62B2F385-E357-437C-A44C-D9BA20182287}"/>
              </a:ext>
            </a:extLst>
          </p:cNvPr>
          <p:cNvSpPr>
            <a:spLocks noChangeArrowheads="1"/>
          </p:cNvSpPr>
          <p:nvPr/>
        </p:nvSpPr>
        <p:spPr bwMode="auto">
          <a:xfrm>
            <a:off x="1703389" y="4857750"/>
            <a:ext cx="936625" cy="6477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Paediatric </a:t>
            </a:r>
          </a:p>
          <a:p>
            <a:pPr algn="ctr" eaLnBrk="1" hangingPunct="1">
              <a:spcBef>
                <a:spcPct val="0"/>
              </a:spcBef>
              <a:buClrTx/>
              <a:buSzTx/>
              <a:buFontTx/>
              <a:buNone/>
            </a:pPr>
            <a:r>
              <a:rPr lang="en-GB" altLang="en-US" sz="1200"/>
              <a:t>Registrar</a:t>
            </a:r>
          </a:p>
        </p:txBody>
      </p:sp>
      <p:sp>
        <p:nvSpPr>
          <p:cNvPr id="719896" name="AutoShape 24">
            <a:extLst>
              <a:ext uri="{FF2B5EF4-FFF2-40B4-BE49-F238E27FC236}">
                <a16:creationId xmlns:a16="http://schemas.microsoft.com/office/drawing/2014/main" id="{2AB325E8-CBB8-4507-AC2C-149365240C47}"/>
              </a:ext>
            </a:extLst>
          </p:cNvPr>
          <p:cNvSpPr>
            <a:spLocks noChangeArrowheads="1"/>
          </p:cNvSpPr>
          <p:nvPr/>
        </p:nvSpPr>
        <p:spPr bwMode="auto">
          <a:xfrm>
            <a:off x="1919289" y="6165850"/>
            <a:ext cx="936625" cy="431800"/>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Consultant </a:t>
            </a:r>
          </a:p>
          <a:p>
            <a:pPr algn="ctr" eaLnBrk="1" hangingPunct="1">
              <a:spcBef>
                <a:spcPct val="0"/>
              </a:spcBef>
              <a:buClrTx/>
              <a:buSzTx/>
              <a:buFontTx/>
              <a:buNone/>
            </a:pPr>
            <a:r>
              <a:rPr lang="en-GB" altLang="en-US" sz="1200"/>
              <a:t>Paediatrician</a:t>
            </a:r>
          </a:p>
        </p:txBody>
      </p:sp>
      <p:sp>
        <p:nvSpPr>
          <p:cNvPr id="719897" name="AutoShape 25">
            <a:extLst>
              <a:ext uri="{FF2B5EF4-FFF2-40B4-BE49-F238E27FC236}">
                <a16:creationId xmlns:a16="http://schemas.microsoft.com/office/drawing/2014/main" id="{E6758081-1962-4100-AFED-B0E1FCEAF794}"/>
              </a:ext>
            </a:extLst>
          </p:cNvPr>
          <p:cNvSpPr>
            <a:spLocks noChangeArrowheads="1"/>
          </p:cNvSpPr>
          <p:nvPr/>
        </p:nvSpPr>
        <p:spPr bwMode="auto">
          <a:xfrm>
            <a:off x="3216275" y="6165851"/>
            <a:ext cx="1296988" cy="5048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A&amp;E Casualty </a:t>
            </a:r>
          </a:p>
          <a:p>
            <a:pPr algn="ctr" eaLnBrk="1" hangingPunct="1">
              <a:spcBef>
                <a:spcPct val="0"/>
              </a:spcBef>
              <a:buClrTx/>
              <a:buSzTx/>
              <a:buFontTx/>
              <a:buNone/>
            </a:pPr>
            <a:r>
              <a:rPr lang="en-GB" altLang="en-US" sz="1200"/>
              <a:t>Officer</a:t>
            </a:r>
          </a:p>
        </p:txBody>
      </p:sp>
      <p:sp>
        <p:nvSpPr>
          <p:cNvPr id="719898" name="AutoShape 26">
            <a:extLst>
              <a:ext uri="{FF2B5EF4-FFF2-40B4-BE49-F238E27FC236}">
                <a16:creationId xmlns:a16="http://schemas.microsoft.com/office/drawing/2014/main" id="{D2CC3ADE-38A2-4C73-B5B6-B627F8D4ACBE}"/>
              </a:ext>
            </a:extLst>
          </p:cNvPr>
          <p:cNvSpPr>
            <a:spLocks noChangeArrowheads="1"/>
          </p:cNvSpPr>
          <p:nvPr/>
        </p:nvSpPr>
        <p:spPr bwMode="auto">
          <a:xfrm>
            <a:off x="4727575" y="6308726"/>
            <a:ext cx="1296988" cy="36036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Registrar 1</a:t>
            </a:r>
          </a:p>
        </p:txBody>
      </p:sp>
      <p:sp>
        <p:nvSpPr>
          <p:cNvPr id="719899" name="AutoShape 27">
            <a:extLst>
              <a:ext uri="{FF2B5EF4-FFF2-40B4-BE49-F238E27FC236}">
                <a16:creationId xmlns:a16="http://schemas.microsoft.com/office/drawing/2014/main" id="{F5C07C1C-272C-435A-A0E5-9123E82C9ED6}"/>
              </a:ext>
            </a:extLst>
          </p:cNvPr>
          <p:cNvSpPr>
            <a:spLocks noChangeArrowheads="1"/>
          </p:cNvSpPr>
          <p:nvPr/>
        </p:nvSpPr>
        <p:spPr bwMode="auto">
          <a:xfrm>
            <a:off x="5448300" y="5407026"/>
            <a:ext cx="1296988" cy="360363"/>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Registrar 3</a:t>
            </a:r>
          </a:p>
        </p:txBody>
      </p:sp>
      <p:sp>
        <p:nvSpPr>
          <p:cNvPr id="719900" name="AutoShape 28">
            <a:extLst>
              <a:ext uri="{FF2B5EF4-FFF2-40B4-BE49-F238E27FC236}">
                <a16:creationId xmlns:a16="http://schemas.microsoft.com/office/drawing/2014/main" id="{2273A60C-201F-4C81-B5C8-3DD0C185EC15}"/>
              </a:ext>
            </a:extLst>
          </p:cNvPr>
          <p:cNvSpPr>
            <a:spLocks noChangeArrowheads="1"/>
          </p:cNvSpPr>
          <p:nvPr/>
        </p:nvSpPr>
        <p:spPr bwMode="auto">
          <a:xfrm>
            <a:off x="4943475" y="5853113"/>
            <a:ext cx="1296988" cy="360362"/>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Registrar 2</a:t>
            </a:r>
          </a:p>
        </p:txBody>
      </p:sp>
      <p:sp>
        <p:nvSpPr>
          <p:cNvPr id="719901" name="AutoShape 29">
            <a:extLst>
              <a:ext uri="{FF2B5EF4-FFF2-40B4-BE49-F238E27FC236}">
                <a16:creationId xmlns:a16="http://schemas.microsoft.com/office/drawing/2014/main" id="{79FDE2BC-850D-4B9F-BE81-3B87FB44A365}"/>
              </a:ext>
            </a:extLst>
          </p:cNvPr>
          <p:cNvSpPr>
            <a:spLocks noChangeArrowheads="1"/>
          </p:cNvSpPr>
          <p:nvPr/>
        </p:nvSpPr>
        <p:spPr bwMode="auto">
          <a:xfrm>
            <a:off x="5232400" y="4941888"/>
            <a:ext cx="1296988" cy="360362"/>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Dermatology</a:t>
            </a:r>
          </a:p>
        </p:txBody>
      </p:sp>
      <p:sp>
        <p:nvSpPr>
          <p:cNvPr id="719902" name="AutoShape 30">
            <a:extLst>
              <a:ext uri="{FF2B5EF4-FFF2-40B4-BE49-F238E27FC236}">
                <a16:creationId xmlns:a16="http://schemas.microsoft.com/office/drawing/2014/main" id="{DF938369-53B9-427C-BA46-3ED98F15BB20}"/>
              </a:ext>
            </a:extLst>
          </p:cNvPr>
          <p:cNvSpPr>
            <a:spLocks noChangeArrowheads="1"/>
          </p:cNvSpPr>
          <p:nvPr/>
        </p:nvSpPr>
        <p:spPr bwMode="auto">
          <a:xfrm>
            <a:off x="2782889" y="3789363"/>
            <a:ext cx="1296987" cy="360362"/>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Psychology</a:t>
            </a:r>
          </a:p>
        </p:txBody>
      </p:sp>
      <p:sp>
        <p:nvSpPr>
          <p:cNvPr id="719903" name="Line 31">
            <a:extLst>
              <a:ext uri="{FF2B5EF4-FFF2-40B4-BE49-F238E27FC236}">
                <a16:creationId xmlns:a16="http://schemas.microsoft.com/office/drawing/2014/main" id="{30ECA138-1707-4700-9F1F-5090D25090AD}"/>
              </a:ext>
            </a:extLst>
          </p:cNvPr>
          <p:cNvSpPr>
            <a:spLocks noChangeShapeType="1"/>
          </p:cNvSpPr>
          <p:nvPr/>
        </p:nvSpPr>
        <p:spPr bwMode="auto">
          <a:xfrm>
            <a:off x="2640014" y="4508501"/>
            <a:ext cx="13684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04" name="Line 32">
            <a:extLst>
              <a:ext uri="{FF2B5EF4-FFF2-40B4-BE49-F238E27FC236}">
                <a16:creationId xmlns:a16="http://schemas.microsoft.com/office/drawing/2014/main" id="{BA48B54F-C258-45C8-A8C6-8DCC9BB2E2B3}"/>
              </a:ext>
            </a:extLst>
          </p:cNvPr>
          <p:cNvSpPr>
            <a:spLocks noChangeShapeType="1"/>
          </p:cNvSpPr>
          <p:nvPr/>
        </p:nvSpPr>
        <p:spPr bwMode="auto">
          <a:xfrm flipH="1">
            <a:off x="3648076" y="5516564"/>
            <a:ext cx="73025" cy="6492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05" name="Line 33">
            <a:extLst>
              <a:ext uri="{FF2B5EF4-FFF2-40B4-BE49-F238E27FC236}">
                <a16:creationId xmlns:a16="http://schemas.microsoft.com/office/drawing/2014/main" id="{A5BEB4C7-914C-4253-AC3D-5B54AAD5B21A}"/>
              </a:ext>
            </a:extLst>
          </p:cNvPr>
          <p:cNvSpPr>
            <a:spLocks noChangeShapeType="1"/>
          </p:cNvSpPr>
          <p:nvPr/>
        </p:nvSpPr>
        <p:spPr bwMode="auto">
          <a:xfrm flipH="1" flipV="1">
            <a:off x="4656138" y="5445125"/>
            <a:ext cx="792162" cy="71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06" name="Line 34">
            <a:extLst>
              <a:ext uri="{FF2B5EF4-FFF2-40B4-BE49-F238E27FC236}">
                <a16:creationId xmlns:a16="http://schemas.microsoft.com/office/drawing/2014/main" id="{E393DA7B-F408-469C-BACF-A603477B14A7}"/>
              </a:ext>
            </a:extLst>
          </p:cNvPr>
          <p:cNvSpPr>
            <a:spLocks noChangeShapeType="1"/>
          </p:cNvSpPr>
          <p:nvPr/>
        </p:nvSpPr>
        <p:spPr bwMode="auto">
          <a:xfrm>
            <a:off x="4367213" y="5516564"/>
            <a:ext cx="576262" cy="4333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07" name="Line 35">
            <a:extLst>
              <a:ext uri="{FF2B5EF4-FFF2-40B4-BE49-F238E27FC236}">
                <a16:creationId xmlns:a16="http://schemas.microsoft.com/office/drawing/2014/main" id="{D045D7BE-083E-4FA3-8899-441F65D36C08}"/>
              </a:ext>
            </a:extLst>
          </p:cNvPr>
          <p:cNvSpPr>
            <a:spLocks noChangeShapeType="1"/>
          </p:cNvSpPr>
          <p:nvPr/>
        </p:nvSpPr>
        <p:spPr bwMode="auto">
          <a:xfrm>
            <a:off x="4367214" y="5516563"/>
            <a:ext cx="649287"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08" name="Line 36">
            <a:extLst>
              <a:ext uri="{FF2B5EF4-FFF2-40B4-BE49-F238E27FC236}">
                <a16:creationId xmlns:a16="http://schemas.microsoft.com/office/drawing/2014/main" id="{C8ABA098-EC74-4AE1-BCFE-32F39E9FB5D0}"/>
              </a:ext>
            </a:extLst>
          </p:cNvPr>
          <p:cNvSpPr>
            <a:spLocks noChangeShapeType="1"/>
          </p:cNvSpPr>
          <p:nvPr/>
        </p:nvSpPr>
        <p:spPr bwMode="auto">
          <a:xfrm>
            <a:off x="2495550" y="1628776"/>
            <a:ext cx="3455988" cy="1152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09" name="Line 37">
            <a:extLst>
              <a:ext uri="{FF2B5EF4-FFF2-40B4-BE49-F238E27FC236}">
                <a16:creationId xmlns:a16="http://schemas.microsoft.com/office/drawing/2014/main" id="{4EDE06A5-96A7-4805-9C25-62B8D733B6F7}"/>
              </a:ext>
            </a:extLst>
          </p:cNvPr>
          <p:cNvSpPr>
            <a:spLocks noChangeShapeType="1"/>
          </p:cNvSpPr>
          <p:nvPr/>
        </p:nvSpPr>
        <p:spPr bwMode="auto">
          <a:xfrm flipH="1">
            <a:off x="4367214" y="4581525"/>
            <a:ext cx="649287" cy="5032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0" name="Line 38">
            <a:extLst>
              <a:ext uri="{FF2B5EF4-FFF2-40B4-BE49-F238E27FC236}">
                <a16:creationId xmlns:a16="http://schemas.microsoft.com/office/drawing/2014/main" id="{845A78B5-C8C0-4CB3-90C6-4035C6F86342}"/>
              </a:ext>
            </a:extLst>
          </p:cNvPr>
          <p:cNvSpPr>
            <a:spLocks noChangeShapeType="1"/>
          </p:cNvSpPr>
          <p:nvPr/>
        </p:nvSpPr>
        <p:spPr bwMode="auto">
          <a:xfrm flipH="1">
            <a:off x="4656138" y="5157789"/>
            <a:ext cx="576262" cy="714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1" name="Line 39">
            <a:extLst>
              <a:ext uri="{FF2B5EF4-FFF2-40B4-BE49-F238E27FC236}">
                <a16:creationId xmlns:a16="http://schemas.microsoft.com/office/drawing/2014/main" id="{9E63937E-D334-4EB5-B158-D39C6228738B}"/>
              </a:ext>
            </a:extLst>
          </p:cNvPr>
          <p:cNvSpPr>
            <a:spLocks noChangeShapeType="1"/>
          </p:cNvSpPr>
          <p:nvPr/>
        </p:nvSpPr>
        <p:spPr bwMode="auto">
          <a:xfrm flipH="1">
            <a:off x="4511676" y="4437063"/>
            <a:ext cx="1152525" cy="647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2" name="Line 40">
            <a:extLst>
              <a:ext uri="{FF2B5EF4-FFF2-40B4-BE49-F238E27FC236}">
                <a16:creationId xmlns:a16="http://schemas.microsoft.com/office/drawing/2014/main" id="{9F5A05EF-F293-4253-A652-58232F8A2230}"/>
              </a:ext>
            </a:extLst>
          </p:cNvPr>
          <p:cNvSpPr>
            <a:spLocks noChangeShapeType="1"/>
          </p:cNvSpPr>
          <p:nvPr/>
        </p:nvSpPr>
        <p:spPr bwMode="auto">
          <a:xfrm flipH="1">
            <a:off x="2855914" y="5516563"/>
            <a:ext cx="720725"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3" name="Line 41">
            <a:extLst>
              <a:ext uri="{FF2B5EF4-FFF2-40B4-BE49-F238E27FC236}">
                <a16:creationId xmlns:a16="http://schemas.microsoft.com/office/drawing/2014/main" id="{35902643-726D-4EC4-9F5E-F71652F80515}"/>
              </a:ext>
            </a:extLst>
          </p:cNvPr>
          <p:cNvSpPr>
            <a:spLocks noChangeShapeType="1"/>
          </p:cNvSpPr>
          <p:nvPr/>
        </p:nvSpPr>
        <p:spPr bwMode="auto">
          <a:xfrm flipH="1">
            <a:off x="2711451" y="5373689"/>
            <a:ext cx="792163"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4" name="Line 42">
            <a:extLst>
              <a:ext uri="{FF2B5EF4-FFF2-40B4-BE49-F238E27FC236}">
                <a16:creationId xmlns:a16="http://schemas.microsoft.com/office/drawing/2014/main" id="{94A3AC9E-1228-43EF-88F1-751F644C4C43}"/>
              </a:ext>
            </a:extLst>
          </p:cNvPr>
          <p:cNvSpPr>
            <a:spLocks noChangeShapeType="1"/>
          </p:cNvSpPr>
          <p:nvPr/>
        </p:nvSpPr>
        <p:spPr bwMode="auto">
          <a:xfrm flipH="1" flipV="1">
            <a:off x="2640013" y="5013326"/>
            <a:ext cx="86360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5" name="Line 43">
            <a:extLst>
              <a:ext uri="{FF2B5EF4-FFF2-40B4-BE49-F238E27FC236}">
                <a16:creationId xmlns:a16="http://schemas.microsoft.com/office/drawing/2014/main" id="{BFCBDD3B-E6BB-469B-BA80-F2A0E258C5D2}"/>
              </a:ext>
            </a:extLst>
          </p:cNvPr>
          <p:cNvSpPr>
            <a:spLocks noChangeShapeType="1"/>
          </p:cNvSpPr>
          <p:nvPr/>
        </p:nvSpPr>
        <p:spPr bwMode="auto">
          <a:xfrm>
            <a:off x="3792538" y="4149725"/>
            <a:ext cx="215900" cy="935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6" name="Line 44">
            <a:extLst>
              <a:ext uri="{FF2B5EF4-FFF2-40B4-BE49-F238E27FC236}">
                <a16:creationId xmlns:a16="http://schemas.microsoft.com/office/drawing/2014/main" id="{9F173BDF-7AD8-450F-8D36-BC7B30101A1A}"/>
              </a:ext>
            </a:extLst>
          </p:cNvPr>
          <p:cNvSpPr>
            <a:spLocks noChangeShapeType="1"/>
          </p:cNvSpPr>
          <p:nvPr/>
        </p:nvSpPr>
        <p:spPr bwMode="auto">
          <a:xfrm flipV="1">
            <a:off x="2566988" y="3141664"/>
            <a:ext cx="2736850" cy="142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7" name="Line 45">
            <a:extLst>
              <a:ext uri="{FF2B5EF4-FFF2-40B4-BE49-F238E27FC236}">
                <a16:creationId xmlns:a16="http://schemas.microsoft.com/office/drawing/2014/main" id="{57B66B45-BEA5-48FB-8C98-BDACE58263C4}"/>
              </a:ext>
            </a:extLst>
          </p:cNvPr>
          <p:cNvSpPr>
            <a:spLocks noChangeShapeType="1"/>
          </p:cNvSpPr>
          <p:nvPr/>
        </p:nvSpPr>
        <p:spPr bwMode="auto">
          <a:xfrm flipH="1">
            <a:off x="4151314" y="4292601"/>
            <a:ext cx="288925" cy="792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18" name="AutoShape 46">
            <a:extLst>
              <a:ext uri="{FF2B5EF4-FFF2-40B4-BE49-F238E27FC236}">
                <a16:creationId xmlns:a16="http://schemas.microsoft.com/office/drawing/2014/main" id="{DE005875-3CD1-4C87-B274-158F75FC9C7A}"/>
              </a:ext>
            </a:extLst>
          </p:cNvPr>
          <p:cNvSpPr>
            <a:spLocks noChangeArrowheads="1"/>
          </p:cNvSpPr>
          <p:nvPr/>
        </p:nvSpPr>
        <p:spPr bwMode="auto">
          <a:xfrm>
            <a:off x="8831264" y="1341439"/>
            <a:ext cx="1368425" cy="358775"/>
          </a:xfrm>
          <a:prstGeom prst="roundRect">
            <a:avLst>
              <a:gd name="adj" fmla="val 16667"/>
            </a:avLst>
          </a:prstGeom>
          <a:solidFill>
            <a:srgbClr val="0000FF"/>
          </a:solidFill>
          <a:ln w="190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b="1">
                <a:solidFill>
                  <a:schemeClr val="bg1"/>
                </a:solidFill>
              </a:rPr>
              <a:t>Haringey Police</a:t>
            </a:r>
          </a:p>
        </p:txBody>
      </p:sp>
      <p:sp>
        <p:nvSpPr>
          <p:cNvPr id="719919" name="AutoShape 47">
            <a:extLst>
              <a:ext uri="{FF2B5EF4-FFF2-40B4-BE49-F238E27FC236}">
                <a16:creationId xmlns:a16="http://schemas.microsoft.com/office/drawing/2014/main" id="{9B49FFF5-241E-4A13-BCC8-A9EA4264D42F}"/>
              </a:ext>
            </a:extLst>
          </p:cNvPr>
          <p:cNvSpPr>
            <a:spLocks noChangeArrowheads="1"/>
          </p:cNvSpPr>
          <p:nvPr/>
        </p:nvSpPr>
        <p:spPr bwMode="auto">
          <a:xfrm>
            <a:off x="3071813" y="333376"/>
            <a:ext cx="1008062"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solidFill>
                  <a:schemeClr val="bg1"/>
                </a:solidFill>
              </a:rPr>
              <a:t>Sergeant</a:t>
            </a:r>
          </a:p>
        </p:txBody>
      </p:sp>
      <p:sp>
        <p:nvSpPr>
          <p:cNvPr id="719920" name="AutoShape 48">
            <a:extLst>
              <a:ext uri="{FF2B5EF4-FFF2-40B4-BE49-F238E27FC236}">
                <a16:creationId xmlns:a16="http://schemas.microsoft.com/office/drawing/2014/main" id="{A49E4B5A-D70F-404B-B599-75F2BC53CEE4}"/>
              </a:ext>
            </a:extLst>
          </p:cNvPr>
          <p:cNvSpPr>
            <a:spLocks noChangeArrowheads="1"/>
          </p:cNvSpPr>
          <p:nvPr/>
        </p:nvSpPr>
        <p:spPr bwMode="auto">
          <a:xfrm>
            <a:off x="2279650" y="260350"/>
            <a:ext cx="647700" cy="287338"/>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solidFill>
                  <a:schemeClr val="bg1"/>
                </a:solidFill>
              </a:rPr>
              <a:t>PC</a:t>
            </a:r>
          </a:p>
        </p:txBody>
      </p:sp>
      <p:sp>
        <p:nvSpPr>
          <p:cNvPr id="719921" name="AutoShape 49">
            <a:extLst>
              <a:ext uri="{FF2B5EF4-FFF2-40B4-BE49-F238E27FC236}">
                <a16:creationId xmlns:a16="http://schemas.microsoft.com/office/drawing/2014/main" id="{3980CB6E-F046-43B0-801B-6F4000C98648}"/>
              </a:ext>
            </a:extLst>
          </p:cNvPr>
          <p:cNvSpPr>
            <a:spLocks noChangeArrowheads="1"/>
          </p:cNvSpPr>
          <p:nvPr/>
        </p:nvSpPr>
        <p:spPr bwMode="auto">
          <a:xfrm>
            <a:off x="8759825" y="836614"/>
            <a:ext cx="647700" cy="287337"/>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solidFill>
                  <a:schemeClr val="bg1"/>
                </a:solidFill>
              </a:rPr>
              <a:t>PC</a:t>
            </a:r>
          </a:p>
        </p:txBody>
      </p:sp>
      <p:sp>
        <p:nvSpPr>
          <p:cNvPr id="719922" name="AutoShape 50">
            <a:extLst>
              <a:ext uri="{FF2B5EF4-FFF2-40B4-BE49-F238E27FC236}">
                <a16:creationId xmlns:a16="http://schemas.microsoft.com/office/drawing/2014/main" id="{3A8E30A8-5D68-4E22-A444-A5F5B4C3F34B}"/>
              </a:ext>
            </a:extLst>
          </p:cNvPr>
          <p:cNvSpPr>
            <a:spLocks noChangeArrowheads="1"/>
          </p:cNvSpPr>
          <p:nvPr/>
        </p:nvSpPr>
        <p:spPr bwMode="auto">
          <a:xfrm>
            <a:off x="9409114" y="1989138"/>
            <a:ext cx="1081087" cy="431800"/>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solidFill>
                  <a:schemeClr val="bg1"/>
                </a:solidFill>
              </a:rPr>
              <a:t>Detective </a:t>
            </a:r>
          </a:p>
          <a:p>
            <a:pPr algn="ctr" eaLnBrk="1" hangingPunct="1">
              <a:spcBef>
                <a:spcPct val="0"/>
              </a:spcBef>
              <a:buClrTx/>
              <a:buSzTx/>
              <a:buFontTx/>
              <a:buNone/>
            </a:pPr>
            <a:r>
              <a:rPr lang="en-GB" altLang="en-US" sz="1200">
                <a:solidFill>
                  <a:schemeClr val="bg1"/>
                </a:solidFill>
              </a:rPr>
              <a:t>Inspector</a:t>
            </a:r>
          </a:p>
        </p:txBody>
      </p:sp>
      <p:sp>
        <p:nvSpPr>
          <p:cNvPr id="719923" name="AutoShape 51">
            <a:extLst>
              <a:ext uri="{FF2B5EF4-FFF2-40B4-BE49-F238E27FC236}">
                <a16:creationId xmlns:a16="http://schemas.microsoft.com/office/drawing/2014/main" id="{0812AF0A-D1D5-4D8C-BFA9-C5423369194A}"/>
              </a:ext>
            </a:extLst>
          </p:cNvPr>
          <p:cNvSpPr>
            <a:spLocks noChangeArrowheads="1"/>
          </p:cNvSpPr>
          <p:nvPr/>
        </p:nvSpPr>
        <p:spPr bwMode="auto">
          <a:xfrm>
            <a:off x="9551988" y="765176"/>
            <a:ext cx="1008062"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solidFill>
                  <a:schemeClr val="bg1"/>
                </a:solidFill>
              </a:rPr>
              <a:t>Sergeant</a:t>
            </a:r>
          </a:p>
        </p:txBody>
      </p:sp>
      <p:sp>
        <p:nvSpPr>
          <p:cNvPr id="719924" name="AutoShape 52">
            <a:extLst>
              <a:ext uri="{FF2B5EF4-FFF2-40B4-BE49-F238E27FC236}">
                <a16:creationId xmlns:a16="http://schemas.microsoft.com/office/drawing/2014/main" id="{6E743B2E-0426-4223-B591-2736B3BEE530}"/>
              </a:ext>
            </a:extLst>
          </p:cNvPr>
          <p:cNvSpPr>
            <a:spLocks noChangeArrowheads="1"/>
          </p:cNvSpPr>
          <p:nvPr/>
        </p:nvSpPr>
        <p:spPr bwMode="auto">
          <a:xfrm>
            <a:off x="8975726" y="260351"/>
            <a:ext cx="1008063"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solidFill>
                  <a:schemeClr val="bg1"/>
                </a:solidFill>
              </a:rPr>
              <a:t>Sergeant</a:t>
            </a:r>
          </a:p>
        </p:txBody>
      </p:sp>
      <p:sp>
        <p:nvSpPr>
          <p:cNvPr id="719925" name="AutoShape 53">
            <a:extLst>
              <a:ext uri="{FF2B5EF4-FFF2-40B4-BE49-F238E27FC236}">
                <a16:creationId xmlns:a16="http://schemas.microsoft.com/office/drawing/2014/main" id="{68C377EB-026D-4DED-B9C6-B81E7F42A2F1}"/>
              </a:ext>
            </a:extLst>
          </p:cNvPr>
          <p:cNvSpPr>
            <a:spLocks noChangeArrowheads="1"/>
          </p:cNvSpPr>
          <p:nvPr/>
        </p:nvSpPr>
        <p:spPr bwMode="auto">
          <a:xfrm>
            <a:off x="1703388" y="692151"/>
            <a:ext cx="1008062" cy="360363"/>
          </a:xfrm>
          <a:prstGeom prst="roundRect">
            <a:avLst>
              <a:gd name="adj" fmla="val 16667"/>
            </a:avLst>
          </a:prstGeom>
          <a:solidFill>
            <a:srgbClr val="3366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solidFill>
                  <a:schemeClr val="bg1"/>
                </a:solidFill>
              </a:rPr>
              <a:t>Sergeant</a:t>
            </a:r>
          </a:p>
        </p:txBody>
      </p:sp>
      <p:sp>
        <p:nvSpPr>
          <p:cNvPr id="719926" name="Line 54">
            <a:extLst>
              <a:ext uri="{FF2B5EF4-FFF2-40B4-BE49-F238E27FC236}">
                <a16:creationId xmlns:a16="http://schemas.microsoft.com/office/drawing/2014/main" id="{F8AA16CD-FEB3-4E44-89AF-39C825235B94}"/>
              </a:ext>
            </a:extLst>
          </p:cNvPr>
          <p:cNvSpPr>
            <a:spLocks noChangeShapeType="1"/>
          </p:cNvSpPr>
          <p:nvPr/>
        </p:nvSpPr>
        <p:spPr bwMode="auto">
          <a:xfrm flipH="1">
            <a:off x="2927351" y="692151"/>
            <a:ext cx="720725"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27" name="Line 55">
            <a:extLst>
              <a:ext uri="{FF2B5EF4-FFF2-40B4-BE49-F238E27FC236}">
                <a16:creationId xmlns:a16="http://schemas.microsoft.com/office/drawing/2014/main" id="{324B3A26-CDB9-42F5-816F-E2B1AA2EC47D}"/>
              </a:ext>
            </a:extLst>
          </p:cNvPr>
          <p:cNvSpPr>
            <a:spLocks noChangeShapeType="1"/>
          </p:cNvSpPr>
          <p:nvPr/>
        </p:nvSpPr>
        <p:spPr bwMode="auto">
          <a:xfrm>
            <a:off x="2855913" y="549275"/>
            <a:ext cx="0" cy="7191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28" name="Line 56">
            <a:extLst>
              <a:ext uri="{FF2B5EF4-FFF2-40B4-BE49-F238E27FC236}">
                <a16:creationId xmlns:a16="http://schemas.microsoft.com/office/drawing/2014/main" id="{118C3E1E-EA92-425A-8661-0EBAAA75F5F9}"/>
              </a:ext>
            </a:extLst>
          </p:cNvPr>
          <p:cNvSpPr>
            <a:spLocks noChangeShapeType="1"/>
          </p:cNvSpPr>
          <p:nvPr/>
        </p:nvSpPr>
        <p:spPr bwMode="auto">
          <a:xfrm>
            <a:off x="2063750" y="1052513"/>
            <a:ext cx="647700"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29" name="Line 57">
            <a:extLst>
              <a:ext uri="{FF2B5EF4-FFF2-40B4-BE49-F238E27FC236}">
                <a16:creationId xmlns:a16="http://schemas.microsoft.com/office/drawing/2014/main" id="{1C72D473-02B4-4854-8BF4-7D9604A0CB08}"/>
              </a:ext>
            </a:extLst>
          </p:cNvPr>
          <p:cNvSpPr>
            <a:spLocks noChangeShapeType="1"/>
          </p:cNvSpPr>
          <p:nvPr/>
        </p:nvSpPr>
        <p:spPr bwMode="auto">
          <a:xfrm flipH="1">
            <a:off x="9409113" y="620714"/>
            <a:ext cx="144462" cy="7207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30" name="Line 58">
            <a:extLst>
              <a:ext uri="{FF2B5EF4-FFF2-40B4-BE49-F238E27FC236}">
                <a16:creationId xmlns:a16="http://schemas.microsoft.com/office/drawing/2014/main" id="{6425CD96-493A-4BDE-96B8-A836067BFA3F}"/>
              </a:ext>
            </a:extLst>
          </p:cNvPr>
          <p:cNvSpPr>
            <a:spLocks noChangeShapeType="1"/>
          </p:cNvSpPr>
          <p:nvPr/>
        </p:nvSpPr>
        <p:spPr bwMode="auto">
          <a:xfrm>
            <a:off x="4727575" y="2852738"/>
            <a:ext cx="10810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31" name="Line 59">
            <a:extLst>
              <a:ext uri="{FF2B5EF4-FFF2-40B4-BE49-F238E27FC236}">
                <a16:creationId xmlns:a16="http://schemas.microsoft.com/office/drawing/2014/main" id="{DDF0F02A-53C5-4FBF-B357-288AB4314A89}"/>
              </a:ext>
            </a:extLst>
          </p:cNvPr>
          <p:cNvSpPr>
            <a:spLocks noChangeShapeType="1"/>
          </p:cNvSpPr>
          <p:nvPr/>
        </p:nvSpPr>
        <p:spPr bwMode="auto">
          <a:xfrm flipH="1">
            <a:off x="9409113" y="1125538"/>
            <a:ext cx="576262"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32" name="Line 60">
            <a:extLst>
              <a:ext uri="{FF2B5EF4-FFF2-40B4-BE49-F238E27FC236}">
                <a16:creationId xmlns:a16="http://schemas.microsoft.com/office/drawing/2014/main" id="{AE9EAC96-841F-4A4A-B529-33269DE200CA}"/>
              </a:ext>
            </a:extLst>
          </p:cNvPr>
          <p:cNvSpPr>
            <a:spLocks noChangeShapeType="1"/>
          </p:cNvSpPr>
          <p:nvPr/>
        </p:nvSpPr>
        <p:spPr bwMode="auto">
          <a:xfrm>
            <a:off x="9048750" y="1125538"/>
            <a:ext cx="287338"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33" name="Line 61">
            <a:extLst>
              <a:ext uri="{FF2B5EF4-FFF2-40B4-BE49-F238E27FC236}">
                <a16:creationId xmlns:a16="http://schemas.microsoft.com/office/drawing/2014/main" id="{B915AF9D-A1E4-418E-A4FF-E6EEF63E71D6}"/>
              </a:ext>
            </a:extLst>
          </p:cNvPr>
          <p:cNvSpPr>
            <a:spLocks noChangeShapeType="1"/>
          </p:cNvSpPr>
          <p:nvPr/>
        </p:nvSpPr>
        <p:spPr bwMode="auto">
          <a:xfrm>
            <a:off x="3503614" y="2276476"/>
            <a:ext cx="2376487"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34" name="Line 62">
            <a:extLst>
              <a:ext uri="{FF2B5EF4-FFF2-40B4-BE49-F238E27FC236}">
                <a16:creationId xmlns:a16="http://schemas.microsoft.com/office/drawing/2014/main" id="{241DE02B-447E-4495-B251-8D8341ED9C8F}"/>
              </a:ext>
            </a:extLst>
          </p:cNvPr>
          <p:cNvSpPr>
            <a:spLocks noChangeShapeType="1"/>
          </p:cNvSpPr>
          <p:nvPr/>
        </p:nvSpPr>
        <p:spPr bwMode="auto">
          <a:xfrm>
            <a:off x="6527800" y="3357564"/>
            <a:ext cx="1512888" cy="1150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35" name="Line 63">
            <a:extLst>
              <a:ext uri="{FF2B5EF4-FFF2-40B4-BE49-F238E27FC236}">
                <a16:creationId xmlns:a16="http://schemas.microsoft.com/office/drawing/2014/main" id="{D2EEE24C-8F71-41AF-BDAC-B2829F1DF1E2}"/>
              </a:ext>
            </a:extLst>
          </p:cNvPr>
          <p:cNvSpPr>
            <a:spLocks noChangeShapeType="1"/>
          </p:cNvSpPr>
          <p:nvPr/>
        </p:nvSpPr>
        <p:spPr bwMode="auto">
          <a:xfrm>
            <a:off x="2351088" y="2492376"/>
            <a:ext cx="3529012"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36" name="AutoShape 64">
            <a:extLst>
              <a:ext uri="{FF2B5EF4-FFF2-40B4-BE49-F238E27FC236}">
                <a16:creationId xmlns:a16="http://schemas.microsoft.com/office/drawing/2014/main" id="{21D82728-5419-420A-B41E-6E9A11F59EE5}"/>
              </a:ext>
            </a:extLst>
          </p:cNvPr>
          <p:cNvSpPr>
            <a:spLocks noChangeArrowheads="1"/>
          </p:cNvSpPr>
          <p:nvPr/>
        </p:nvSpPr>
        <p:spPr bwMode="auto">
          <a:xfrm>
            <a:off x="7896225" y="4508500"/>
            <a:ext cx="863600" cy="287338"/>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Ambulance</a:t>
            </a:r>
          </a:p>
        </p:txBody>
      </p:sp>
      <p:sp>
        <p:nvSpPr>
          <p:cNvPr id="719937" name="AutoShape 65">
            <a:extLst>
              <a:ext uri="{FF2B5EF4-FFF2-40B4-BE49-F238E27FC236}">
                <a16:creationId xmlns:a16="http://schemas.microsoft.com/office/drawing/2014/main" id="{6096B457-2D5D-4AF6-B48C-D4138F888D8E}"/>
              </a:ext>
            </a:extLst>
          </p:cNvPr>
          <p:cNvSpPr>
            <a:spLocks noChangeArrowheads="1"/>
          </p:cNvSpPr>
          <p:nvPr/>
        </p:nvSpPr>
        <p:spPr bwMode="auto">
          <a:xfrm>
            <a:off x="2711451" y="2133600"/>
            <a:ext cx="792163" cy="287338"/>
          </a:xfrm>
          <a:prstGeom prst="roundRect">
            <a:avLst>
              <a:gd name="adj" fmla="val 16667"/>
            </a:avLst>
          </a:prstGeom>
          <a:solidFill>
            <a:srgbClr val="FFCC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Church 1</a:t>
            </a:r>
          </a:p>
        </p:txBody>
      </p:sp>
      <p:sp>
        <p:nvSpPr>
          <p:cNvPr id="719938" name="AutoShape 66">
            <a:extLst>
              <a:ext uri="{FF2B5EF4-FFF2-40B4-BE49-F238E27FC236}">
                <a16:creationId xmlns:a16="http://schemas.microsoft.com/office/drawing/2014/main" id="{D86E0A21-553E-4F5D-B61F-8EBA1DECA7DC}"/>
              </a:ext>
            </a:extLst>
          </p:cNvPr>
          <p:cNvSpPr>
            <a:spLocks noChangeArrowheads="1"/>
          </p:cNvSpPr>
          <p:nvPr/>
        </p:nvSpPr>
        <p:spPr bwMode="auto">
          <a:xfrm>
            <a:off x="1774826" y="2276475"/>
            <a:ext cx="792163" cy="287338"/>
          </a:xfrm>
          <a:prstGeom prst="roundRect">
            <a:avLst>
              <a:gd name="adj" fmla="val 16667"/>
            </a:avLst>
          </a:prstGeom>
          <a:solidFill>
            <a:srgbClr val="FFCC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Church 2</a:t>
            </a:r>
          </a:p>
        </p:txBody>
      </p:sp>
      <p:sp>
        <p:nvSpPr>
          <p:cNvPr id="719939" name="AutoShape 67">
            <a:extLst>
              <a:ext uri="{FF2B5EF4-FFF2-40B4-BE49-F238E27FC236}">
                <a16:creationId xmlns:a16="http://schemas.microsoft.com/office/drawing/2014/main" id="{E467BFFE-4F80-47D5-AB09-5CD95462BB9B}"/>
              </a:ext>
            </a:extLst>
          </p:cNvPr>
          <p:cNvSpPr>
            <a:spLocks noChangeArrowheads="1"/>
          </p:cNvSpPr>
          <p:nvPr/>
        </p:nvSpPr>
        <p:spPr bwMode="auto">
          <a:xfrm>
            <a:off x="1847850" y="3289301"/>
            <a:ext cx="1296988" cy="360363"/>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Distant Relative</a:t>
            </a:r>
          </a:p>
        </p:txBody>
      </p:sp>
      <p:sp>
        <p:nvSpPr>
          <p:cNvPr id="719940" name="AutoShape 68">
            <a:extLst>
              <a:ext uri="{FF2B5EF4-FFF2-40B4-BE49-F238E27FC236}">
                <a16:creationId xmlns:a16="http://schemas.microsoft.com/office/drawing/2014/main" id="{4EE77A3B-A340-4B92-8332-6C0FEDAD3C25}"/>
              </a:ext>
            </a:extLst>
          </p:cNvPr>
          <p:cNvSpPr>
            <a:spLocks noChangeArrowheads="1"/>
          </p:cNvSpPr>
          <p:nvPr/>
        </p:nvSpPr>
        <p:spPr bwMode="auto">
          <a:xfrm>
            <a:off x="4008438" y="5662614"/>
            <a:ext cx="792162"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1</a:t>
            </a:r>
          </a:p>
        </p:txBody>
      </p:sp>
      <p:sp>
        <p:nvSpPr>
          <p:cNvPr id="719941" name="AutoShape 69">
            <a:extLst>
              <a:ext uri="{FF2B5EF4-FFF2-40B4-BE49-F238E27FC236}">
                <a16:creationId xmlns:a16="http://schemas.microsoft.com/office/drawing/2014/main" id="{9CFD1EA6-91A8-4E89-A4BC-D99AF3DD46A6}"/>
              </a:ext>
            </a:extLst>
          </p:cNvPr>
          <p:cNvSpPr>
            <a:spLocks noChangeArrowheads="1"/>
          </p:cNvSpPr>
          <p:nvPr/>
        </p:nvSpPr>
        <p:spPr bwMode="auto">
          <a:xfrm>
            <a:off x="4511675" y="4437064"/>
            <a:ext cx="863600"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2</a:t>
            </a:r>
          </a:p>
        </p:txBody>
      </p:sp>
      <p:sp>
        <p:nvSpPr>
          <p:cNvPr id="719942" name="AutoShape 70">
            <a:extLst>
              <a:ext uri="{FF2B5EF4-FFF2-40B4-BE49-F238E27FC236}">
                <a16:creationId xmlns:a16="http://schemas.microsoft.com/office/drawing/2014/main" id="{3F408ED4-6C7D-4CEE-BBE0-A90C8255CF0F}"/>
              </a:ext>
            </a:extLst>
          </p:cNvPr>
          <p:cNvSpPr>
            <a:spLocks noChangeArrowheads="1"/>
          </p:cNvSpPr>
          <p:nvPr/>
        </p:nvSpPr>
        <p:spPr bwMode="auto">
          <a:xfrm>
            <a:off x="2928939" y="5662614"/>
            <a:ext cx="719137"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6</a:t>
            </a:r>
          </a:p>
        </p:txBody>
      </p:sp>
      <p:sp>
        <p:nvSpPr>
          <p:cNvPr id="719943" name="Line 71">
            <a:extLst>
              <a:ext uri="{FF2B5EF4-FFF2-40B4-BE49-F238E27FC236}">
                <a16:creationId xmlns:a16="http://schemas.microsoft.com/office/drawing/2014/main" id="{609CA589-1E43-4513-B38B-120FD90CEA17}"/>
              </a:ext>
            </a:extLst>
          </p:cNvPr>
          <p:cNvSpPr>
            <a:spLocks noChangeShapeType="1"/>
          </p:cNvSpPr>
          <p:nvPr/>
        </p:nvSpPr>
        <p:spPr bwMode="auto">
          <a:xfrm>
            <a:off x="3143251" y="2997201"/>
            <a:ext cx="2881313"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44" name="AutoShape 72">
            <a:extLst>
              <a:ext uri="{FF2B5EF4-FFF2-40B4-BE49-F238E27FC236}">
                <a16:creationId xmlns:a16="http://schemas.microsoft.com/office/drawing/2014/main" id="{C9610D20-924B-4501-A4EC-5A21986E502F}"/>
              </a:ext>
            </a:extLst>
          </p:cNvPr>
          <p:cNvSpPr>
            <a:spLocks noChangeArrowheads="1"/>
          </p:cNvSpPr>
          <p:nvPr/>
        </p:nvSpPr>
        <p:spPr bwMode="auto">
          <a:xfrm>
            <a:off x="1846264" y="2771776"/>
            <a:ext cx="1296987" cy="360363"/>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Child Minder</a:t>
            </a:r>
          </a:p>
        </p:txBody>
      </p:sp>
      <p:sp>
        <p:nvSpPr>
          <p:cNvPr id="719945" name="AutoShape 73">
            <a:extLst>
              <a:ext uri="{FF2B5EF4-FFF2-40B4-BE49-F238E27FC236}">
                <a16:creationId xmlns:a16="http://schemas.microsoft.com/office/drawing/2014/main" id="{87A2F0D0-DE1B-492A-88A0-BE7F17ABF095}"/>
              </a:ext>
            </a:extLst>
          </p:cNvPr>
          <p:cNvSpPr>
            <a:spLocks noChangeArrowheads="1"/>
          </p:cNvSpPr>
          <p:nvPr/>
        </p:nvSpPr>
        <p:spPr bwMode="auto">
          <a:xfrm>
            <a:off x="3719513" y="2636838"/>
            <a:ext cx="1008062" cy="360362"/>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Friend</a:t>
            </a:r>
          </a:p>
        </p:txBody>
      </p:sp>
      <p:sp>
        <p:nvSpPr>
          <p:cNvPr id="719946" name="AutoShape 74">
            <a:extLst>
              <a:ext uri="{FF2B5EF4-FFF2-40B4-BE49-F238E27FC236}">
                <a16:creationId xmlns:a16="http://schemas.microsoft.com/office/drawing/2014/main" id="{031FBE59-3B92-4F2D-8193-A0E127DBE99E}"/>
              </a:ext>
            </a:extLst>
          </p:cNvPr>
          <p:cNvSpPr>
            <a:spLocks noChangeArrowheads="1"/>
          </p:cNvSpPr>
          <p:nvPr/>
        </p:nvSpPr>
        <p:spPr bwMode="auto">
          <a:xfrm>
            <a:off x="4152900" y="4003676"/>
            <a:ext cx="863600" cy="2889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3</a:t>
            </a:r>
          </a:p>
        </p:txBody>
      </p:sp>
      <p:sp>
        <p:nvSpPr>
          <p:cNvPr id="719947" name="AutoShape 75">
            <a:extLst>
              <a:ext uri="{FF2B5EF4-FFF2-40B4-BE49-F238E27FC236}">
                <a16:creationId xmlns:a16="http://schemas.microsoft.com/office/drawing/2014/main" id="{5ECDFED8-5939-44A1-A22D-1E7BC0E4ABDF}"/>
              </a:ext>
            </a:extLst>
          </p:cNvPr>
          <p:cNvSpPr>
            <a:spLocks noChangeArrowheads="1"/>
          </p:cNvSpPr>
          <p:nvPr/>
        </p:nvSpPr>
        <p:spPr bwMode="auto">
          <a:xfrm>
            <a:off x="2855913" y="4654550"/>
            <a:ext cx="792162" cy="287338"/>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5</a:t>
            </a:r>
          </a:p>
        </p:txBody>
      </p:sp>
      <p:sp>
        <p:nvSpPr>
          <p:cNvPr id="719948" name="AutoShape 76">
            <a:extLst>
              <a:ext uri="{FF2B5EF4-FFF2-40B4-BE49-F238E27FC236}">
                <a16:creationId xmlns:a16="http://schemas.microsoft.com/office/drawing/2014/main" id="{7149855D-7387-4ABA-BA80-5CA60B08F85B}"/>
              </a:ext>
            </a:extLst>
          </p:cNvPr>
          <p:cNvSpPr>
            <a:spLocks noChangeArrowheads="1"/>
          </p:cNvSpPr>
          <p:nvPr/>
        </p:nvSpPr>
        <p:spPr bwMode="auto">
          <a:xfrm>
            <a:off x="3503614" y="3357563"/>
            <a:ext cx="1296987" cy="360362"/>
          </a:xfrm>
          <a:prstGeom prst="roundRect">
            <a:avLst>
              <a:gd name="adj" fmla="val 16667"/>
            </a:avLst>
          </a:prstGeom>
          <a:solidFill>
            <a:srgbClr val="FF66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Taxi Driver</a:t>
            </a:r>
          </a:p>
        </p:txBody>
      </p:sp>
      <p:sp>
        <p:nvSpPr>
          <p:cNvPr id="719949" name="AutoShape 77">
            <a:extLst>
              <a:ext uri="{FF2B5EF4-FFF2-40B4-BE49-F238E27FC236}">
                <a16:creationId xmlns:a16="http://schemas.microsoft.com/office/drawing/2014/main" id="{031EA6B1-3CEB-4F57-8C89-74AC94DBD360}"/>
              </a:ext>
            </a:extLst>
          </p:cNvPr>
          <p:cNvSpPr>
            <a:spLocks noChangeArrowheads="1"/>
          </p:cNvSpPr>
          <p:nvPr/>
        </p:nvSpPr>
        <p:spPr bwMode="auto">
          <a:xfrm>
            <a:off x="3289300" y="4294189"/>
            <a:ext cx="719138"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4</a:t>
            </a:r>
          </a:p>
        </p:txBody>
      </p:sp>
      <p:sp>
        <p:nvSpPr>
          <p:cNvPr id="719950" name="AutoShape 78">
            <a:extLst>
              <a:ext uri="{FF2B5EF4-FFF2-40B4-BE49-F238E27FC236}">
                <a16:creationId xmlns:a16="http://schemas.microsoft.com/office/drawing/2014/main" id="{C42A10DB-F8EB-45FD-8D9F-2BFA014C61FB}"/>
              </a:ext>
            </a:extLst>
          </p:cNvPr>
          <p:cNvSpPr>
            <a:spLocks noChangeArrowheads="1"/>
          </p:cNvSpPr>
          <p:nvPr/>
        </p:nvSpPr>
        <p:spPr bwMode="auto">
          <a:xfrm>
            <a:off x="4800601" y="1052514"/>
            <a:ext cx="792163"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3</a:t>
            </a:r>
          </a:p>
        </p:txBody>
      </p:sp>
      <p:sp>
        <p:nvSpPr>
          <p:cNvPr id="719951" name="AutoShape 79">
            <a:extLst>
              <a:ext uri="{FF2B5EF4-FFF2-40B4-BE49-F238E27FC236}">
                <a16:creationId xmlns:a16="http://schemas.microsoft.com/office/drawing/2014/main" id="{1AC442C5-C26B-48C5-8B09-8410097CC210}"/>
              </a:ext>
            </a:extLst>
          </p:cNvPr>
          <p:cNvSpPr>
            <a:spLocks noChangeArrowheads="1"/>
          </p:cNvSpPr>
          <p:nvPr/>
        </p:nvSpPr>
        <p:spPr bwMode="auto">
          <a:xfrm>
            <a:off x="6311900" y="765176"/>
            <a:ext cx="649288" cy="35877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1</a:t>
            </a:r>
          </a:p>
        </p:txBody>
      </p:sp>
      <p:sp>
        <p:nvSpPr>
          <p:cNvPr id="719952" name="AutoShape 80">
            <a:extLst>
              <a:ext uri="{FF2B5EF4-FFF2-40B4-BE49-F238E27FC236}">
                <a16:creationId xmlns:a16="http://schemas.microsoft.com/office/drawing/2014/main" id="{1665AC5A-D3B4-4715-B17E-2083099C8E4F}"/>
              </a:ext>
            </a:extLst>
          </p:cNvPr>
          <p:cNvSpPr>
            <a:spLocks noChangeArrowheads="1"/>
          </p:cNvSpPr>
          <p:nvPr/>
        </p:nvSpPr>
        <p:spPr bwMode="auto">
          <a:xfrm>
            <a:off x="8401051" y="5156201"/>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Ealing</a:t>
            </a:r>
          </a:p>
          <a:p>
            <a:pPr algn="ctr" eaLnBrk="1" hangingPunct="1">
              <a:spcBef>
                <a:spcPct val="0"/>
              </a:spcBef>
              <a:buClrTx/>
              <a:buSzTx/>
              <a:buFontTx/>
              <a:buNone/>
            </a:pPr>
            <a:r>
              <a:rPr lang="en-GB" altLang="en-US" sz="1200"/>
              <a:t>Social</a:t>
            </a:r>
          </a:p>
          <a:p>
            <a:pPr algn="ctr" eaLnBrk="1" hangingPunct="1">
              <a:spcBef>
                <a:spcPct val="0"/>
              </a:spcBef>
              <a:buClrTx/>
              <a:buSzTx/>
              <a:buFontTx/>
              <a:buNone/>
            </a:pPr>
            <a:r>
              <a:rPr lang="en-GB" altLang="en-US" sz="1200"/>
              <a:t>Services</a:t>
            </a:r>
          </a:p>
        </p:txBody>
      </p:sp>
      <p:sp>
        <p:nvSpPr>
          <p:cNvPr id="719953" name="AutoShape 81">
            <a:extLst>
              <a:ext uri="{FF2B5EF4-FFF2-40B4-BE49-F238E27FC236}">
                <a16:creationId xmlns:a16="http://schemas.microsoft.com/office/drawing/2014/main" id="{8B737507-4E13-4DF1-8217-774322E94156}"/>
              </a:ext>
            </a:extLst>
          </p:cNvPr>
          <p:cNvSpPr>
            <a:spLocks noChangeArrowheads="1"/>
          </p:cNvSpPr>
          <p:nvPr/>
        </p:nvSpPr>
        <p:spPr bwMode="auto">
          <a:xfrm>
            <a:off x="9480550" y="537368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Social </a:t>
            </a:r>
          </a:p>
          <a:p>
            <a:pPr algn="ctr" eaLnBrk="1" hangingPunct="1">
              <a:spcBef>
                <a:spcPct val="0"/>
              </a:spcBef>
              <a:buClrTx/>
              <a:buSzTx/>
              <a:buFontTx/>
              <a:buNone/>
            </a:pPr>
            <a:r>
              <a:rPr lang="en-GB" altLang="en-US" sz="1200"/>
              <a:t>Worker 2</a:t>
            </a:r>
          </a:p>
        </p:txBody>
      </p:sp>
      <p:sp>
        <p:nvSpPr>
          <p:cNvPr id="719954" name="AutoShape 82">
            <a:extLst>
              <a:ext uri="{FF2B5EF4-FFF2-40B4-BE49-F238E27FC236}">
                <a16:creationId xmlns:a16="http://schemas.microsoft.com/office/drawing/2014/main" id="{6F97061B-F7A8-49F9-A7DB-D5DDF454DB96}"/>
              </a:ext>
            </a:extLst>
          </p:cNvPr>
          <p:cNvSpPr>
            <a:spLocks noChangeArrowheads="1"/>
          </p:cNvSpPr>
          <p:nvPr/>
        </p:nvSpPr>
        <p:spPr bwMode="auto">
          <a:xfrm>
            <a:off x="7175500" y="537368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Social </a:t>
            </a:r>
          </a:p>
          <a:p>
            <a:pPr algn="ctr" eaLnBrk="1" hangingPunct="1">
              <a:spcBef>
                <a:spcPct val="0"/>
              </a:spcBef>
              <a:buClrTx/>
              <a:buSzTx/>
              <a:buFontTx/>
              <a:buNone/>
            </a:pPr>
            <a:r>
              <a:rPr lang="en-GB" altLang="en-US" sz="1200"/>
              <a:t>Worker 6</a:t>
            </a:r>
          </a:p>
        </p:txBody>
      </p:sp>
      <p:sp>
        <p:nvSpPr>
          <p:cNvPr id="719955" name="AutoShape 83">
            <a:extLst>
              <a:ext uri="{FF2B5EF4-FFF2-40B4-BE49-F238E27FC236}">
                <a16:creationId xmlns:a16="http://schemas.microsoft.com/office/drawing/2014/main" id="{21DDE707-8AE2-4591-8646-D51C1D69FC11}"/>
              </a:ext>
            </a:extLst>
          </p:cNvPr>
          <p:cNvSpPr>
            <a:spLocks noChangeArrowheads="1"/>
          </p:cNvSpPr>
          <p:nvPr/>
        </p:nvSpPr>
        <p:spPr bwMode="auto">
          <a:xfrm>
            <a:off x="9409114" y="4652964"/>
            <a:ext cx="865187"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Social </a:t>
            </a:r>
          </a:p>
          <a:p>
            <a:pPr algn="ctr" eaLnBrk="1" hangingPunct="1">
              <a:spcBef>
                <a:spcPct val="0"/>
              </a:spcBef>
              <a:buClrTx/>
              <a:buSzTx/>
              <a:buFontTx/>
              <a:buNone/>
            </a:pPr>
            <a:r>
              <a:rPr lang="en-GB" altLang="en-US" sz="1200"/>
              <a:t>Worker 1</a:t>
            </a:r>
          </a:p>
        </p:txBody>
      </p:sp>
      <p:sp>
        <p:nvSpPr>
          <p:cNvPr id="719956" name="AutoShape 84">
            <a:extLst>
              <a:ext uri="{FF2B5EF4-FFF2-40B4-BE49-F238E27FC236}">
                <a16:creationId xmlns:a16="http://schemas.microsoft.com/office/drawing/2014/main" id="{0CCD8B99-D486-4EF5-93A6-9F9F82E6903B}"/>
              </a:ext>
            </a:extLst>
          </p:cNvPr>
          <p:cNvSpPr>
            <a:spLocks noChangeArrowheads="1"/>
          </p:cNvSpPr>
          <p:nvPr/>
        </p:nvSpPr>
        <p:spPr bwMode="auto">
          <a:xfrm>
            <a:off x="9480550" y="602138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Social </a:t>
            </a:r>
          </a:p>
          <a:p>
            <a:pPr algn="ctr" eaLnBrk="1" hangingPunct="1">
              <a:spcBef>
                <a:spcPct val="0"/>
              </a:spcBef>
              <a:buClrTx/>
              <a:buSzTx/>
              <a:buFontTx/>
              <a:buNone/>
            </a:pPr>
            <a:r>
              <a:rPr lang="en-GB" altLang="en-US" sz="1200"/>
              <a:t>Worker 3</a:t>
            </a:r>
          </a:p>
        </p:txBody>
      </p:sp>
      <p:sp>
        <p:nvSpPr>
          <p:cNvPr id="719957" name="AutoShape 85">
            <a:extLst>
              <a:ext uri="{FF2B5EF4-FFF2-40B4-BE49-F238E27FC236}">
                <a16:creationId xmlns:a16="http://schemas.microsoft.com/office/drawing/2014/main" id="{148DDCA8-A74C-470E-B224-134E04FB27F0}"/>
              </a:ext>
            </a:extLst>
          </p:cNvPr>
          <p:cNvSpPr>
            <a:spLocks noChangeArrowheads="1"/>
          </p:cNvSpPr>
          <p:nvPr/>
        </p:nvSpPr>
        <p:spPr bwMode="auto">
          <a:xfrm>
            <a:off x="8401050" y="6092825"/>
            <a:ext cx="865188"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Social </a:t>
            </a:r>
          </a:p>
          <a:p>
            <a:pPr algn="ctr" eaLnBrk="1" hangingPunct="1">
              <a:spcBef>
                <a:spcPct val="0"/>
              </a:spcBef>
              <a:buClrTx/>
              <a:buSzTx/>
              <a:buFontTx/>
              <a:buNone/>
            </a:pPr>
            <a:r>
              <a:rPr lang="en-GB" altLang="en-US" sz="1200"/>
              <a:t>Worker 4</a:t>
            </a:r>
          </a:p>
        </p:txBody>
      </p:sp>
      <p:sp>
        <p:nvSpPr>
          <p:cNvPr id="719958" name="AutoShape 86">
            <a:extLst>
              <a:ext uri="{FF2B5EF4-FFF2-40B4-BE49-F238E27FC236}">
                <a16:creationId xmlns:a16="http://schemas.microsoft.com/office/drawing/2014/main" id="{80B38F43-9825-42CE-9E68-666353CA4B0C}"/>
              </a:ext>
            </a:extLst>
          </p:cNvPr>
          <p:cNvSpPr>
            <a:spLocks noChangeArrowheads="1"/>
          </p:cNvSpPr>
          <p:nvPr/>
        </p:nvSpPr>
        <p:spPr bwMode="auto">
          <a:xfrm>
            <a:off x="7248525" y="6092825"/>
            <a:ext cx="865188"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Social </a:t>
            </a:r>
          </a:p>
          <a:p>
            <a:pPr algn="ctr" eaLnBrk="1" hangingPunct="1">
              <a:spcBef>
                <a:spcPct val="0"/>
              </a:spcBef>
              <a:buClrTx/>
              <a:buSzTx/>
              <a:buFontTx/>
              <a:buNone/>
            </a:pPr>
            <a:r>
              <a:rPr lang="en-GB" altLang="en-US" sz="1200"/>
              <a:t>Worker 5</a:t>
            </a:r>
          </a:p>
        </p:txBody>
      </p:sp>
      <p:sp>
        <p:nvSpPr>
          <p:cNvPr id="719959" name="Line 87">
            <a:extLst>
              <a:ext uri="{FF2B5EF4-FFF2-40B4-BE49-F238E27FC236}">
                <a16:creationId xmlns:a16="http://schemas.microsoft.com/office/drawing/2014/main" id="{E247C03E-BF46-4DF5-B515-3A0D0AAED10E}"/>
              </a:ext>
            </a:extLst>
          </p:cNvPr>
          <p:cNvSpPr>
            <a:spLocks noChangeShapeType="1"/>
          </p:cNvSpPr>
          <p:nvPr/>
        </p:nvSpPr>
        <p:spPr bwMode="auto">
          <a:xfrm>
            <a:off x="5951538" y="3068638"/>
            <a:ext cx="2449512" cy="2305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60" name="Line 88">
            <a:extLst>
              <a:ext uri="{FF2B5EF4-FFF2-40B4-BE49-F238E27FC236}">
                <a16:creationId xmlns:a16="http://schemas.microsoft.com/office/drawing/2014/main" id="{20306B03-8F4E-40E0-A627-57D0D20E04F5}"/>
              </a:ext>
            </a:extLst>
          </p:cNvPr>
          <p:cNvSpPr>
            <a:spLocks noChangeShapeType="1"/>
          </p:cNvSpPr>
          <p:nvPr/>
        </p:nvSpPr>
        <p:spPr bwMode="auto">
          <a:xfrm>
            <a:off x="9120188" y="5805489"/>
            <a:ext cx="360362"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61" name="Line 89">
            <a:extLst>
              <a:ext uri="{FF2B5EF4-FFF2-40B4-BE49-F238E27FC236}">
                <a16:creationId xmlns:a16="http://schemas.microsoft.com/office/drawing/2014/main" id="{33F0BD23-9B53-46CD-85F4-B7E1BD5582D3}"/>
              </a:ext>
            </a:extLst>
          </p:cNvPr>
          <p:cNvSpPr>
            <a:spLocks noChangeShapeType="1"/>
          </p:cNvSpPr>
          <p:nvPr/>
        </p:nvSpPr>
        <p:spPr bwMode="auto">
          <a:xfrm>
            <a:off x="9120188" y="5516563"/>
            <a:ext cx="360362" cy="144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62" name="Line 90">
            <a:extLst>
              <a:ext uri="{FF2B5EF4-FFF2-40B4-BE49-F238E27FC236}">
                <a16:creationId xmlns:a16="http://schemas.microsoft.com/office/drawing/2014/main" id="{9CE53E6B-4C75-4EEF-89D5-017EC3302613}"/>
              </a:ext>
            </a:extLst>
          </p:cNvPr>
          <p:cNvSpPr>
            <a:spLocks noChangeShapeType="1"/>
          </p:cNvSpPr>
          <p:nvPr/>
        </p:nvSpPr>
        <p:spPr bwMode="auto">
          <a:xfrm flipV="1">
            <a:off x="9120189" y="4941889"/>
            <a:ext cx="288925"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63" name="Line 91">
            <a:extLst>
              <a:ext uri="{FF2B5EF4-FFF2-40B4-BE49-F238E27FC236}">
                <a16:creationId xmlns:a16="http://schemas.microsoft.com/office/drawing/2014/main" id="{556D7928-FE80-4708-A87E-B7D7767AA7EB}"/>
              </a:ext>
            </a:extLst>
          </p:cNvPr>
          <p:cNvSpPr>
            <a:spLocks noChangeShapeType="1"/>
          </p:cNvSpPr>
          <p:nvPr/>
        </p:nvSpPr>
        <p:spPr bwMode="auto">
          <a:xfrm flipV="1">
            <a:off x="8040688" y="5516564"/>
            <a:ext cx="360362" cy="730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64" name="Line 92">
            <a:extLst>
              <a:ext uri="{FF2B5EF4-FFF2-40B4-BE49-F238E27FC236}">
                <a16:creationId xmlns:a16="http://schemas.microsoft.com/office/drawing/2014/main" id="{2C24CDA5-25D1-4522-9C62-ADB95DCF2115}"/>
              </a:ext>
            </a:extLst>
          </p:cNvPr>
          <p:cNvSpPr>
            <a:spLocks noChangeShapeType="1"/>
          </p:cNvSpPr>
          <p:nvPr/>
        </p:nvSpPr>
        <p:spPr bwMode="auto">
          <a:xfrm flipV="1">
            <a:off x="8112126" y="5876925"/>
            <a:ext cx="360363"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65" name="AutoShape 93">
            <a:extLst>
              <a:ext uri="{FF2B5EF4-FFF2-40B4-BE49-F238E27FC236}">
                <a16:creationId xmlns:a16="http://schemas.microsoft.com/office/drawing/2014/main" id="{243E6A93-B53E-4D8E-97CB-36BB83DD4803}"/>
              </a:ext>
            </a:extLst>
          </p:cNvPr>
          <p:cNvSpPr>
            <a:spLocks noChangeArrowheads="1"/>
          </p:cNvSpPr>
          <p:nvPr/>
        </p:nvSpPr>
        <p:spPr bwMode="auto">
          <a:xfrm>
            <a:off x="7535864" y="2060576"/>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Haringey</a:t>
            </a:r>
          </a:p>
          <a:p>
            <a:pPr algn="ctr" eaLnBrk="1" hangingPunct="1">
              <a:spcBef>
                <a:spcPct val="0"/>
              </a:spcBef>
              <a:buClrTx/>
              <a:buSzTx/>
              <a:buFontTx/>
              <a:buNone/>
            </a:pPr>
            <a:r>
              <a:rPr lang="en-GB" altLang="en-US" sz="1200"/>
              <a:t>Social</a:t>
            </a:r>
          </a:p>
          <a:p>
            <a:pPr algn="ctr" eaLnBrk="1" hangingPunct="1">
              <a:spcBef>
                <a:spcPct val="0"/>
              </a:spcBef>
              <a:buClrTx/>
              <a:buSzTx/>
              <a:buFontTx/>
              <a:buNone/>
            </a:pPr>
            <a:r>
              <a:rPr lang="en-GB" altLang="en-US" sz="1200"/>
              <a:t>Services</a:t>
            </a:r>
          </a:p>
        </p:txBody>
      </p:sp>
      <p:sp>
        <p:nvSpPr>
          <p:cNvPr id="719966" name="AutoShape 94">
            <a:extLst>
              <a:ext uri="{FF2B5EF4-FFF2-40B4-BE49-F238E27FC236}">
                <a16:creationId xmlns:a16="http://schemas.microsoft.com/office/drawing/2014/main" id="{529F6584-A3D9-485F-B786-132D2A0B2B5D}"/>
              </a:ext>
            </a:extLst>
          </p:cNvPr>
          <p:cNvSpPr>
            <a:spLocks noChangeArrowheads="1"/>
          </p:cNvSpPr>
          <p:nvPr/>
        </p:nvSpPr>
        <p:spPr bwMode="auto">
          <a:xfrm>
            <a:off x="8328026" y="2708275"/>
            <a:ext cx="1008063"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Senior</a:t>
            </a:r>
          </a:p>
          <a:p>
            <a:pPr algn="ctr" eaLnBrk="1" hangingPunct="1">
              <a:spcBef>
                <a:spcPct val="0"/>
              </a:spcBef>
              <a:buClrTx/>
              <a:buSzTx/>
              <a:buFontTx/>
              <a:buNone/>
            </a:pPr>
            <a:r>
              <a:rPr lang="en-GB" altLang="en-US" sz="1200"/>
              <a:t>Practitioner</a:t>
            </a:r>
          </a:p>
        </p:txBody>
      </p:sp>
      <p:sp>
        <p:nvSpPr>
          <p:cNvPr id="719967" name="AutoShape 95">
            <a:extLst>
              <a:ext uri="{FF2B5EF4-FFF2-40B4-BE49-F238E27FC236}">
                <a16:creationId xmlns:a16="http://schemas.microsoft.com/office/drawing/2014/main" id="{F7FC3CD1-C1FE-443E-A96B-B272EDC0681E}"/>
              </a:ext>
            </a:extLst>
          </p:cNvPr>
          <p:cNvSpPr>
            <a:spLocks noChangeArrowheads="1"/>
          </p:cNvSpPr>
          <p:nvPr/>
        </p:nvSpPr>
        <p:spPr bwMode="auto">
          <a:xfrm>
            <a:off x="9551989" y="2565400"/>
            <a:ext cx="865187" cy="503238"/>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Team</a:t>
            </a:r>
          </a:p>
          <a:p>
            <a:pPr algn="ctr" eaLnBrk="1" hangingPunct="1">
              <a:spcBef>
                <a:spcPct val="0"/>
              </a:spcBef>
              <a:buClrTx/>
              <a:buSzTx/>
              <a:buFontTx/>
              <a:buNone/>
            </a:pPr>
            <a:r>
              <a:rPr lang="en-GB" altLang="en-US" sz="1200"/>
              <a:t>Manager</a:t>
            </a:r>
          </a:p>
        </p:txBody>
      </p:sp>
      <p:sp>
        <p:nvSpPr>
          <p:cNvPr id="719968" name="Line 96">
            <a:extLst>
              <a:ext uri="{FF2B5EF4-FFF2-40B4-BE49-F238E27FC236}">
                <a16:creationId xmlns:a16="http://schemas.microsoft.com/office/drawing/2014/main" id="{606DB407-03BE-4A13-8D10-D44E939D4F71}"/>
              </a:ext>
            </a:extLst>
          </p:cNvPr>
          <p:cNvSpPr>
            <a:spLocks noChangeShapeType="1"/>
          </p:cNvSpPr>
          <p:nvPr/>
        </p:nvSpPr>
        <p:spPr bwMode="auto">
          <a:xfrm flipH="1">
            <a:off x="6024563" y="2276476"/>
            <a:ext cx="1511300"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69" name="Line 97">
            <a:extLst>
              <a:ext uri="{FF2B5EF4-FFF2-40B4-BE49-F238E27FC236}">
                <a16:creationId xmlns:a16="http://schemas.microsoft.com/office/drawing/2014/main" id="{D4BCF910-4AC5-4702-963E-73EB8E0D1AB9}"/>
              </a:ext>
            </a:extLst>
          </p:cNvPr>
          <p:cNvSpPr>
            <a:spLocks noChangeShapeType="1"/>
          </p:cNvSpPr>
          <p:nvPr/>
        </p:nvSpPr>
        <p:spPr bwMode="auto">
          <a:xfrm>
            <a:off x="7896225" y="2781301"/>
            <a:ext cx="431800" cy="142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70" name="Line 98">
            <a:extLst>
              <a:ext uri="{FF2B5EF4-FFF2-40B4-BE49-F238E27FC236}">
                <a16:creationId xmlns:a16="http://schemas.microsoft.com/office/drawing/2014/main" id="{009F26F8-13FA-4350-9CDC-26C16618FAB0}"/>
              </a:ext>
            </a:extLst>
          </p:cNvPr>
          <p:cNvSpPr>
            <a:spLocks noChangeShapeType="1"/>
          </p:cNvSpPr>
          <p:nvPr/>
        </p:nvSpPr>
        <p:spPr bwMode="auto">
          <a:xfrm flipV="1">
            <a:off x="8256588" y="2205038"/>
            <a:ext cx="215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71" name="Line 99">
            <a:extLst>
              <a:ext uri="{FF2B5EF4-FFF2-40B4-BE49-F238E27FC236}">
                <a16:creationId xmlns:a16="http://schemas.microsoft.com/office/drawing/2014/main" id="{9E3410A8-C1D1-4F76-845C-A44FF2D7EAEE}"/>
              </a:ext>
            </a:extLst>
          </p:cNvPr>
          <p:cNvSpPr>
            <a:spLocks noChangeShapeType="1"/>
          </p:cNvSpPr>
          <p:nvPr/>
        </p:nvSpPr>
        <p:spPr bwMode="auto">
          <a:xfrm>
            <a:off x="8256588" y="2565400"/>
            <a:ext cx="1295400" cy="714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72" name="AutoShape 100">
            <a:extLst>
              <a:ext uri="{FF2B5EF4-FFF2-40B4-BE49-F238E27FC236}">
                <a16:creationId xmlns:a16="http://schemas.microsoft.com/office/drawing/2014/main" id="{8149404F-1A7B-4683-B129-3E703B992A4B}"/>
              </a:ext>
            </a:extLst>
          </p:cNvPr>
          <p:cNvSpPr>
            <a:spLocks noChangeArrowheads="1"/>
          </p:cNvSpPr>
          <p:nvPr/>
        </p:nvSpPr>
        <p:spPr bwMode="auto">
          <a:xfrm>
            <a:off x="8401050" y="1989139"/>
            <a:ext cx="865188"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Social </a:t>
            </a:r>
          </a:p>
          <a:p>
            <a:pPr algn="ctr" eaLnBrk="1" hangingPunct="1">
              <a:spcBef>
                <a:spcPct val="0"/>
              </a:spcBef>
              <a:buClrTx/>
              <a:buSzTx/>
              <a:buFontTx/>
              <a:buNone/>
            </a:pPr>
            <a:r>
              <a:rPr lang="en-GB" altLang="en-US" sz="1200"/>
              <a:t>Worker </a:t>
            </a:r>
          </a:p>
        </p:txBody>
      </p:sp>
      <p:sp>
        <p:nvSpPr>
          <p:cNvPr id="719973" name="Line 101">
            <a:extLst>
              <a:ext uri="{FF2B5EF4-FFF2-40B4-BE49-F238E27FC236}">
                <a16:creationId xmlns:a16="http://schemas.microsoft.com/office/drawing/2014/main" id="{794873D4-4343-4BE7-AE71-A872B2EBD1FD}"/>
              </a:ext>
            </a:extLst>
          </p:cNvPr>
          <p:cNvSpPr>
            <a:spLocks noChangeShapeType="1"/>
          </p:cNvSpPr>
          <p:nvPr/>
        </p:nvSpPr>
        <p:spPr bwMode="auto">
          <a:xfrm flipH="1">
            <a:off x="6024564" y="1557339"/>
            <a:ext cx="2808287" cy="1150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74" name="AutoShape 102">
            <a:extLst>
              <a:ext uri="{FF2B5EF4-FFF2-40B4-BE49-F238E27FC236}">
                <a16:creationId xmlns:a16="http://schemas.microsoft.com/office/drawing/2014/main" id="{D032CBEB-ED51-40ED-A815-2AA0F5D18078}"/>
              </a:ext>
            </a:extLst>
          </p:cNvPr>
          <p:cNvSpPr>
            <a:spLocks noChangeArrowheads="1"/>
          </p:cNvSpPr>
          <p:nvPr/>
        </p:nvSpPr>
        <p:spPr bwMode="auto">
          <a:xfrm>
            <a:off x="9767889" y="3213101"/>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Brent</a:t>
            </a:r>
          </a:p>
          <a:p>
            <a:pPr algn="ctr" eaLnBrk="1" hangingPunct="1">
              <a:spcBef>
                <a:spcPct val="0"/>
              </a:spcBef>
              <a:buClrTx/>
              <a:buSzTx/>
              <a:buFontTx/>
              <a:buNone/>
            </a:pPr>
            <a:r>
              <a:rPr lang="en-GB" altLang="en-US" sz="1200"/>
              <a:t>Social</a:t>
            </a:r>
          </a:p>
          <a:p>
            <a:pPr algn="ctr" eaLnBrk="1" hangingPunct="1">
              <a:spcBef>
                <a:spcPct val="0"/>
              </a:spcBef>
              <a:buClrTx/>
              <a:buSzTx/>
              <a:buFontTx/>
              <a:buNone/>
            </a:pPr>
            <a:r>
              <a:rPr lang="en-GB" altLang="en-US" sz="1200"/>
              <a:t>Services</a:t>
            </a:r>
          </a:p>
        </p:txBody>
      </p:sp>
      <p:sp>
        <p:nvSpPr>
          <p:cNvPr id="719975" name="Line 103">
            <a:extLst>
              <a:ext uri="{FF2B5EF4-FFF2-40B4-BE49-F238E27FC236}">
                <a16:creationId xmlns:a16="http://schemas.microsoft.com/office/drawing/2014/main" id="{B417A6FD-457D-4607-B23E-78322D49FCA1}"/>
              </a:ext>
            </a:extLst>
          </p:cNvPr>
          <p:cNvSpPr>
            <a:spLocks noChangeShapeType="1"/>
          </p:cNvSpPr>
          <p:nvPr/>
        </p:nvSpPr>
        <p:spPr bwMode="auto">
          <a:xfrm>
            <a:off x="5951538" y="2997201"/>
            <a:ext cx="3744912" cy="12239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76" name="AutoShape 104">
            <a:extLst>
              <a:ext uri="{FF2B5EF4-FFF2-40B4-BE49-F238E27FC236}">
                <a16:creationId xmlns:a16="http://schemas.microsoft.com/office/drawing/2014/main" id="{C8DE6891-43BA-4DA3-AFEC-FB2C9AC7CA99}"/>
              </a:ext>
            </a:extLst>
          </p:cNvPr>
          <p:cNvSpPr>
            <a:spLocks noChangeArrowheads="1"/>
          </p:cNvSpPr>
          <p:nvPr/>
        </p:nvSpPr>
        <p:spPr bwMode="auto">
          <a:xfrm>
            <a:off x="9336089" y="3860801"/>
            <a:ext cx="720725" cy="720725"/>
          </a:xfrm>
          <a:prstGeom prst="roundRect">
            <a:avLst>
              <a:gd name="adj" fmla="val 16667"/>
            </a:avLst>
          </a:prstGeom>
          <a:solidFill>
            <a:srgbClr val="FF66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Enfield</a:t>
            </a:r>
          </a:p>
          <a:p>
            <a:pPr algn="ctr" eaLnBrk="1" hangingPunct="1">
              <a:spcBef>
                <a:spcPct val="0"/>
              </a:spcBef>
              <a:buClrTx/>
              <a:buSzTx/>
              <a:buFontTx/>
              <a:buNone/>
            </a:pPr>
            <a:r>
              <a:rPr lang="en-GB" altLang="en-US" sz="1200"/>
              <a:t>Social</a:t>
            </a:r>
          </a:p>
          <a:p>
            <a:pPr algn="ctr" eaLnBrk="1" hangingPunct="1">
              <a:spcBef>
                <a:spcPct val="0"/>
              </a:spcBef>
              <a:buClrTx/>
              <a:buSzTx/>
              <a:buFontTx/>
              <a:buNone/>
            </a:pPr>
            <a:r>
              <a:rPr lang="en-GB" altLang="en-US" sz="1200"/>
              <a:t>Services</a:t>
            </a:r>
          </a:p>
        </p:txBody>
      </p:sp>
      <p:sp>
        <p:nvSpPr>
          <p:cNvPr id="719977" name="Line 105">
            <a:extLst>
              <a:ext uri="{FF2B5EF4-FFF2-40B4-BE49-F238E27FC236}">
                <a16:creationId xmlns:a16="http://schemas.microsoft.com/office/drawing/2014/main" id="{6D9AACC7-C774-4D60-B078-86CC45DBCD19}"/>
              </a:ext>
            </a:extLst>
          </p:cNvPr>
          <p:cNvSpPr>
            <a:spLocks noChangeShapeType="1"/>
          </p:cNvSpPr>
          <p:nvPr/>
        </p:nvSpPr>
        <p:spPr bwMode="auto">
          <a:xfrm>
            <a:off x="6527801" y="3213101"/>
            <a:ext cx="1800225" cy="936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78" name="AutoShape 106">
            <a:extLst>
              <a:ext uri="{FF2B5EF4-FFF2-40B4-BE49-F238E27FC236}">
                <a16:creationId xmlns:a16="http://schemas.microsoft.com/office/drawing/2014/main" id="{21ADA4A6-9627-4E08-A095-083F890338F4}"/>
              </a:ext>
            </a:extLst>
          </p:cNvPr>
          <p:cNvSpPr>
            <a:spLocks noChangeArrowheads="1"/>
          </p:cNvSpPr>
          <p:nvPr/>
        </p:nvSpPr>
        <p:spPr bwMode="auto">
          <a:xfrm>
            <a:off x="6600825" y="4868864"/>
            <a:ext cx="1150938" cy="358775"/>
          </a:xfrm>
          <a:prstGeom prst="roundRect">
            <a:avLst>
              <a:gd name="adj" fmla="val 16667"/>
            </a:avLst>
          </a:prstGeom>
          <a:solidFill>
            <a:srgbClr val="008000"/>
          </a:solidFill>
          <a:ln w="190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b="1">
                <a:solidFill>
                  <a:schemeClr val="bg1"/>
                </a:solidFill>
              </a:rPr>
              <a:t>Immigration</a:t>
            </a:r>
          </a:p>
        </p:txBody>
      </p:sp>
      <p:sp>
        <p:nvSpPr>
          <p:cNvPr id="719979" name="AutoShape 107">
            <a:extLst>
              <a:ext uri="{FF2B5EF4-FFF2-40B4-BE49-F238E27FC236}">
                <a16:creationId xmlns:a16="http://schemas.microsoft.com/office/drawing/2014/main" id="{60301718-BE3E-4DC3-AE17-87C7C42AEC65}"/>
              </a:ext>
            </a:extLst>
          </p:cNvPr>
          <p:cNvSpPr>
            <a:spLocks noChangeArrowheads="1"/>
          </p:cNvSpPr>
          <p:nvPr/>
        </p:nvSpPr>
        <p:spPr bwMode="auto">
          <a:xfrm>
            <a:off x="1703388" y="1773239"/>
            <a:ext cx="863600" cy="358775"/>
          </a:xfrm>
          <a:prstGeom prst="roundRect">
            <a:avLst>
              <a:gd name="adj" fmla="val 16667"/>
            </a:avLst>
          </a:prstGeom>
          <a:solidFill>
            <a:srgbClr val="008000"/>
          </a:solidFill>
          <a:ln w="19050">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b="1">
                <a:solidFill>
                  <a:schemeClr val="bg1"/>
                </a:solidFill>
              </a:rPr>
              <a:t>NSPCC</a:t>
            </a:r>
          </a:p>
        </p:txBody>
      </p:sp>
      <p:sp>
        <p:nvSpPr>
          <p:cNvPr id="719980" name="AutoShape 108">
            <a:extLst>
              <a:ext uri="{FF2B5EF4-FFF2-40B4-BE49-F238E27FC236}">
                <a16:creationId xmlns:a16="http://schemas.microsoft.com/office/drawing/2014/main" id="{18C715BA-C135-4851-8B4E-ED00C4E41B21}"/>
              </a:ext>
            </a:extLst>
          </p:cNvPr>
          <p:cNvSpPr>
            <a:spLocks noChangeArrowheads="1"/>
          </p:cNvSpPr>
          <p:nvPr/>
        </p:nvSpPr>
        <p:spPr bwMode="auto">
          <a:xfrm>
            <a:off x="4727575" y="1484314"/>
            <a:ext cx="719138" cy="287337"/>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4</a:t>
            </a:r>
          </a:p>
        </p:txBody>
      </p:sp>
      <p:sp>
        <p:nvSpPr>
          <p:cNvPr id="719981" name="AutoShape 109">
            <a:extLst>
              <a:ext uri="{FF2B5EF4-FFF2-40B4-BE49-F238E27FC236}">
                <a16:creationId xmlns:a16="http://schemas.microsoft.com/office/drawing/2014/main" id="{AADD6658-BDB5-4BB0-A1A9-78EB8392DB84}"/>
              </a:ext>
            </a:extLst>
          </p:cNvPr>
          <p:cNvSpPr>
            <a:spLocks noChangeArrowheads="1"/>
          </p:cNvSpPr>
          <p:nvPr/>
        </p:nvSpPr>
        <p:spPr bwMode="auto">
          <a:xfrm>
            <a:off x="8328025" y="4076700"/>
            <a:ext cx="863600" cy="287338"/>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GP 1</a:t>
            </a:r>
          </a:p>
        </p:txBody>
      </p:sp>
      <p:sp>
        <p:nvSpPr>
          <p:cNvPr id="719982" name="AutoShape 110">
            <a:extLst>
              <a:ext uri="{FF2B5EF4-FFF2-40B4-BE49-F238E27FC236}">
                <a16:creationId xmlns:a16="http://schemas.microsoft.com/office/drawing/2014/main" id="{1F0ACFFD-1291-4F86-85B2-C6C000F20BD8}"/>
              </a:ext>
            </a:extLst>
          </p:cNvPr>
          <p:cNvSpPr>
            <a:spLocks noChangeArrowheads="1"/>
          </p:cNvSpPr>
          <p:nvPr/>
        </p:nvSpPr>
        <p:spPr bwMode="auto">
          <a:xfrm>
            <a:off x="5448300" y="3644900"/>
            <a:ext cx="863600" cy="287338"/>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GP 2</a:t>
            </a:r>
          </a:p>
        </p:txBody>
      </p:sp>
      <p:sp>
        <p:nvSpPr>
          <p:cNvPr id="719983" name="Line 111">
            <a:extLst>
              <a:ext uri="{FF2B5EF4-FFF2-40B4-BE49-F238E27FC236}">
                <a16:creationId xmlns:a16="http://schemas.microsoft.com/office/drawing/2014/main" id="{BFC2904B-829B-4E29-BF0E-F3077842C312}"/>
              </a:ext>
            </a:extLst>
          </p:cNvPr>
          <p:cNvSpPr>
            <a:spLocks noChangeShapeType="1"/>
          </p:cNvSpPr>
          <p:nvPr/>
        </p:nvSpPr>
        <p:spPr bwMode="auto">
          <a:xfrm flipH="1">
            <a:off x="5951539" y="3068638"/>
            <a:ext cx="1587" cy="5762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84" name="Line 112">
            <a:extLst>
              <a:ext uri="{FF2B5EF4-FFF2-40B4-BE49-F238E27FC236}">
                <a16:creationId xmlns:a16="http://schemas.microsoft.com/office/drawing/2014/main" id="{D3FC8919-507E-47D7-9B32-CCE4E33C63A0}"/>
              </a:ext>
            </a:extLst>
          </p:cNvPr>
          <p:cNvSpPr>
            <a:spLocks noChangeShapeType="1"/>
          </p:cNvSpPr>
          <p:nvPr/>
        </p:nvSpPr>
        <p:spPr bwMode="auto">
          <a:xfrm>
            <a:off x="9696450" y="1700214"/>
            <a:ext cx="287338"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85" name="Line 113">
            <a:extLst>
              <a:ext uri="{FF2B5EF4-FFF2-40B4-BE49-F238E27FC236}">
                <a16:creationId xmlns:a16="http://schemas.microsoft.com/office/drawing/2014/main" id="{91129A08-AEC6-4DA9-947F-1F0CDD9B52CA}"/>
              </a:ext>
            </a:extLst>
          </p:cNvPr>
          <p:cNvSpPr>
            <a:spLocks noChangeShapeType="1"/>
          </p:cNvSpPr>
          <p:nvPr/>
        </p:nvSpPr>
        <p:spPr bwMode="auto">
          <a:xfrm flipV="1">
            <a:off x="4800600" y="3141664"/>
            <a:ext cx="935038"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86" name="Rectangle 114">
            <a:extLst>
              <a:ext uri="{FF2B5EF4-FFF2-40B4-BE49-F238E27FC236}">
                <a16:creationId xmlns:a16="http://schemas.microsoft.com/office/drawing/2014/main" id="{38338EAF-5F4C-4C14-98D3-ABD53B023E87}"/>
              </a:ext>
            </a:extLst>
          </p:cNvPr>
          <p:cNvSpPr>
            <a:spLocks noChangeArrowheads="1"/>
          </p:cNvSpPr>
          <p:nvPr/>
        </p:nvSpPr>
        <p:spPr bwMode="auto">
          <a:xfrm>
            <a:off x="5232400" y="2565401"/>
            <a:ext cx="1295400" cy="792163"/>
          </a:xfrm>
          <a:prstGeom prst="rect">
            <a:avLst/>
          </a:prstGeom>
          <a:solidFill>
            <a:schemeClr val="bg1"/>
          </a:solidFill>
          <a:ln w="38100">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600">
                <a:latin typeface="Arial Black" panose="020B0A04020102020204" pitchFamily="34" charset="0"/>
              </a:rPr>
              <a:t>VICTORIA</a:t>
            </a:r>
          </a:p>
        </p:txBody>
      </p:sp>
      <p:sp>
        <p:nvSpPr>
          <p:cNvPr id="719987" name="Line 115">
            <a:extLst>
              <a:ext uri="{FF2B5EF4-FFF2-40B4-BE49-F238E27FC236}">
                <a16:creationId xmlns:a16="http://schemas.microsoft.com/office/drawing/2014/main" id="{15607020-251C-4309-9B35-E932A21918BD}"/>
              </a:ext>
            </a:extLst>
          </p:cNvPr>
          <p:cNvSpPr>
            <a:spLocks noChangeShapeType="1"/>
          </p:cNvSpPr>
          <p:nvPr/>
        </p:nvSpPr>
        <p:spPr bwMode="auto">
          <a:xfrm>
            <a:off x="6167438" y="3357563"/>
            <a:ext cx="1008062" cy="15113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88" name="Line 116">
            <a:extLst>
              <a:ext uri="{FF2B5EF4-FFF2-40B4-BE49-F238E27FC236}">
                <a16:creationId xmlns:a16="http://schemas.microsoft.com/office/drawing/2014/main" id="{F7DD342C-2860-4711-B3BE-B6D8FB0AE0A6}"/>
              </a:ext>
            </a:extLst>
          </p:cNvPr>
          <p:cNvSpPr>
            <a:spLocks noChangeShapeType="1"/>
          </p:cNvSpPr>
          <p:nvPr/>
        </p:nvSpPr>
        <p:spPr bwMode="auto">
          <a:xfrm>
            <a:off x="6527800" y="2924176"/>
            <a:ext cx="3240088" cy="5762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89" name="AutoShape 117">
            <a:extLst>
              <a:ext uri="{FF2B5EF4-FFF2-40B4-BE49-F238E27FC236}">
                <a16:creationId xmlns:a16="http://schemas.microsoft.com/office/drawing/2014/main" id="{5DF44FEA-479C-4C20-A704-35B66B6D92EE}"/>
              </a:ext>
            </a:extLst>
          </p:cNvPr>
          <p:cNvSpPr>
            <a:spLocks noChangeArrowheads="1"/>
          </p:cNvSpPr>
          <p:nvPr/>
        </p:nvSpPr>
        <p:spPr bwMode="auto">
          <a:xfrm>
            <a:off x="8081963" y="3322639"/>
            <a:ext cx="1223962" cy="503237"/>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Enfield Hospital </a:t>
            </a:r>
          </a:p>
          <a:p>
            <a:pPr algn="ctr" eaLnBrk="1" hangingPunct="1">
              <a:spcBef>
                <a:spcPct val="0"/>
              </a:spcBef>
              <a:buClrTx/>
              <a:buSzTx/>
              <a:buFontTx/>
              <a:buNone/>
            </a:pPr>
            <a:r>
              <a:rPr lang="en-GB" altLang="en-US" sz="1200"/>
              <a:t>Social Worker</a:t>
            </a:r>
          </a:p>
        </p:txBody>
      </p:sp>
      <p:sp>
        <p:nvSpPr>
          <p:cNvPr id="719990" name="AutoShape 118">
            <a:extLst>
              <a:ext uri="{FF2B5EF4-FFF2-40B4-BE49-F238E27FC236}">
                <a16:creationId xmlns:a16="http://schemas.microsoft.com/office/drawing/2014/main" id="{0EBD0CFD-BD45-40E2-AC4A-D740A5CB64EF}"/>
              </a:ext>
            </a:extLst>
          </p:cNvPr>
          <p:cNvSpPr>
            <a:spLocks noChangeArrowheads="1"/>
          </p:cNvSpPr>
          <p:nvPr/>
        </p:nvSpPr>
        <p:spPr bwMode="auto">
          <a:xfrm>
            <a:off x="6743701" y="3644900"/>
            <a:ext cx="720725" cy="431800"/>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Senior </a:t>
            </a:r>
          </a:p>
          <a:p>
            <a:pPr algn="ctr" eaLnBrk="1" hangingPunct="1">
              <a:spcBef>
                <a:spcPct val="0"/>
              </a:spcBef>
              <a:buClrTx/>
              <a:buSzTx/>
              <a:buFontTx/>
              <a:buNone/>
            </a:pPr>
            <a:r>
              <a:rPr lang="en-GB" altLang="en-US" sz="1200"/>
              <a:t>Nurse</a:t>
            </a:r>
          </a:p>
        </p:txBody>
      </p:sp>
      <p:sp>
        <p:nvSpPr>
          <p:cNvPr id="719991" name="AutoShape 119">
            <a:extLst>
              <a:ext uri="{FF2B5EF4-FFF2-40B4-BE49-F238E27FC236}">
                <a16:creationId xmlns:a16="http://schemas.microsoft.com/office/drawing/2014/main" id="{D155A48F-1EC0-4C9E-B4E3-8398A5B47AF8}"/>
              </a:ext>
            </a:extLst>
          </p:cNvPr>
          <p:cNvSpPr>
            <a:spLocks noChangeArrowheads="1"/>
          </p:cNvSpPr>
          <p:nvPr/>
        </p:nvSpPr>
        <p:spPr bwMode="auto">
          <a:xfrm>
            <a:off x="6888164" y="2997200"/>
            <a:ext cx="720725" cy="431800"/>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 </a:t>
            </a:r>
          </a:p>
          <a:p>
            <a:pPr algn="ctr" eaLnBrk="1" hangingPunct="1">
              <a:spcBef>
                <a:spcPct val="0"/>
              </a:spcBef>
              <a:buClrTx/>
              <a:buSzTx/>
              <a:buFontTx/>
              <a:buNone/>
            </a:pPr>
            <a:r>
              <a:rPr lang="en-GB" altLang="en-US" sz="1200"/>
              <a:t>Practice </a:t>
            </a:r>
          </a:p>
          <a:p>
            <a:pPr algn="ctr" eaLnBrk="1" hangingPunct="1">
              <a:spcBef>
                <a:spcPct val="0"/>
              </a:spcBef>
              <a:buClrTx/>
              <a:buSzTx/>
              <a:buFontTx/>
              <a:buNone/>
            </a:pPr>
            <a:r>
              <a:rPr lang="en-GB" altLang="en-US" sz="1200"/>
              <a:t>Nurse</a:t>
            </a:r>
          </a:p>
          <a:p>
            <a:pPr algn="ctr" eaLnBrk="1" hangingPunct="1">
              <a:spcBef>
                <a:spcPct val="0"/>
              </a:spcBef>
              <a:buClrTx/>
              <a:buSzTx/>
              <a:buFontTx/>
              <a:buNone/>
            </a:pPr>
            <a:endParaRPr lang="en-GB" altLang="en-US" sz="1200"/>
          </a:p>
        </p:txBody>
      </p:sp>
      <p:sp>
        <p:nvSpPr>
          <p:cNvPr id="719992" name="AutoShape 120">
            <a:extLst>
              <a:ext uri="{FF2B5EF4-FFF2-40B4-BE49-F238E27FC236}">
                <a16:creationId xmlns:a16="http://schemas.microsoft.com/office/drawing/2014/main" id="{418234D2-D2A2-4599-A8BD-0CB2BF6CC15E}"/>
              </a:ext>
            </a:extLst>
          </p:cNvPr>
          <p:cNvSpPr>
            <a:spLocks noChangeArrowheads="1"/>
          </p:cNvSpPr>
          <p:nvPr/>
        </p:nvSpPr>
        <p:spPr bwMode="auto">
          <a:xfrm>
            <a:off x="6527800" y="4292600"/>
            <a:ext cx="1150938" cy="431800"/>
          </a:xfrm>
          <a:prstGeom prst="roundRect">
            <a:avLst>
              <a:gd name="adj" fmla="val 16667"/>
            </a:avLst>
          </a:prstGeom>
          <a:solidFill>
            <a:srgbClr val="00CCFF"/>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Community</a:t>
            </a:r>
          </a:p>
          <a:p>
            <a:pPr algn="ctr" eaLnBrk="1" hangingPunct="1">
              <a:spcBef>
                <a:spcPct val="0"/>
              </a:spcBef>
              <a:buClrTx/>
              <a:buSzTx/>
              <a:buFontTx/>
              <a:buNone/>
            </a:pPr>
            <a:r>
              <a:rPr lang="en-GB" altLang="en-US" sz="1200"/>
              <a:t>Health Visitor</a:t>
            </a:r>
          </a:p>
        </p:txBody>
      </p:sp>
      <p:sp>
        <p:nvSpPr>
          <p:cNvPr id="719993" name="Line 121">
            <a:extLst>
              <a:ext uri="{FF2B5EF4-FFF2-40B4-BE49-F238E27FC236}">
                <a16:creationId xmlns:a16="http://schemas.microsoft.com/office/drawing/2014/main" id="{855AD6E3-3C68-4F3C-9F55-ED470D2CACFE}"/>
              </a:ext>
            </a:extLst>
          </p:cNvPr>
          <p:cNvSpPr>
            <a:spLocks noChangeShapeType="1"/>
          </p:cNvSpPr>
          <p:nvPr/>
        </p:nvSpPr>
        <p:spPr bwMode="auto">
          <a:xfrm flipH="1" flipV="1">
            <a:off x="6527801" y="2997201"/>
            <a:ext cx="360363"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94" name="Line 122">
            <a:extLst>
              <a:ext uri="{FF2B5EF4-FFF2-40B4-BE49-F238E27FC236}">
                <a16:creationId xmlns:a16="http://schemas.microsoft.com/office/drawing/2014/main" id="{6CA6B21D-606A-474A-AB70-310282D32297}"/>
              </a:ext>
            </a:extLst>
          </p:cNvPr>
          <p:cNvSpPr>
            <a:spLocks noChangeShapeType="1"/>
          </p:cNvSpPr>
          <p:nvPr/>
        </p:nvSpPr>
        <p:spPr bwMode="auto">
          <a:xfrm flipH="1" flipV="1">
            <a:off x="6456363" y="3357564"/>
            <a:ext cx="360362" cy="287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95" name="Line 123">
            <a:extLst>
              <a:ext uri="{FF2B5EF4-FFF2-40B4-BE49-F238E27FC236}">
                <a16:creationId xmlns:a16="http://schemas.microsoft.com/office/drawing/2014/main" id="{82984F3D-A8AC-4986-96D5-FEC5809BC7E0}"/>
              </a:ext>
            </a:extLst>
          </p:cNvPr>
          <p:cNvSpPr>
            <a:spLocks noChangeShapeType="1"/>
          </p:cNvSpPr>
          <p:nvPr/>
        </p:nvSpPr>
        <p:spPr bwMode="auto">
          <a:xfrm>
            <a:off x="6167439" y="3357564"/>
            <a:ext cx="433387" cy="935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96" name="Line 124">
            <a:extLst>
              <a:ext uri="{FF2B5EF4-FFF2-40B4-BE49-F238E27FC236}">
                <a16:creationId xmlns:a16="http://schemas.microsoft.com/office/drawing/2014/main" id="{CDBDA481-76E3-4DE6-A515-6C25407A4387}"/>
              </a:ext>
            </a:extLst>
          </p:cNvPr>
          <p:cNvSpPr>
            <a:spLocks noChangeShapeType="1"/>
          </p:cNvSpPr>
          <p:nvPr/>
        </p:nvSpPr>
        <p:spPr bwMode="auto">
          <a:xfrm>
            <a:off x="5951538" y="1700214"/>
            <a:ext cx="0" cy="8651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97" name="AutoShape 125">
            <a:extLst>
              <a:ext uri="{FF2B5EF4-FFF2-40B4-BE49-F238E27FC236}">
                <a16:creationId xmlns:a16="http://schemas.microsoft.com/office/drawing/2014/main" id="{6AD55947-5D62-4019-BB61-68D86F7C7E44}"/>
              </a:ext>
            </a:extLst>
          </p:cNvPr>
          <p:cNvSpPr>
            <a:spLocks noChangeArrowheads="1"/>
          </p:cNvSpPr>
          <p:nvPr/>
        </p:nvSpPr>
        <p:spPr bwMode="auto">
          <a:xfrm>
            <a:off x="7032626" y="836614"/>
            <a:ext cx="720725" cy="2889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Nurse 2</a:t>
            </a:r>
          </a:p>
        </p:txBody>
      </p:sp>
      <p:sp>
        <p:nvSpPr>
          <p:cNvPr id="719998" name="Line 126">
            <a:extLst>
              <a:ext uri="{FF2B5EF4-FFF2-40B4-BE49-F238E27FC236}">
                <a16:creationId xmlns:a16="http://schemas.microsoft.com/office/drawing/2014/main" id="{274A143C-F572-4FDF-A5E2-C69BD9A6A111}"/>
              </a:ext>
            </a:extLst>
          </p:cNvPr>
          <p:cNvSpPr>
            <a:spLocks noChangeShapeType="1"/>
          </p:cNvSpPr>
          <p:nvPr/>
        </p:nvSpPr>
        <p:spPr bwMode="auto">
          <a:xfrm flipH="1">
            <a:off x="8688389" y="5876925"/>
            <a:ext cx="71437" cy="2159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19999" name="AutoShape 127">
            <a:extLst>
              <a:ext uri="{FF2B5EF4-FFF2-40B4-BE49-F238E27FC236}">
                <a16:creationId xmlns:a16="http://schemas.microsoft.com/office/drawing/2014/main" id="{E3F0ED7B-1960-45B3-84F2-E9E4B2401D30}"/>
              </a:ext>
            </a:extLst>
          </p:cNvPr>
          <p:cNvSpPr>
            <a:spLocks noChangeArrowheads="1"/>
          </p:cNvSpPr>
          <p:nvPr/>
        </p:nvSpPr>
        <p:spPr bwMode="auto">
          <a:xfrm>
            <a:off x="7248525" y="1268414"/>
            <a:ext cx="863600" cy="503237"/>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Haringey</a:t>
            </a:r>
          </a:p>
          <a:p>
            <a:pPr algn="ctr" eaLnBrk="1" hangingPunct="1">
              <a:spcBef>
                <a:spcPct val="0"/>
              </a:spcBef>
              <a:buClrTx/>
              <a:buSzTx/>
              <a:buFontTx/>
              <a:buNone/>
            </a:pPr>
            <a:r>
              <a:rPr lang="en-GB" altLang="en-US" sz="1200"/>
              <a:t>housing</a:t>
            </a:r>
          </a:p>
        </p:txBody>
      </p:sp>
      <p:sp>
        <p:nvSpPr>
          <p:cNvPr id="720000" name="AutoShape 128">
            <a:extLst>
              <a:ext uri="{FF2B5EF4-FFF2-40B4-BE49-F238E27FC236}">
                <a16:creationId xmlns:a16="http://schemas.microsoft.com/office/drawing/2014/main" id="{E5BE6339-576D-4587-9523-09A49BD5D7C1}"/>
              </a:ext>
            </a:extLst>
          </p:cNvPr>
          <p:cNvSpPr>
            <a:spLocks noChangeArrowheads="1"/>
          </p:cNvSpPr>
          <p:nvPr/>
        </p:nvSpPr>
        <p:spPr bwMode="auto">
          <a:xfrm>
            <a:off x="4656139" y="1916114"/>
            <a:ext cx="790575" cy="504825"/>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Ealing </a:t>
            </a:r>
          </a:p>
          <a:p>
            <a:pPr algn="ctr" eaLnBrk="1" hangingPunct="1">
              <a:spcBef>
                <a:spcPct val="0"/>
              </a:spcBef>
              <a:buClrTx/>
              <a:buSzTx/>
              <a:buFontTx/>
              <a:buNone/>
            </a:pPr>
            <a:r>
              <a:rPr lang="en-GB" altLang="en-US" sz="1200"/>
              <a:t>Housing</a:t>
            </a:r>
          </a:p>
        </p:txBody>
      </p:sp>
      <p:sp>
        <p:nvSpPr>
          <p:cNvPr id="720001" name="Line 129">
            <a:extLst>
              <a:ext uri="{FF2B5EF4-FFF2-40B4-BE49-F238E27FC236}">
                <a16:creationId xmlns:a16="http://schemas.microsoft.com/office/drawing/2014/main" id="{638F2B26-B2C4-4DBC-B509-6A52C122A292}"/>
              </a:ext>
            </a:extLst>
          </p:cNvPr>
          <p:cNvSpPr>
            <a:spLocks noChangeShapeType="1"/>
          </p:cNvSpPr>
          <p:nvPr/>
        </p:nvSpPr>
        <p:spPr bwMode="auto">
          <a:xfrm flipV="1">
            <a:off x="6024564" y="2276476"/>
            <a:ext cx="287337" cy="288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20002" name="Line 130">
            <a:extLst>
              <a:ext uri="{FF2B5EF4-FFF2-40B4-BE49-F238E27FC236}">
                <a16:creationId xmlns:a16="http://schemas.microsoft.com/office/drawing/2014/main" id="{61C27220-84E9-4715-B6F6-6909C4DEA547}"/>
              </a:ext>
            </a:extLst>
          </p:cNvPr>
          <p:cNvSpPr>
            <a:spLocks noChangeShapeType="1"/>
          </p:cNvSpPr>
          <p:nvPr/>
        </p:nvSpPr>
        <p:spPr bwMode="auto">
          <a:xfrm flipH="1" flipV="1">
            <a:off x="5448301" y="2133600"/>
            <a:ext cx="142875" cy="431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20003" name="Line 131">
            <a:extLst>
              <a:ext uri="{FF2B5EF4-FFF2-40B4-BE49-F238E27FC236}">
                <a16:creationId xmlns:a16="http://schemas.microsoft.com/office/drawing/2014/main" id="{C72ADFBE-EC0C-4030-948A-C0042192EA05}"/>
              </a:ext>
            </a:extLst>
          </p:cNvPr>
          <p:cNvSpPr>
            <a:spLocks noChangeShapeType="1"/>
          </p:cNvSpPr>
          <p:nvPr/>
        </p:nvSpPr>
        <p:spPr bwMode="auto">
          <a:xfrm flipV="1">
            <a:off x="6240463" y="1773238"/>
            <a:ext cx="1223962" cy="7921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720004" name="AutoShape 132">
            <a:extLst>
              <a:ext uri="{FF2B5EF4-FFF2-40B4-BE49-F238E27FC236}">
                <a16:creationId xmlns:a16="http://schemas.microsoft.com/office/drawing/2014/main" id="{A1F4A0EC-6976-4C6B-8D93-BD19FFCA194F}"/>
              </a:ext>
            </a:extLst>
          </p:cNvPr>
          <p:cNvSpPr>
            <a:spLocks noChangeArrowheads="1"/>
          </p:cNvSpPr>
          <p:nvPr/>
        </p:nvSpPr>
        <p:spPr bwMode="auto">
          <a:xfrm>
            <a:off x="6096000" y="1844675"/>
            <a:ext cx="719138" cy="431800"/>
          </a:xfrm>
          <a:prstGeom prst="roundRect">
            <a:avLst>
              <a:gd name="adj" fmla="val 16667"/>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1200"/>
              <a:t>Brent</a:t>
            </a:r>
          </a:p>
          <a:p>
            <a:pPr algn="ctr" eaLnBrk="1" hangingPunct="1">
              <a:spcBef>
                <a:spcPct val="0"/>
              </a:spcBef>
              <a:buClrTx/>
              <a:buSzTx/>
              <a:buFontTx/>
              <a:buNone/>
            </a:pPr>
            <a:r>
              <a:rPr lang="en-GB" altLang="en-US" sz="1200"/>
              <a:t>Housing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99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99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98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198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98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98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98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98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99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98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98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98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98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9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98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98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99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99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987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1988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988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1990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199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199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1990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990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990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1990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991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1991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1991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1990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1991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1991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1989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1990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198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199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1989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1994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1989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199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1989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1989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198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1988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7199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199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1990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1994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1994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71990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1991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1991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1990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1990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1990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719904"/>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199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1991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71991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1990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71991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19917"/>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719893"/>
                                        </p:tgtEl>
                                        <p:attrNameLst>
                                          <p:attrName>style.visibility</p:attrName>
                                        </p:attrNameLst>
                                      </p:cBhvr>
                                      <p:to>
                                        <p:strVal val="visible"/>
                                      </p:to>
                                    </p:set>
                                  </p:childTnLst>
                                </p:cTn>
                              </p:par>
                              <p:par>
                                <p:cTn id="145" presetID="1" presetClass="entr" presetSubtype="0" fill="hold" grpId="1" nodeType="withEffect">
                                  <p:stCondLst>
                                    <p:cond delay="0"/>
                                  </p:stCondLst>
                                  <p:childTnLst>
                                    <p:set>
                                      <p:cBhvr>
                                        <p:cTn id="146" dur="1" fill="hold">
                                          <p:stCondLst>
                                            <p:cond delay="0"/>
                                          </p:stCondLst>
                                        </p:cTn>
                                        <p:tgtEl>
                                          <p:spTgt spid="719901"/>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719899"/>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719900"/>
                                        </p:tgtEl>
                                        <p:attrNameLst>
                                          <p:attrName>style.visibility</p:attrName>
                                        </p:attrNameLst>
                                      </p:cBhvr>
                                      <p:to>
                                        <p:strVal val="visible"/>
                                      </p:to>
                                    </p:set>
                                  </p:childTnLst>
                                </p:cTn>
                              </p:par>
                              <p:par>
                                <p:cTn id="151" presetID="1" presetClass="entr" presetSubtype="0" fill="hold" grpId="1" nodeType="withEffect">
                                  <p:stCondLst>
                                    <p:cond delay="0"/>
                                  </p:stCondLst>
                                  <p:childTnLst>
                                    <p:set>
                                      <p:cBhvr>
                                        <p:cTn id="152" dur="1" fill="hold">
                                          <p:stCondLst>
                                            <p:cond delay="0"/>
                                          </p:stCondLst>
                                        </p:cTn>
                                        <p:tgtEl>
                                          <p:spTgt spid="719898"/>
                                        </p:tgtEl>
                                        <p:attrNameLst>
                                          <p:attrName>style.visibility</p:attrName>
                                        </p:attrNameLst>
                                      </p:cBhvr>
                                      <p:to>
                                        <p:strVal val="visible"/>
                                      </p:to>
                                    </p:set>
                                  </p:childTnLst>
                                </p:cTn>
                              </p:par>
                              <p:par>
                                <p:cTn id="153" presetID="1" presetClass="entr" presetSubtype="0" fill="hold" grpId="1" nodeType="withEffect">
                                  <p:stCondLst>
                                    <p:cond delay="0"/>
                                  </p:stCondLst>
                                  <p:childTnLst>
                                    <p:set>
                                      <p:cBhvr>
                                        <p:cTn id="154" dur="1" fill="hold">
                                          <p:stCondLst>
                                            <p:cond delay="0"/>
                                          </p:stCondLst>
                                        </p:cTn>
                                        <p:tgtEl>
                                          <p:spTgt spid="719940"/>
                                        </p:tgtEl>
                                        <p:attrNameLst>
                                          <p:attrName>style.visibility</p:attrName>
                                        </p:attrNameLst>
                                      </p:cBhvr>
                                      <p:to>
                                        <p:strVal val="visible"/>
                                      </p:to>
                                    </p:set>
                                  </p:childTnLst>
                                </p:cTn>
                              </p:par>
                              <p:par>
                                <p:cTn id="155" presetID="1" presetClass="entr" presetSubtype="0" fill="hold" grpId="1" nodeType="withEffect">
                                  <p:stCondLst>
                                    <p:cond delay="0"/>
                                  </p:stCondLst>
                                  <p:childTnLst>
                                    <p:set>
                                      <p:cBhvr>
                                        <p:cTn id="156" dur="1" fill="hold">
                                          <p:stCondLst>
                                            <p:cond delay="0"/>
                                          </p:stCondLst>
                                        </p:cTn>
                                        <p:tgtEl>
                                          <p:spTgt spid="719897"/>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719942"/>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719896"/>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19894"/>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719895"/>
                                        </p:tgtEl>
                                        <p:attrNameLst>
                                          <p:attrName>style.visibility</p:attrName>
                                        </p:attrNameLst>
                                      </p:cBhvr>
                                      <p:to>
                                        <p:strVal val="visible"/>
                                      </p:to>
                                    </p:set>
                                  </p:childTnLst>
                                </p:cTn>
                              </p:par>
                              <p:par>
                                <p:cTn id="165" presetID="1" presetClass="entr" presetSubtype="0" fill="hold" grpId="1" nodeType="withEffect">
                                  <p:stCondLst>
                                    <p:cond delay="0"/>
                                  </p:stCondLst>
                                  <p:childTnLst>
                                    <p:set>
                                      <p:cBhvr>
                                        <p:cTn id="166" dur="1" fill="hold">
                                          <p:stCondLst>
                                            <p:cond delay="0"/>
                                          </p:stCondLst>
                                        </p:cTn>
                                        <p:tgtEl>
                                          <p:spTgt spid="719888"/>
                                        </p:tgtEl>
                                        <p:attrNameLst>
                                          <p:attrName>style.visibility</p:attrName>
                                        </p:attrNameLst>
                                      </p:cBhvr>
                                      <p:to>
                                        <p:strVal val="visible"/>
                                      </p:to>
                                    </p:set>
                                  </p:childTnLst>
                                </p:cTn>
                              </p:par>
                              <p:par>
                                <p:cTn id="167" presetID="1" presetClass="entr" presetSubtype="0" fill="hold" grpId="1" nodeType="withEffect">
                                  <p:stCondLst>
                                    <p:cond delay="0"/>
                                  </p:stCondLst>
                                  <p:childTnLst>
                                    <p:set>
                                      <p:cBhvr>
                                        <p:cTn id="168" dur="1" fill="hold">
                                          <p:stCondLst>
                                            <p:cond delay="0"/>
                                          </p:stCondLst>
                                        </p:cTn>
                                        <p:tgtEl>
                                          <p:spTgt spid="719947"/>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719949"/>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719902"/>
                                        </p:tgtEl>
                                        <p:attrNameLst>
                                          <p:attrName>style.visibility</p:attrName>
                                        </p:attrNameLst>
                                      </p:cBhvr>
                                      <p:to>
                                        <p:strVal val="visible"/>
                                      </p:to>
                                    </p:set>
                                  </p:childTnLst>
                                </p:cTn>
                              </p:par>
                              <p:par>
                                <p:cTn id="173" presetID="1" presetClass="entr" presetSubtype="0" fill="hold" grpId="1" nodeType="withEffect">
                                  <p:stCondLst>
                                    <p:cond delay="0"/>
                                  </p:stCondLst>
                                  <p:childTnLst>
                                    <p:set>
                                      <p:cBhvr>
                                        <p:cTn id="174" dur="1" fill="hold">
                                          <p:stCondLst>
                                            <p:cond delay="0"/>
                                          </p:stCondLst>
                                        </p:cTn>
                                        <p:tgtEl>
                                          <p:spTgt spid="719946"/>
                                        </p:tgtEl>
                                        <p:attrNameLst>
                                          <p:attrName>style.visibility</p:attrName>
                                        </p:attrNameLst>
                                      </p:cBhvr>
                                      <p:to>
                                        <p:strVal val="visible"/>
                                      </p:to>
                                    </p:set>
                                  </p:childTnLst>
                                </p:cTn>
                              </p:par>
                              <p:par>
                                <p:cTn id="175" presetID="1" presetClass="entr" presetSubtype="0" fill="hold" grpId="1" nodeType="withEffect">
                                  <p:stCondLst>
                                    <p:cond delay="0"/>
                                  </p:stCondLst>
                                  <p:childTnLst>
                                    <p:set>
                                      <p:cBhvr>
                                        <p:cTn id="176" dur="1" fill="hold">
                                          <p:stCondLst>
                                            <p:cond delay="0"/>
                                          </p:stCondLst>
                                        </p:cTn>
                                        <p:tgtEl>
                                          <p:spTgt spid="719941"/>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19933"/>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71993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719937"/>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19938"/>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ntr" presetSubtype="0" fill="hold" nodeType="clickEffect">
                                  <p:stCondLst>
                                    <p:cond delay="0"/>
                                  </p:stCondLst>
                                  <p:childTnLst>
                                    <p:set>
                                      <p:cBhvr>
                                        <p:cTn id="188" dur="1" fill="hold">
                                          <p:stCondLst>
                                            <p:cond delay="0"/>
                                          </p:stCondLst>
                                        </p:cTn>
                                        <p:tgtEl>
                                          <p:spTgt spid="719973"/>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71990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71991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719879"/>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nodeType="clickEffect">
                                  <p:stCondLst>
                                    <p:cond delay="0"/>
                                  </p:stCondLst>
                                  <p:childTnLst>
                                    <p:set>
                                      <p:cBhvr>
                                        <p:cTn id="198" dur="1" fill="hold">
                                          <p:stCondLst>
                                            <p:cond delay="0"/>
                                          </p:stCondLst>
                                        </p:cTn>
                                        <p:tgtEl>
                                          <p:spTgt spid="71993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719929"/>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719931"/>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719984"/>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719921"/>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71992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19923"/>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71992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719926"/>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719927"/>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719928"/>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719925"/>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719920"/>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719919"/>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1" presetClass="entr" presetSubtype="0" fill="hold" nodeType="clickEffect">
                                  <p:stCondLst>
                                    <p:cond delay="0"/>
                                  </p:stCondLst>
                                  <p:childTnLst>
                                    <p:set>
                                      <p:cBhvr>
                                        <p:cTn id="228" dur="1" fill="hold">
                                          <p:stCondLst>
                                            <p:cond delay="0"/>
                                          </p:stCondLst>
                                        </p:cTn>
                                        <p:tgtEl>
                                          <p:spTgt spid="719882"/>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71998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719979"/>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719978"/>
                                        </p:tgtEl>
                                        <p:attrNameLst>
                                          <p:attrName>style.visibility</p:attrName>
                                        </p:attrNameLst>
                                      </p:cBhvr>
                                      <p:to>
                                        <p:strVal val="visible"/>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1" presetClass="entr" presetSubtype="0" fill="hold" nodeType="clickEffect">
                                  <p:stCondLst>
                                    <p:cond delay="0"/>
                                  </p:stCondLst>
                                  <p:childTnLst>
                                    <p:set>
                                      <p:cBhvr>
                                        <p:cTn id="238" dur="1" fill="hold">
                                          <p:stCondLst>
                                            <p:cond delay="0"/>
                                          </p:stCondLst>
                                        </p:cTn>
                                        <p:tgtEl>
                                          <p:spTgt spid="71996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719965"/>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719988"/>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719974"/>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719975"/>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719976"/>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719959"/>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719952"/>
                                        </p:tgtEl>
                                        <p:attrNameLst>
                                          <p:attrName>style.visibility</p:attrName>
                                        </p:attrNameLst>
                                      </p:cBhvr>
                                      <p:to>
                                        <p:strVal val="visible"/>
                                      </p:to>
                                    </p:set>
                                  </p:childTnLst>
                                </p:cTn>
                              </p:par>
                            </p:childTnLst>
                          </p:cTn>
                        </p:par>
                      </p:childTnLst>
                    </p:cTn>
                  </p:par>
                  <p:par>
                    <p:cTn id="253" fill="hold" nodeType="clickPar">
                      <p:stCondLst>
                        <p:cond delay="indefinite"/>
                      </p:stCondLst>
                      <p:childTnLst>
                        <p:par>
                          <p:cTn id="254" fill="hold" nodeType="withGroup">
                            <p:stCondLst>
                              <p:cond delay="0"/>
                            </p:stCondLst>
                            <p:childTnLst>
                              <p:par>
                                <p:cTn id="255" presetID="1" presetClass="entr" presetSubtype="0" fill="hold" nodeType="clickEffect">
                                  <p:stCondLst>
                                    <p:cond delay="0"/>
                                  </p:stCondLst>
                                  <p:childTnLst>
                                    <p:set>
                                      <p:cBhvr>
                                        <p:cTn id="256" dur="1" fill="hold">
                                          <p:stCondLst>
                                            <p:cond delay="0"/>
                                          </p:stCondLst>
                                        </p:cTn>
                                        <p:tgtEl>
                                          <p:spTgt spid="719970"/>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719971"/>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71996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719972"/>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719967"/>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719966"/>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719989"/>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719962"/>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719961"/>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719960"/>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719998"/>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719964"/>
                                        </p:tgtEl>
                                        <p:attrNameLst>
                                          <p:attrName>style.visibility</p:attrName>
                                        </p:attrNameLst>
                                      </p:cBhvr>
                                      <p:to>
                                        <p:strVal val="visible"/>
                                      </p:to>
                                    </p:set>
                                  </p:childTnLst>
                                </p:cTn>
                              </p:par>
                              <p:par>
                                <p:cTn id="279" presetID="1" presetClass="entr" presetSubtype="0" fill="hold" nodeType="withEffect">
                                  <p:stCondLst>
                                    <p:cond delay="0"/>
                                  </p:stCondLst>
                                  <p:childTnLst>
                                    <p:set>
                                      <p:cBhvr>
                                        <p:cTn id="280" dur="1" fill="hold">
                                          <p:stCondLst>
                                            <p:cond delay="0"/>
                                          </p:stCondLst>
                                        </p:cTn>
                                        <p:tgtEl>
                                          <p:spTgt spid="719963"/>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71995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719958"/>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719957"/>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719956"/>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719953"/>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719955"/>
                                        </p:tgtEl>
                                        <p:attrNameLst>
                                          <p:attrName>style.visibility</p:attrName>
                                        </p:attrNameLst>
                                      </p:cBhvr>
                                      <p:to>
                                        <p:strVal val="visible"/>
                                      </p:to>
                                    </p:set>
                                  </p:childTnLst>
                                </p:cTn>
                              </p:par>
                            </p:childTnLst>
                          </p:cTn>
                        </p:par>
                      </p:childTnLst>
                    </p:cTn>
                  </p:par>
                  <p:par>
                    <p:cTn id="293" fill="hold" nodeType="clickPar">
                      <p:stCondLst>
                        <p:cond delay="indefinite"/>
                      </p:stCondLst>
                      <p:childTnLst>
                        <p:par>
                          <p:cTn id="294" fill="hold" nodeType="withGroup">
                            <p:stCondLst>
                              <p:cond delay="0"/>
                            </p:stCondLst>
                            <p:childTnLst>
                              <p:par>
                                <p:cTn id="295" presetID="1" presetClass="entr" presetSubtype="0" fill="hold" nodeType="clickEffect">
                                  <p:stCondLst>
                                    <p:cond delay="0"/>
                                  </p:stCondLst>
                                  <p:childTnLst>
                                    <p:set>
                                      <p:cBhvr>
                                        <p:cTn id="296" dur="1" fill="hold">
                                          <p:stCondLst>
                                            <p:cond delay="0"/>
                                          </p:stCondLst>
                                        </p:cTn>
                                        <p:tgtEl>
                                          <p:spTgt spid="719930"/>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719943"/>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719916"/>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719985"/>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719948"/>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719939"/>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719944"/>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719945"/>
                                        </p:tgtEl>
                                        <p:attrNameLst>
                                          <p:attrName>style.visibility</p:attrName>
                                        </p:attrNameLst>
                                      </p:cBhvr>
                                      <p:to>
                                        <p:strVal val="visible"/>
                                      </p:to>
                                    </p:set>
                                  </p:childTnLst>
                                </p:cTn>
                              </p:par>
                            </p:childTnLst>
                          </p:cTn>
                        </p:par>
                      </p:childTnLst>
                    </p:cTn>
                  </p:par>
                  <p:par>
                    <p:cTn id="311" fill="hold" nodeType="clickPar">
                      <p:stCondLst>
                        <p:cond delay="indefinite"/>
                      </p:stCondLst>
                      <p:childTnLst>
                        <p:par>
                          <p:cTn id="312" fill="hold" nodeType="withGroup">
                            <p:stCondLst>
                              <p:cond delay="0"/>
                            </p:stCondLst>
                            <p:childTnLst>
                              <p:par>
                                <p:cTn id="313" presetID="1" presetClass="entr" presetSubtype="0" fill="hold" nodeType="clickEffect">
                                  <p:stCondLst>
                                    <p:cond delay="0"/>
                                  </p:stCondLst>
                                  <p:childTnLst>
                                    <p:set>
                                      <p:cBhvr>
                                        <p:cTn id="314" dur="1" fill="hold">
                                          <p:stCondLst>
                                            <p:cond delay="0"/>
                                          </p:stCondLst>
                                        </p:cTn>
                                        <p:tgtEl>
                                          <p:spTgt spid="719993"/>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719991"/>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719977"/>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719981"/>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719994"/>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719990"/>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719995"/>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719992"/>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719983"/>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719982"/>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719934"/>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719936"/>
                                        </p:tgtEl>
                                        <p:attrNameLst>
                                          <p:attrName>style.visibility</p:attrName>
                                        </p:attrNameLst>
                                      </p:cBhvr>
                                      <p:to>
                                        <p:strVal val="visible"/>
                                      </p:to>
                                    </p:set>
                                  </p:childTnLst>
                                </p:cTn>
                              </p:par>
                            </p:childTnLst>
                          </p:cTn>
                        </p:par>
                      </p:childTnLst>
                    </p:cTn>
                  </p:par>
                  <p:par>
                    <p:cTn id="337" fill="hold" nodeType="clickPar">
                      <p:stCondLst>
                        <p:cond delay="indefinite"/>
                      </p:stCondLst>
                      <p:childTnLst>
                        <p:par>
                          <p:cTn id="338" fill="hold" nodeType="withGroup">
                            <p:stCondLst>
                              <p:cond delay="0"/>
                            </p:stCondLst>
                            <p:childTnLst>
                              <p:par>
                                <p:cTn id="339" presetID="1" presetClass="entr" presetSubtype="0" fill="hold" grpId="0" nodeType="clickEffect">
                                  <p:stCondLst>
                                    <p:cond delay="0"/>
                                  </p:stCondLst>
                                  <p:childTnLst>
                                    <p:set>
                                      <p:cBhvr>
                                        <p:cTn id="340" dur="1" fill="hold">
                                          <p:stCondLst>
                                            <p:cond delay="0"/>
                                          </p:stCondLst>
                                        </p:cTn>
                                        <p:tgtEl>
                                          <p:spTgt spid="719999"/>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720003"/>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720001"/>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720004"/>
                                        </p:tgtEl>
                                        <p:attrNameLst>
                                          <p:attrName>style.visibility</p:attrName>
                                        </p:attrNameLst>
                                      </p:cBhvr>
                                      <p:to>
                                        <p:strVal val="visible"/>
                                      </p:to>
                                    </p:set>
                                  </p:childTnLst>
                                </p:cTn>
                              </p:par>
                              <p:par>
                                <p:cTn id="347" presetID="1" presetClass="entr" presetSubtype="0" fill="hold" nodeType="withEffect">
                                  <p:stCondLst>
                                    <p:cond delay="0"/>
                                  </p:stCondLst>
                                  <p:childTnLst>
                                    <p:set>
                                      <p:cBhvr>
                                        <p:cTn id="348" dur="1" fill="hold">
                                          <p:stCondLst>
                                            <p:cond delay="0"/>
                                          </p:stCondLst>
                                        </p:cTn>
                                        <p:tgtEl>
                                          <p:spTgt spid="720002"/>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7200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animBg="1"/>
      <p:bldP spid="719876" grpId="0" animBg="1"/>
      <p:bldP spid="719877" grpId="0" animBg="1"/>
      <p:bldP spid="719878" grpId="0" animBg="1"/>
      <p:bldP spid="719879" grpId="0" animBg="1"/>
      <p:bldP spid="719880" grpId="0" animBg="1"/>
      <p:bldP spid="719886" grpId="0" animBg="1"/>
      <p:bldP spid="719887" grpId="0" animBg="1"/>
      <p:bldP spid="719888" grpId="0" animBg="1"/>
      <p:bldP spid="719888" grpId="1" animBg="1"/>
      <p:bldP spid="719889" grpId="0" animBg="1"/>
      <p:bldP spid="719893" grpId="0" animBg="1"/>
      <p:bldP spid="719893" grpId="1" animBg="1"/>
      <p:bldP spid="719894" grpId="0" animBg="1"/>
      <p:bldP spid="719894" grpId="1" animBg="1"/>
      <p:bldP spid="719895" grpId="0" animBg="1"/>
      <p:bldP spid="719895" grpId="1" animBg="1"/>
      <p:bldP spid="719896" grpId="0" animBg="1"/>
      <p:bldP spid="719896" grpId="1" animBg="1"/>
      <p:bldP spid="719897" grpId="0" animBg="1"/>
      <p:bldP spid="719897" grpId="1" animBg="1"/>
      <p:bldP spid="719898" grpId="0" animBg="1"/>
      <p:bldP spid="719898" grpId="1" animBg="1"/>
      <p:bldP spid="719899" grpId="0" animBg="1"/>
      <p:bldP spid="719899" grpId="1" animBg="1"/>
      <p:bldP spid="719900" grpId="0" animBg="1"/>
      <p:bldP spid="719900" grpId="1" animBg="1"/>
      <p:bldP spid="719901" grpId="0" animBg="1"/>
      <p:bldP spid="719901" grpId="1" animBg="1"/>
      <p:bldP spid="719902" grpId="0" animBg="1"/>
      <p:bldP spid="719902" grpId="1" animBg="1"/>
      <p:bldP spid="719918" grpId="0" animBg="1"/>
      <p:bldP spid="719919" grpId="0" animBg="1"/>
      <p:bldP spid="719920" grpId="0" animBg="1"/>
      <p:bldP spid="719921" grpId="0" animBg="1"/>
      <p:bldP spid="719922" grpId="0" animBg="1"/>
      <p:bldP spid="719923" grpId="0" animBg="1"/>
      <p:bldP spid="719924" grpId="0" animBg="1"/>
      <p:bldP spid="719925" grpId="0" animBg="1"/>
      <p:bldP spid="719936" grpId="0" animBg="1"/>
      <p:bldP spid="719937" grpId="0" animBg="1"/>
      <p:bldP spid="719938" grpId="0" animBg="1"/>
      <p:bldP spid="719939" grpId="0" animBg="1"/>
      <p:bldP spid="719940" grpId="0" animBg="1"/>
      <p:bldP spid="719940" grpId="1" animBg="1"/>
      <p:bldP spid="719941" grpId="0" animBg="1"/>
      <p:bldP spid="719941" grpId="1" animBg="1"/>
      <p:bldP spid="719942" grpId="0" animBg="1"/>
      <p:bldP spid="719942" grpId="1" animBg="1"/>
      <p:bldP spid="719944" grpId="0" animBg="1"/>
      <p:bldP spid="719945" grpId="0" animBg="1"/>
      <p:bldP spid="719946" grpId="0" animBg="1"/>
      <p:bldP spid="719946" grpId="1" animBg="1"/>
      <p:bldP spid="719947" grpId="0" animBg="1"/>
      <p:bldP spid="719947" grpId="1" animBg="1"/>
      <p:bldP spid="719948" grpId="0" animBg="1"/>
      <p:bldP spid="719949" grpId="0" animBg="1"/>
      <p:bldP spid="719949" grpId="1" animBg="1"/>
      <p:bldP spid="719950" grpId="0" animBg="1"/>
      <p:bldP spid="719951" grpId="0" animBg="1"/>
      <p:bldP spid="719952" grpId="0" animBg="1"/>
      <p:bldP spid="719953" grpId="0" animBg="1"/>
      <p:bldP spid="719954" grpId="0" animBg="1"/>
      <p:bldP spid="719955" grpId="0" animBg="1"/>
      <p:bldP spid="719956" grpId="0" animBg="1"/>
      <p:bldP spid="719957" grpId="0" animBg="1"/>
      <p:bldP spid="719958" grpId="0" animBg="1"/>
      <p:bldP spid="719965" grpId="0" animBg="1"/>
      <p:bldP spid="719966" grpId="0" animBg="1"/>
      <p:bldP spid="719967" grpId="0" animBg="1"/>
      <p:bldP spid="719972" grpId="0" animBg="1"/>
      <p:bldP spid="719974" grpId="0" animBg="1"/>
      <p:bldP spid="719976" grpId="0" animBg="1"/>
      <p:bldP spid="719978" grpId="0" animBg="1"/>
      <p:bldP spid="719979" grpId="0" animBg="1"/>
      <p:bldP spid="719980" grpId="0" animBg="1"/>
      <p:bldP spid="719981" grpId="0" animBg="1"/>
      <p:bldP spid="719982" grpId="0" animBg="1"/>
      <p:bldP spid="719986" grpId="0" animBg="1"/>
      <p:bldP spid="719989" grpId="0" animBg="1"/>
      <p:bldP spid="719990" grpId="0" animBg="1"/>
      <p:bldP spid="719991" grpId="0" animBg="1"/>
      <p:bldP spid="719992" grpId="0" animBg="1"/>
      <p:bldP spid="719997" grpId="0" animBg="1"/>
      <p:bldP spid="719999" grpId="0" animBg="1"/>
      <p:bldP spid="720000" grpId="0" animBg="1"/>
      <p:bldP spid="7200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DEA10EC8-94F9-4ED9-A702-2A5A231363F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807CDF69-39A5-4685-9DE5-6A701A979C60}" type="slidenum">
              <a:rPr lang="en-GB" altLang="en-US" sz="1200">
                <a:latin typeface="Arial Black" panose="020B0A04020102020204" pitchFamily="34" charset="0"/>
              </a:rPr>
              <a:pPr>
                <a:spcBef>
                  <a:spcPct val="0"/>
                </a:spcBef>
                <a:buClrTx/>
                <a:buSzTx/>
                <a:buFontTx/>
                <a:buNone/>
              </a:pPr>
              <a:t>14</a:t>
            </a:fld>
            <a:endParaRPr lang="en-GB" altLang="en-US" sz="1200" dirty="0">
              <a:latin typeface="Arial Black" panose="020B0A04020102020204" pitchFamily="34" charset="0"/>
            </a:endParaRPr>
          </a:p>
        </p:txBody>
      </p:sp>
      <p:sp>
        <p:nvSpPr>
          <p:cNvPr id="194568" name="Text Box 8">
            <a:extLst>
              <a:ext uri="{FF2B5EF4-FFF2-40B4-BE49-F238E27FC236}">
                <a16:creationId xmlns:a16="http://schemas.microsoft.com/office/drawing/2014/main" id="{F814B3D2-FB14-44F8-AD8B-6E0324EEA9AC}"/>
              </a:ext>
            </a:extLst>
          </p:cNvPr>
          <p:cNvSpPr txBox="1">
            <a:spLocks noChangeArrowheads="1"/>
          </p:cNvSpPr>
          <p:nvPr/>
        </p:nvSpPr>
        <p:spPr bwMode="auto">
          <a:xfrm>
            <a:off x="6203950" y="1052514"/>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bg2"/>
              </a:buClr>
              <a:buFont typeface="Wingdings" pitchFamily="2" charset="2"/>
              <a:buNone/>
              <a:defRPr/>
            </a:pPr>
            <a:r>
              <a:rPr lang="en-GB" altLang="en-US" sz="2000">
                <a:effectLst>
                  <a:outerShdw blurRad="38100" dist="38100" dir="2700000" algn="tl">
                    <a:srgbClr val="C0C0C0"/>
                  </a:outerShdw>
                </a:effectLst>
                <a:latin typeface="Arial" charset="0"/>
                <a:ea typeface="ＭＳ Ｐゴシック" pitchFamily="105" charset="-128"/>
              </a:rPr>
              <a:t> </a:t>
            </a:r>
            <a:endParaRPr lang="en-GB" altLang="en-US" sz="2000" b="1">
              <a:effectLst>
                <a:outerShdw blurRad="38100" dist="38100" dir="2700000" algn="tl">
                  <a:srgbClr val="C0C0C0"/>
                </a:outerShdw>
              </a:effectLst>
              <a:latin typeface="Arial" charset="0"/>
              <a:ea typeface="ＭＳ Ｐゴシック" pitchFamily="105" charset="-128"/>
            </a:endParaRPr>
          </a:p>
        </p:txBody>
      </p:sp>
      <p:sp>
        <p:nvSpPr>
          <p:cNvPr id="194571" name="Text Box 11">
            <a:extLst>
              <a:ext uri="{FF2B5EF4-FFF2-40B4-BE49-F238E27FC236}">
                <a16:creationId xmlns:a16="http://schemas.microsoft.com/office/drawing/2014/main" id="{E05DBF08-5F45-49CC-9582-EAFE0A50EA4C}"/>
              </a:ext>
            </a:extLst>
          </p:cNvPr>
          <p:cNvSpPr txBox="1">
            <a:spLocks noChangeArrowheads="1"/>
          </p:cNvSpPr>
          <p:nvPr/>
        </p:nvSpPr>
        <p:spPr bwMode="auto">
          <a:xfrm>
            <a:off x="1703388" y="1341439"/>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bg2"/>
              </a:buClr>
              <a:buFont typeface="Wingdings" pitchFamily="2" charset="2"/>
              <a:buNone/>
              <a:defRPr/>
            </a:pPr>
            <a:endParaRPr lang="en-GB" altLang="en-US" sz="2000" b="1">
              <a:effectLst>
                <a:outerShdw blurRad="38100" dist="38100" dir="2700000" algn="tl">
                  <a:srgbClr val="C0C0C0"/>
                </a:outerShdw>
              </a:effectLst>
              <a:latin typeface="Arial" charset="0"/>
              <a:ea typeface="ＭＳ Ｐゴシック" pitchFamily="105" charset="-128"/>
            </a:endParaRPr>
          </a:p>
        </p:txBody>
      </p:sp>
      <p:sp>
        <p:nvSpPr>
          <p:cNvPr id="44037" name="Rectangle 13">
            <a:extLst>
              <a:ext uri="{FF2B5EF4-FFF2-40B4-BE49-F238E27FC236}">
                <a16:creationId xmlns:a16="http://schemas.microsoft.com/office/drawing/2014/main" id="{2A66A3EB-609B-490F-8F30-E10F098650A7}"/>
              </a:ext>
            </a:extLst>
          </p:cNvPr>
          <p:cNvSpPr>
            <a:spLocks noChangeArrowheads="1"/>
          </p:cNvSpPr>
          <p:nvPr/>
        </p:nvSpPr>
        <p:spPr bwMode="auto">
          <a:xfrm>
            <a:off x="1776413" y="763589"/>
            <a:ext cx="4248150" cy="5013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GB" altLang="en-US"/>
              <a:t>                                          </a:t>
            </a:r>
          </a:p>
        </p:txBody>
      </p:sp>
      <p:pic>
        <p:nvPicPr>
          <p:cNvPr id="44038" name="Picture 14" descr="Baby-P--001">
            <a:extLst>
              <a:ext uri="{FF2B5EF4-FFF2-40B4-BE49-F238E27FC236}">
                <a16:creationId xmlns:a16="http://schemas.microsoft.com/office/drawing/2014/main" id="{1005CA1B-8215-4229-BC84-87A021380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2997200"/>
            <a:ext cx="36004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21">
            <a:extLst>
              <a:ext uri="{FF2B5EF4-FFF2-40B4-BE49-F238E27FC236}">
                <a16:creationId xmlns:a16="http://schemas.microsoft.com/office/drawing/2014/main" id="{4DBC4D6D-361C-4EF1-A676-F887E23419E7}"/>
              </a:ext>
            </a:extLst>
          </p:cNvPr>
          <p:cNvSpPr>
            <a:spLocks noChangeArrowheads="1"/>
          </p:cNvSpPr>
          <p:nvPr/>
        </p:nvSpPr>
        <p:spPr bwMode="auto">
          <a:xfrm>
            <a:off x="6311900" y="763588"/>
            <a:ext cx="4032250" cy="5040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buFont typeface="Wingdings" panose="05000000000000000000" pitchFamily="2" charset="2"/>
              <a:buNone/>
            </a:pPr>
            <a:r>
              <a:rPr lang="en-GB" altLang="en-US"/>
              <a:t>                                          </a:t>
            </a:r>
          </a:p>
        </p:txBody>
      </p:sp>
      <p:pic>
        <p:nvPicPr>
          <p:cNvPr id="44040" name="Picture 22" descr="Khyra-Ishaq-died-of-an-in-001">
            <a:extLst>
              <a:ext uri="{FF2B5EF4-FFF2-40B4-BE49-F238E27FC236}">
                <a16:creationId xmlns:a16="http://schemas.microsoft.com/office/drawing/2014/main" id="{624EFBDD-4031-4605-95D8-439E3726E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913" y="1320800"/>
            <a:ext cx="36004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 Box 26">
            <a:extLst>
              <a:ext uri="{FF2B5EF4-FFF2-40B4-BE49-F238E27FC236}">
                <a16:creationId xmlns:a16="http://schemas.microsoft.com/office/drawing/2014/main" id="{274AD421-64C6-4998-8026-11215EAF58D6}"/>
              </a:ext>
            </a:extLst>
          </p:cNvPr>
          <p:cNvSpPr txBox="1">
            <a:spLocks noChangeArrowheads="1"/>
          </p:cNvSpPr>
          <p:nvPr/>
        </p:nvSpPr>
        <p:spPr bwMode="auto">
          <a:xfrm>
            <a:off x="2135189" y="1341439"/>
            <a:ext cx="345598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GB" altLang="en-US" sz="4000" dirty="0">
                <a:solidFill>
                  <a:schemeClr val="accent1">
                    <a:lumMod val="75000"/>
                  </a:schemeClr>
                </a:solidFill>
              </a:rPr>
              <a:t>Peter Connolly</a:t>
            </a:r>
          </a:p>
        </p:txBody>
      </p:sp>
      <p:sp>
        <p:nvSpPr>
          <p:cNvPr id="44042" name="Text Box 27">
            <a:extLst>
              <a:ext uri="{FF2B5EF4-FFF2-40B4-BE49-F238E27FC236}">
                <a16:creationId xmlns:a16="http://schemas.microsoft.com/office/drawing/2014/main" id="{C34B556D-C4EE-495B-9A3A-5B422AC37728}"/>
              </a:ext>
            </a:extLst>
          </p:cNvPr>
          <p:cNvSpPr txBox="1">
            <a:spLocks noChangeArrowheads="1"/>
          </p:cNvSpPr>
          <p:nvPr/>
        </p:nvSpPr>
        <p:spPr bwMode="auto">
          <a:xfrm>
            <a:off x="6600825" y="4437064"/>
            <a:ext cx="3455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50000"/>
              </a:spcBef>
              <a:buClrTx/>
              <a:buSzTx/>
              <a:buFontTx/>
              <a:buNone/>
            </a:pPr>
            <a:r>
              <a:rPr lang="en-GB" altLang="en-US" sz="4000" dirty="0" err="1">
                <a:solidFill>
                  <a:schemeClr val="accent2">
                    <a:lumMod val="50000"/>
                  </a:schemeClr>
                </a:solidFill>
              </a:rPr>
              <a:t>Khyra</a:t>
            </a:r>
            <a:r>
              <a:rPr lang="en-GB" altLang="en-US" sz="4000" dirty="0">
                <a:solidFill>
                  <a:schemeClr val="accent2">
                    <a:lumMod val="50000"/>
                  </a:schemeClr>
                </a:solidFill>
              </a:rPr>
              <a:t> </a:t>
            </a:r>
            <a:r>
              <a:rPr lang="en-GB" altLang="en-US" sz="4000" dirty="0" err="1">
                <a:solidFill>
                  <a:schemeClr val="accent2">
                    <a:lumMod val="50000"/>
                  </a:schemeClr>
                </a:solidFill>
              </a:rPr>
              <a:t>Ishaq</a:t>
            </a:r>
            <a:endParaRPr lang="en-GB" altLang="en-US" sz="4000" dirty="0">
              <a:solidFill>
                <a:schemeClr val="accent2">
                  <a:lumMod val="50000"/>
                </a:schemeClr>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a:extLst>
              <a:ext uri="{FF2B5EF4-FFF2-40B4-BE49-F238E27FC236}">
                <a16:creationId xmlns:a16="http://schemas.microsoft.com/office/drawing/2014/main" id="{9857C13F-3DF8-4EFC-9DFA-B396A1AE1E7C}"/>
              </a:ext>
            </a:extLst>
          </p:cNvPr>
          <p:cNvSpPr>
            <a:spLocks noGrp="1" noChangeArrowheads="1"/>
          </p:cNvSpPr>
          <p:nvPr>
            <p:ph idx="1"/>
          </p:nvPr>
        </p:nvSpPr>
        <p:spPr>
          <a:xfrm>
            <a:off x="1524000" y="1268413"/>
            <a:ext cx="9144000" cy="5040312"/>
          </a:xfrm>
        </p:spPr>
        <p:txBody>
          <a:bodyPr>
            <a:normAutofit fontScale="85000" lnSpcReduction="20000"/>
          </a:bodyPr>
          <a:lstStyle/>
          <a:p>
            <a:pPr algn="ctr">
              <a:lnSpc>
                <a:spcPct val="80000"/>
              </a:lnSpc>
              <a:buFont typeface="Wingdings" panose="05000000000000000000" pitchFamily="2" charset="2"/>
              <a:buNone/>
            </a:pPr>
            <a:r>
              <a:rPr lang="en-GB" altLang="en-US" sz="2000" dirty="0"/>
              <a:t>Children Act 1989</a:t>
            </a:r>
          </a:p>
          <a:p>
            <a:pPr algn="ctr">
              <a:lnSpc>
                <a:spcPct val="80000"/>
              </a:lnSpc>
              <a:buFont typeface="Wingdings" panose="05000000000000000000" pitchFamily="2" charset="2"/>
              <a:buNone/>
            </a:pPr>
            <a:r>
              <a:rPr lang="en-GB" altLang="en-US" sz="2000" dirty="0"/>
              <a:t>Working Together 1999</a:t>
            </a:r>
          </a:p>
          <a:p>
            <a:pPr algn="ctr">
              <a:lnSpc>
                <a:spcPct val="80000"/>
              </a:lnSpc>
              <a:buFont typeface="Wingdings" panose="05000000000000000000" pitchFamily="2" charset="2"/>
              <a:buNone/>
            </a:pPr>
            <a:r>
              <a:rPr lang="en-GB" altLang="en-US" sz="2000" dirty="0">
                <a:solidFill>
                  <a:srgbClr val="FF0B22"/>
                </a:solidFill>
              </a:rPr>
              <a:t>Victoria Climbie died February 2000</a:t>
            </a:r>
          </a:p>
          <a:p>
            <a:pPr algn="ctr">
              <a:lnSpc>
                <a:spcPct val="80000"/>
              </a:lnSpc>
              <a:buFont typeface="Wingdings" panose="05000000000000000000" pitchFamily="2" charset="2"/>
              <a:buNone/>
            </a:pPr>
            <a:r>
              <a:rPr lang="en-GB" altLang="en-US" sz="2000" dirty="0"/>
              <a:t>Joint Chief Inspectors Report – Safeguarding Children October 2002</a:t>
            </a:r>
          </a:p>
          <a:p>
            <a:pPr algn="ctr">
              <a:lnSpc>
                <a:spcPct val="80000"/>
              </a:lnSpc>
              <a:buFont typeface="Wingdings" panose="05000000000000000000" pitchFamily="2" charset="2"/>
              <a:buNone/>
            </a:pPr>
            <a:r>
              <a:rPr lang="en-GB" altLang="en-US" sz="2000" dirty="0"/>
              <a:t>Lord Laming’s Inquiry Report 2003</a:t>
            </a:r>
          </a:p>
          <a:p>
            <a:pPr algn="ctr">
              <a:lnSpc>
                <a:spcPct val="80000"/>
              </a:lnSpc>
              <a:buFont typeface="Wingdings" panose="05000000000000000000" pitchFamily="2" charset="2"/>
              <a:buNone/>
            </a:pPr>
            <a:r>
              <a:rPr lang="en-GB" altLang="en-US" sz="2000" dirty="0"/>
              <a:t>Green Paper Every Child Matters September 2003 &amp; March 2004</a:t>
            </a:r>
          </a:p>
          <a:p>
            <a:pPr algn="ctr">
              <a:lnSpc>
                <a:spcPct val="80000"/>
              </a:lnSpc>
              <a:buFont typeface="Wingdings" panose="05000000000000000000" pitchFamily="2" charset="2"/>
              <a:buNone/>
            </a:pPr>
            <a:r>
              <a:rPr lang="en-GB" altLang="en-US" sz="2000" dirty="0"/>
              <a:t>Every Child Matters – Change for Children December 2004</a:t>
            </a:r>
          </a:p>
          <a:p>
            <a:pPr algn="ctr">
              <a:lnSpc>
                <a:spcPct val="80000"/>
              </a:lnSpc>
              <a:buFont typeface="Wingdings" panose="05000000000000000000" pitchFamily="2" charset="2"/>
              <a:buNone/>
            </a:pPr>
            <a:r>
              <a:rPr lang="en-GB" altLang="en-US" sz="2000" dirty="0"/>
              <a:t>Children Act November 2004</a:t>
            </a:r>
          </a:p>
          <a:p>
            <a:pPr algn="ctr">
              <a:lnSpc>
                <a:spcPct val="80000"/>
              </a:lnSpc>
              <a:buFont typeface="Wingdings" panose="05000000000000000000" pitchFamily="2" charset="2"/>
              <a:buNone/>
            </a:pPr>
            <a:r>
              <a:rPr lang="en-GB" altLang="en-US" sz="2000" dirty="0"/>
              <a:t>Working Together to Safeguard Children 2006</a:t>
            </a:r>
          </a:p>
          <a:p>
            <a:pPr algn="ctr">
              <a:lnSpc>
                <a:spcPct val="80000"/>
              </a:lnSpc>
              <a:buFont typeface="Wingdings" panose="05000000000000000000" pitchFamily="2" charset="2"/>
              <a:buNone/>
            </a:pPr>
            <a:r>
              <a:rPr lang="en-GB" altLang="en-US" sz="2000" dirty="0">
                <a:solidFill>
                  <a:srgbClr val="FF0B22"/>
                </a:solidFill>
              </a:rPr>
              <a:t>Baby Peter died August 2007 – Kyra </a:t>
            </a:r>
            <a:r>
              <a:rPr lang="en-GB" altLang="en-US" sz="2000" dirty="0" err="1">
                <a:solidFill>
                  <a:srgbClr val="FF0B22"/>
                </a:solidFill>
              </a:rPr>
              <a:t>Ishaq</a:t>
            </a:r>
            <a:r>
              <a:rPr lang="en-GB" altLang="en-US" sz="2000" dirty="0">
                <a:solidFill>
                  <a:srgbClr val="FF0B22"/>
                </a:solidFill>
              </a:rPr>
              <a:t> died 2008</a:t>
            </a:r>
          </a:p>
          <a:p>
            <a:pPr algn="ctr">
              <a:lnSpc>
                <a:spcPct val="80000"/>
              </a:lnSpc>
              <a:buFont typeface="Wingdings" panose="05000000000000000000" pitchFamily="2" charset="2"/>
              <a:buNone/>
            </a:pPr>
            <a:r>
              <a:rPr lang="en-GB" altLang="en-US" sz="2000" dirty="0"/>
              <a:t>Lord Laming’s Progress Report March 2009</a:t>
            </a:r>
          </a:p>
          <a:p>
            <a:pPr algn="ctr">
              <a:lnSpc>
                <a:spcPct val="80000"/>
              </a:lnSpc>
              <a:buFont typeface="Wingdings" panose="05000000000000000000" pitchFamily="2" charset="2"/>
              <a:buNone/>
            </a:pPr>
            <a:r>
              <a:rPr lang="en-GB" altLang="en-US" sz="2000" dirty="0"/>
              <a:t>The Governments Response to Lord Laming May 2009</a:t>
            </a:r>
          </a:p>
          <a:p>
            <a:pPr algn="ctr">
              <a:lnSpc>
                <a:spcPct val="80000"/>
              </a:lnSpc>
              <a:buFont typeface="Wingdings" panose="05000000000000000000" pitchFamily="2" charset="2"/>
              <a:buNone/>
            </a:pPr>
            <a:r>
              <a:rPr lang="en-GB" altLang="en-US" sz="2000" dirty="0"/>
              <a:t>Working Together to Safeguard Children March 2010</a:t>
            </a:r>
          </a:p>
          <a:p>
            <a:pPr algn="ctr">
              <a:lnSpc>
                <a:spcPct val="80000"/>
              </a:lnSpc>
              <a:buFont typeface="Wingdings" panose="05000000000000000000" pitchFamily="2" charset="2"/>
              <a:buNone/>
            </a:pPr>
            <a:r>
              <a:rPr lang="en-GB" altLang="en-US" sz="2000" dirty="0"/>
              <a:t>The Governments Response to Lord Laming: One Year On March 2010</a:t>
            </a:r>
          </a:p>
          <a:p>
            <a:pPr algn="ctr">
              <a:lnSpc>
                <a:spcPct val="80000"/>
              </a:lnSpc>
              <a:buFont typeface="Wingdings" panose="05000000000000000000" pitchFamily="2" charset="2"/>
              <a:buNone/>
            </a:pPr>
            <a:r>
              <a:rPr lang="en-GB" altLang="en-US" sz="2000" dirty="0">
                <a:solidFill>
                  <a:srgbClr val="FF0B22"/>
                </a:solidFill>
              </a:rPr>
              <a:t>Change of Government 2010</a:t>
            </a:r>
          </a:p>
          <a:p>
            <a:pPr algn="ctr">
              <a:lnSpc>
                <a:spcPct val="80000"/>
              </a:lnSpc>
              <a:buFont typeface="Wingdings" panose="05000000000000000000" pitchFamily="2" charset="2"/>
              <a:buNone/>
            </a:pPr>
            <a:r>
              <a:rPr lang="en-GB" altLang="en-US" sz="2000" dirty="0"/>
              <a:t>Munro Review of Child Protection 2011</a:t>
            </a:r>
          </a:p>
          <a:p>
            <a:pPr algn="ctr">
              <a:lnSpc>
                <a:spcPct val="80000"/>
              </a:lnSpc>
              <a:buFont typeface="Wingdings" panose="05000000000000000000" pitchFamily="2" charset="2"/>
              <a:buNone/>
            </a:pPr>
            <a:r>
              <a:rPr lang="en-GB" altLang="en-US" sz="2000" dirty="0"/>
              <a:t>Working Together to Safeguard Children 2013, 2015 and March 2018</a:t>
            </a:r>
          </a:p>
        </p:txBody>
      </p:sp>
      <p:sp>
        <p:nvSpPr>
          <p:cNvPr id="46082" name="Rectangle 3">
            <a:extLst>
              <a:ext uri="{FF2B5EF4-FFF2-40B4-BE49-F238E27FC236}">
                <a16:creationId xmlns:a16="http://schemas.microsoft.com/office/drawing/2014/main" id="{D74692FE-A860-4BDB-B0BF-23617AE4C9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6B7E4E6D-BD8B-4083-85DA-99B84CD40EC7}" type="slidenum">
              <a:rPr lang="en-GB" altLang="en-US" sz="1200">
                <a:latin typeface="Arial Black" panose="020B0A04020102020204" pitchFamily="34" charset="0"/>
              </a:rPr>
              <a:pPr>
                <a:spcBef>
                  <a:spcPct val="0"/>
                </a:spcBef>
                <a:buClrTx/>
                <a:buSzTx/>
                <a:buFontTx/>
                <a:buNone/>
              </a:pPr>
              <a:t>15</a:t>
            </a:fld>
            <a:endParaRPr lang="en-GB" altLang="en-US" sz="1200">
              <a:latin typeface="Arial Black" panose="020B0A04020102020204" pitchFamily="34" charset="0"/>
            </a:endParaRPr>
          </a:p>
        </p:txBody>
      </p:sp>
      <p:sp>
        <p:nvSpPr>
          <p:cNvPr id="46084" name="Rectangle 3">
            <a:extLst>
              <a:ext uri="{FF2B5EF4-FFF2-40B4-BE49-F238E27FC236}">
                <a16:creationId xmlns:a16="http://schemas.microsoft.com/office/drawing/2014/main" id="{B37B7A1A-BE65-4C01-8E05-772795E4E89B}"/>
              </a:ext>
            </a:extLst>
          </p:cNvPr>
          <p:cNvSpPr>
            <a:spLocks noChangeArrowheads="1"/>
          </p:cNvSpPr>
          <p:nvPr/>
        </p:nvSpPr>
        <p:spPr bwMode="auto">
          <a:xfrm>
            <a:off x="1919288" y="333375"/>
            <a:ext cx="8229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buFont typeface="Wingdings" panose="05000000000000000000" pitchFamily="2" charset="2"/>
              <a:buNone/>
            </a:pPr>
            <a:r>
              <a:rPr lang="en-GB" altLang="en-US" sz="4400" dirty="0">
                <a:solidFill>
                  <a:schemeClr val="tx1">
                    <a:lumMod val="50000"/>
                    <a:lumOff val="50000"/>
                  </a:schemeClr>
                </a:solidFill>
              </a:rPr>
              <a:t>Legislation Time Line:</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CD7ECB9-9FAA-48DD-8EF9-44D9E487E47B}"/>
              </a:ext>
            </a:extLst>
          </p:cNvPr>
          <p:cNvSpPr>
            <a:spLocks noGrp="1" noChangeArrowheads="1"/>
          </p:cNvSpPr>
          <p:nvPr>
            <p:ph type="title"/>
          </p:nvPr>
        </p:nvSpPr>
        <p:spPr>
          <a:xfrm>
            <a:off x="650449" y="4445251"/>
            <a:ext cx="10901471" cy="1350712"/>
          </a:xfrm>
          <a:noFill/>
        </p:spPr>
        <p:txBody>
          <a:bodyPr vert="horz" lIns="91440" tIns="45720" rIns="91440" bIns="45720" rtlCol="0" anchor="b">
            <a:normAutofit/>
          </a:bodyPr>
          <a:lstStyle/>
          <a:p>
            <a:pPr algn="ctr"/>
            <a:r>
              <a:rPr lang="en-US" altLang="en-US" sz="6000"/>
              <a:t>Daniel Pelka</a:t>
            </a:r>
          </a:p>
        </p:txBody>
      </p:sp>
      <p:pic>
        <p:nvPicPr>
          <p:cNvPr id="48131" name="Picture 620" descr="http://ts3.mm.bing.net/th?id=H.4785715749454150&amp;pid=1.7">
            <a:extLst>
              <a:ext uri="{FF2B5EF4-FFF2-40B4-BE49-F238E27FC236}">
                <a16:creationId xmlns:a16="http://schemas.microsoft.com/office/drawing/2014/main" id="{568E24BE-11D6-4819-956A-FA4170B0686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9411" r="-1" b="18411"/>
          <a:stretch/>
        </p:blipFill>
        <p:spPr>
          <a:xfrm>
            <a:off x="2694432" y="666497"/>
            <a:ext cx="6803136" cy="3273552"/>
          </a:xfrm>
          <a:prstGeom prst="rect">
            <a:avLst/>
          </a:prstGeom>
          <a:noFill/>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4">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9" name="Freeform: Shape 15">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6">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7">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8">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19">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7" name="Freeform: Shape 20">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3ACCB4B5-9169-419C-A9B6-17E4123D4634}"/>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News Report</a:t>
            </a:r>
          </a:p>
        </p:txBody>
      </p:sp>
    </p:spTree>
    <p:extLst>
      <p:ext uri="{BB962C8B-B14F-4D97-AF65-F5344CB8AC3E}">
        <p14:creationId xmlns:p14="http://schemas.microsoft.com/office/powerpoint/2010/main" val="233532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8D34F07F-45AD-4CB3-9587-72479710A776}"/>
              </a:ext>
            </a:extLst>
          </p:cNvPr>
          <p:cNvSpPr>
            <a:spLocks noGrp="1" noChangeArrowheads="1"/>
          </p:cNvSpPr>
          <p:nvPr>
            <p:ph type="title" idx="4294967295"/>
          </p:nvPr>
        </p:nvSpPr>
        <p:spPr>
          <a:xfrm>
            <a:off x="960100" y="978102"/>
            <a:ext cx="10588434" cy="1062644"/>
          </a:xfrm>
        </p:spPr>
        <p:txBody>
          <a:bodyPr vert="horz" lIns="91440" tIns="45720" rIns="91440" bIns="45720" rtlCol="0" anchor="b">
            <a:normAutofit/>
          </a:bodyPr>
          <a:lstStyle/>
          <a:p>
            <a:r>
              <a:rPr lang="en-US" altLang="en-US" sz="3400" kern="1200">
                <a:solidFill>
                  <a:schemeClr val="tx1"/>
                </a:solidFill>
                <a:latin typeface="+mj-lt"/>
                <a:ea typeface="+mj-ea"/>
                <a:cs typeface="+mj-cs"/>
              </a:rPr>
              <a:t>The Voice of the child</a:t>
            </a:r>
            <a:br>
              <a:rPr lang="en-US" altLang="en-US" sz="3400" kern="1200">
                <a:solidFill>
                  <a:schemeClr val="tx1"/>
                </a:solidFill>
                <a:latin typeface="+mj-lt"/>
                <a:ea typeface="+mj-ea"/>
                <a:cs typeface="+mj-cs"/>
              </a:rPr>
            </a:br>
            <a:endParaRPr lang="en-US" altLang="en-US" sz="3400" kern="1200">
              <a:solidFill>
                <a:schemeClr val="tx1"/>
              </a:solidFill>
              <a:latin typeface="+mj-lt"/>
              <a:ea typeface="+mj-ea"/>
              <a:cs typeface="+mj-cs"/>
            </a:endParaRPr>
          </a:p>
        </p:txBody>
      </p:sp>
      <p:cxnSp>
        <p:nvCxnSpPr>
          <p:cNvPr id="74" name="Straight Connector 7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0962" name="Picture 2" descr="Image result for voice of the child">
            <a:extLst>
              <a:ext uri="{FF2B5EF4-FFF2-40B4-BE49-F238E27FC236}">
                <a16:creationId xmlns:a16="http://schemas.microsoft.com/office/drawing/2014/main" id="{A173EFF5-D869-4355-AC32-ED514CA1EB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14023" y="2811104"/>
            <a:ext cx="3366480" cy="1909178"/>
          </a:xfrm>
          <a:prstGeom prst="rect">
            <a:avLst/>
          </a:prstGeom>
          <a:noFill/>
          <a:extLst>
            <a:ext uri="{909E8E84-426E-40DD-AFC4-6F175D3DCCD1}">
              <a14:hiddenFill xmlns:a14="http://schemas.microsoft.com/office/drawing/2010/main">
                <a:solidFill>
                  <a:srgbClr val="FFFFFF"/>
                </a:solidFill>
              </a14:hiddenFill>
            </a:ext>
          </a:extLst>
        </p:spPr>
      </p:pic>
      <p:sp>
        <p:nvSpPr>
          <p:cNvPr id="50180" name="Rectangle 3">
            <a:extLst>
              <a:ext uri="{FF2B5EF4-FFF2-40B4-BE49-F238E27FC236}">
                <a16:creationId xmlns:a16="http://schemas.microsoft.com/office/drawing/2014/main" id="{923087F3-3DD9-414E-A792-B01F6F11EED9}"/>
              </a:ext>
            </a:extLst>
          </p:cNvPr>
          <p:cNvSpPr>
            <a:spLocks noGrp="1" noChangeArrowheads="1"/>
          </p:cNvSpPr>
          <p:nvPr>
            <p:ph type="body" idx="4294967295"/>
          </p:nvPr>
        </p:nvSpPr>
        <p:spPr>
          <a:xfrm>
            <a:off x="4955354" y="2682433"/>
            <a:ext cx="6282169" cy="3215749"/>
          </a:xfrm>
        </p:spPr>
        <p:txBody>
          <a:bodyPr vert="horz" lIns="91440" tIns="45720" rIns="91440" bIns="45720" rtlCol="0">
            <a:normAutofit/>
          </a:bodyPr>
          <a:lstStyle/>
          <a:p>
            <a:pPr marL="0">
              <a:buSzTx/>
            </a:pPr>
            <a:r>
              <a:rPr lang="en-US" altLang="en-US" sz="2400"/>
              <a:t>The inquiry into Victoria’s death highlighted that no one asked her what a day in her life was like.  </a:t>
            </a:r>
          </a:p>
          <a:p>
            <a:pPr>
              <a:buSzTx/>
            </a:pPr>
            <a:endParaRPr lang="en-US" altLang="en-US" sz="2400"/>
          </a:p>
        </p:txBody>
      </p:sp>
      <p:sp>
        <p:nvSpPr>
          <p:cNvPr id="50178" name="Rectangle 3">
            <a:extLst>
              <a:ext uri="{FF2B5EF4-FFF2-40B4-BE49-F238E27FC236}">
                <a16:creationId xmlns:a16="http://schemas.microsoft.com/office/drawing/2014/main" id="{423C2EC1-FC7A-4C87-9F3C-3EB56A6EC31C}"/>
              </a:ext>
            </a:extLst>
          </p:cNvPr>
          <p:cNvSpPr>
            <a:spLocks noGrp="1" noChangeArrowheads="1"/>
          </p:cNvSpPr>
          <p:nvPr>
            <p:ph type="sldNum" sz="quarter" idx="12"/>
          </p:nvPr>
        </p:nvSpPr>
        <p:spPr>
          <a:xfrm>
            <a:off x="10330903" y="6217920"/>
            <a:ext cx="914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914400">
              <a:spcBef>
                <a:spcPct val="0"/>
              </a:spcBef>
              <a:spcAft>
                <a:spcPts val="600"/>
              </a:spcAft>
              <a:buClrTx/>
              <a:buSzTx/>
              <a:buFontTx/>
              <a:buNone/>
            </a:pPr>
            <a:fld id="{9E8B7836-9580-4C4C-9C12-209CC9221CFC}" type="slidenum">
              <a:rPr lang="en-US" altLang="en-US" sz="1200">
                <a:solidFill>
                  <a:prstClr val="black">
                    <a:lumMod val="50000"/>
                    <a:lumOff val="50000"/>
                  </a:prstClr>
                </a:solidFill>
                <a:latin typeface="+mn-lt"/>
              </a:rPr>
              <a:pPr defTabSz="914400">
                <a:spcBef>
                  <a:spcPct val="0"/>
                </a:spcBef>
                <a:spcAft>
                  <a:spcPts val="600"/>
                </a:spcAft>
                <a:buClrTx/>
                <a:buSzTx/>
                <a:buFontTx/>
                <a:buNone/>
              </a:pPr>
              <a:t>18</a:t>
            </a:fld>
            <a:endParaRPr lang="en-US" altLang="en-US" sz="1200">
              <a:solidFill>
                <a:prstClr val="black">
                  <a:lumMod val="50000"/>
                  <a:lumOff val="50000"/>
                </a:prstClr>
              </a:solidFill>
              <a:latin typeface="+mn-lt"/>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9383AE76-86BE-45BB-A435-0A857A34646C}"/>
              </a:ext>
            </a:extLst>
          </p:cNvPr>
          <p:cNvSpPr>
            <a:spLocks noGrp="1" noChangeArrowheads="1"/>
          </p:cNvSpPr>
          <p:nvPr>
            <p:ph type="title"/>
          </p:nvPr>
        </p:nvSpPr>
        <p:spPr>
          <a:xfrm>
            <a:off x="4965430" y="629268"/>
            <a:ext cx="6586491" cy="1286160"/>
          </a:xfrm>
        </p:spPr>
        <p:txBody>
          <a:bodyPr anchor="b">
            <a:normAutofit/>
          </a:bodyPr>
          <a:lstStyle/>
          <a:p>
            <a:pPr eaLnBrk="1" hangingPunct="1"/>
            <a:r>
              <a:rPr lang="en-GB" altLang="en-US" sz="4100"/>
              <a:t>Who are children likely to turn to?</a:t>
            </a:r>
            <a:endParaRPr lang="en-US" altLang="en-US" sz="4100"/>
          </a:p>
        </p:txBody>
      </p:sp>
      <p:pic>
        <p:nvPicPr>
          <p:cNvPr id="3" name="Picture 2" descr="A group of blue and green umbrella&#10;&#10;Description automatically generated">
            <a:extLst>
              <a:ext uri="{FF2B5EF4-FFF2-40B4-BE49-F238E27FC236}">
                <a16:creationId xmlns:a16="http://schemas.microsoft.com/office/drawing/2014/main" id="{2482CC4F-CFD0-41D0-959F-15198B4CACED}"/>
              </a:ext>
            </a:extLst>
          </p:cNvPr>
          <p:cNvPicPr>
            <a:picLocks noChangeAspect="1"/>
          </p:cNvPicPr>
          <p:nvPr/>
        </p:nvPicPr>
        <p:blipFill rotWithShape="1">
          <a:blip r:embed="rId4">
            <a:extLst>
              <a:ext uri="{28A0092B-C50C-407E-A947-70E740481C1C}">
                <a14:useLocalDpi xmlns:a14="http://schemas.microsoft.com/office/drawing/2010/main" val="0"/>
              </a:ext>
            </a:extLst>
          </a:blip>
          <a:srcRect l="24934" r="7472"/>
          <a:stretch/>
        </p:blipFill>
        <p:spPr>
          <a:xfrm>
            <a:off x="20" y="10"/>
            <a:ext cx="4635571"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6D703"/>
            </a:solidFill>
          </a:ln>
        </p:spPr>
        <p:style>
          <a:lnRef idx="1">
            <a:schemeClr val="accent1"/>
          </a:lnRef>
          <a:fillRef idx="0">
            <a:schemeClr val="accent1"/>
          </a:fillRef>
          <a:effectRef idx="0">
            <a:schemeClr val="accent1"/>
          </a:effectRef>
          <a:fontRef idx="minor">
            <a:schemeClr val="tx1"/>
          </a:fontRef>
        </p:style>
      </p:cxnSp>
      <p:sp>
        <p:nvSpPr>
          <p:cNvPr id="52228" name="Rectangle 3">
            <a:extLst>
              <a:ext uri="{FF2B5EF4-FFF2-40B4-BE49-F238E27FC236}">
                <a16:creationId xmlns:a16="http://schemas.microsoft.com/office/drawing/2014/main" id="{475F7251-1026-4606-AE3B-F5670DCCA007}"/>
              </a:ext>
            </a:extLst>
          </p:cNvPr>
          <p:cNvSpPr>
            <a:spLocks noGrp="1" noChangeArrowheads="1"/>
          </p:cNvSpPr>
          <p:nvPr>
            <p:ph idx="1"/>
          </p:nvPr>
        </p:nvSpPr>
        <p:spPr>
          <a:xfrm>
            <a:off x="4965431" y="2438400"/>
            <a:ext cx="6586489" cy="3785419"/>
          </a:xfrm>
        </p:spPr>
        <p:txBody>
          <a:bodyPr>
            <a:normAutofit/>
          </a:bodyPr>
          <a:lstStyle/>
          <a:p>
            <a:pPr eaLnBrk="1" hangingPunct="1">
              <a:buSzTx/>
              <a:buFont typeface="Wingdings" panose="05000000000000000000" pitchFamily="2" charset="2"/>
              <a:buChar char="§"/>
            </a:pPr>
            <a:r>
              <a:rPr lang="en-GB" altLang="en-US" sz="1100">
                <a:latin typeface="Arial" panose="020B0604020202020204" pitchFamily="34" charset="0"/>
                <a:cs typeface="Arial" panose="020B0604020202020204" pitchFamily="34" charset="0"/>
              </a:rPr>
              <a:t>Friends</a:t>
            </a:r>
          </a:p>
          <a:p>
            <a:pPr eaLnBrk="1" hangingPunct="1">
              <a:buSzTx/>
              <a:buFont typeface="Wingdings" panose="05000000000000000000" pitchFamily="2" charset="2"/>
              <a:buChar char="§"/>
            </a:pPr>
            <a:r>
              <a:rPr lang="en-GB" altLang="en-US" sz="1100">
                <a:latin typeface="Arial" panose="020B0604020202020204" pitchFamily="34" charset="0"/>
                <a:cs typeface="Arial" panose="020B0604020202020204" pitchFamily="34" charset="0"/>
              </a:rPr>
              <a:t>Mothers</a:t>
            </a:r>
          </a:p>
          <a:p>
            <a:pPr eaLnBrk="1" hangingPunct="1">
              <a:buSzTx/>
              <a:buFont typeface="Wingdings" panose="05000000000000000000" pitchFamily="2" charset="2"/>
              <a:buChar char="§"/>
            </a:pPr>
            <a:r>
              <a:rPr lang="en-GB" altLang="en-US" sz="1100">
                <a:latin typeface="Arial" panose="020B0604020202020204" pitchFamily="34" charset="0"/>
                <a:cs typeface="Arial" panose="020B0604020202020204" pitchFamily="34" charset="0"/>
              </a:rPr>
              <a:t>Fathers</a:t>
            </a:r>
          </a:p>
          <a:p>
            <a:pPr eaLnBrk="1" hangingPunct="1">
              <a:buSzTx/>
              <a:buFont typeface="Wingdings" panose="05000000000000000000" pitchFamily="2" charset="2"/>
              <a:buChar char="§"/>
            </a:pPr>
            <a:r>
              <a:rPr lang="en-GB" altLang="en-US" sz="1100" b="1">
                <a:latin typeface="Arial" panose="020B0604020202020204" pitchFamily="34" charset="0"/>
                <a:cs typeface="Arial" panose="020B0604020202020204" pitchFamily="34" charset="0"/>
              </a:rPr>
              <a:t>Other trusted adult</a:t>
            </a:r>
          </a:p>
          <a:p>
            <a:pPr eaLnBrk="1" hangingPunct="1">
              <a:buSzTx/>
              <a:buFont typeface="Wingdings" panose="05000000000000000000" pitchFamily="2" charset="2"/>
              <a:buNone/>
            </a:pPr>
            <a:endParaRPr lang="en-GB" altLang="en-US" sz="1100">
              <a:latin typeface="Arial" panose="020B0604020202020204" pitchFamily="34" charset="0"/>
              <a:cs typeface="Arial" panose="020B0604020202020204" pitchFamily="34" charset="0"/>
            </a:endParaRPr>
          </a:p>
          <a:p>
            <a:pPr>
              <a:buFont typeface="Wingdings" panose="05000000000000000000" pitchFamily="2" charset="2"/>
              <a:buNone/>
            </a:pPr>
            <a:r>
              <a:rPr lang="en-GB" altLang="en-US" sz="1100">
                <a:latin typeface="Arial" panose="020B0604020202020204" pitchFamily="34" charset="0"/>
                <a:cs typeface="Arial" panose="020B0604020202020204" pitchFamily="34" charset="0"/>
              </a:rPr>
              <a:t>‘No matter where you work, you are likely to </a:t>
            </a:r>
          </a:p>
          <a:p>
            <a:pPr>
              <a:buFont typeface="Wingdings" panose="05000000000000000000" pitchFamily="2" charset="2"/>
              <a:buNone/>
            </a:pPr>
            <a:r>
              <a:rPr lang="en-GB" altLang="en-US" sz="1100">
                <a:latin typeface="Arial" panose="020B0604020202020204" pitchFamily="34" charset="0"/>
                <a:cs typeface="Arial" panose="020B0604020202020204" pitchFamily="34" charset="0"/>
              </a:rPr>
              <a:t>encounter children during the course of your normal</a:t>
            </a:r>
          </a:p>
          <a:p>
            <a:pPr>
              <a:buFont typeface="Wingdings" panose="05000000000000000000" pitchFamily="2" charset="2"/>
              <a:buNone/>
            </a:pPr>
            <a:r>
              <a:rPr lang="en-GB" altLang="en-US" sz="1100">
                <a:latin typeface="Arial" panose="020B0604020202020204" pitchFamily="34" charset="0"/>
                <a:cs typeface="Arial" panose="020B0604020202020204" pitchFamily="34" charset="0"/>
              </a:rPr>
              <a:t>working activities.  You are in a unique position to be</a:t>
            </a:r>
          </a:p>
          <a:p>
            <a:pPr>
              <a:buFont typeface="Wingdings" panose="05000000000000000000" pitchFamily="2" charset="2"/>
              <a:buNone/>
            </a:pPr>
            <a:r>
              <a:rPr lang="en-GB" altLang="en-US" sz="1100">
                <a:latin typeface="Arial" panose="020B0604020202020204" pitchFamily="34" charset="0"/>
                <a:cs typeface="Arial" panose="020B0604020202020204" pitchFamily="34" charset="0"/>
              </a:rPr>
              <a:t>able to observe signs of abuse or neglect, or </a:t>
            </a:r>
          </a:p>
          <a:p>
            <a:pPr>
              <a:buFont typeface="Wingdings" panose="05000000000000000000" pitchFamily="2" charset="2"/>
              <a:buNone/>
            </a:pPr>
            <a:r>
              <a:rPr lang="en-GB" altLang="en-US" sz="1100">
                <a:latin typeface="Arial" panose="020B0604020202020204" pitchFamily="34" charset="0"/>
                <a:cs typeface="Arial" panose="020B0604020202020204" pitchFamily="34" charset="0"/>
              </a:rPr>
              <a:t>changes in behaviour which may indicate a child may</a:t>
            </a:r>
          </a:p>
          <a:p>
            <a:pPr>
              <a:buFont typeface="Wingdings" panose="05000000000000000000" pitchFamily="2" charset="2"/>
              <a:buNone/>
            </a:pPr>
            <a:r>
              <a:rPr lang="en-GB" altLang="en-US" sz="1100">
                <a:latin typeface="Arial" panose="020B0604020202020204" pitchFamily="34" charset="0"/>
                <a:cs typeface="Arial" panose="020B0604020202020204" pitchFamily="34" charset="0"/>
              </a:rPr>
              <a:t> be being abused or neglected’</a:t>
            </a:r>
          </a:p>
          <a:p>
            <a:pPr>
              <a:buFont typeface="Wingdings" panose="05000000000000000000" pitchFamily="2" charset="2"/>
              <a:buNone/>
            </a:pPr>
            <a:endParaRPr lang="en-GB" altLang="en-US" sz="1100">
              <a:latin typeface="Arial" panose="020B0604020202020204" pitchFamily="34" charset="0"/>
              <a:cs typeface="Arial" panose="020B0604020202020204" pitchFamily="34" charset="0"/>
            </a:endParaRPr>
          </a:p>
          <a:p>
            <a:pPr>
              <a:buFont typeface="Wingdings" panose="05000000000000000000" pitchFamily="2" charset="2"/>
              <a:buNone/>
            </a:pPr>
            <a:r>
              <a:rPr lang="en-US" altLang="en-US" sz="1100">
                <a:latin typeface="Arial" panose="020B0604020202020204" pitchFamily="34" charset="0"/>
                <a:cs typeface="Arial" panose="020B0604020202020204" pitchFamily="34" charset="0"/>
              </a:rPr>
              <a:t>That is why safeguarding is everyone’s responsibility</a:t>
            </a:r>
          </a:p>
          <a:p>
            <a:pPr>
              <a:buFont typeface="Wingdings" panose="05000000000000000000" pitchFamily="2" charset="2"/>
              <a:buNone/>
            </a:pPr>
            <a:endParaRPr lang="en-GB" altLang="en-US" sz="1100" dirty="0"/>
          </a:p>
          <a:p>
            <a:pPr>
              <a:buFont typeface="Wingdings" panose="05000000000000000000" pitchFamily="2" charset="2"/>
              <a:buNone/>
            </a:pPr>
            <a:endParaRPr lang="en-GB" altLang="en-US" sz="1100" dirty="0"/>
          </a:p>
          <a:p>
            <a:pPr>
              <a:buFont typeface="Wingdings" panose="05000000000000000000" pitchFamily="2" charset="2"/>
              <a:buNone/>
            </a:pPr>
            <a:endParaRPr lang="en-GB" altLang="en-US" sz="1100" dirty="0"/>
          </a:p>
          <a:p>
            <a:pPr eaLnBrk="1" hangingPunct="1">
              <a:buSzTx/>
              <a:buFont typeface="Wingdings" panose="05000000000000000000" pitchFamily="2" charset="2"/>
              <a:buChar char="§"/>
            </a:pPr>
            <a:endParaRPr lang="en-US" altLang="en-US" sz="1100" dirty="0"/>
          </a:p>
        </p:txBody>
      </p:sp>
      <p:sp>
        <p:nvSpPr>
          <p:cNvPr id="52226" name="Rectangle 3">
            <a:extLst>
              <a:ext uri="{FF2B5EF4-FFF2-40B4-BE49-F238E27FC236}">
                <a16:creationId xmlns:a16="http://schemas.microsoft.com/office/drawing/2014/main" id="{538FC217-65EA-4290-832E-51AA61BDF91F}"/>
              </a:ext>
            </a:extLst>
          </p:cNvPr>
          <p:cNvSpPr>
            <a:spLocks noGrp="1" noChangeArrowheads="1"/>
          </p:cNvSpPr>
          <p:nvPr>
            <p:ph type="sldNum" sz="quarter" idx="12"/>
          </p:nvPr>
        </p:nvSpPr>
        <p:spPr>
          <a:xfrm>
            <a:off x="10167042" y="6356350"/>
            <a:ext cx="118675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ClrTx/>
              <a:buSzTx/>
              <a:buFontTx/>
              <a:buNone/>
            </a:pPr>
            <a:fld id="{8D9D3D10-EEE1-4688-8F5E-0998BA503398}" type="slidenum">
              <a:rPr lang="en-GB" altLang="en-US" sz="1800">
                <a:latin typeface="Arial Black" panose="020B0A04020102020204" pitchFamily="34" charset="0"/>
              </a:rPr>
              <a:pPr>
                <a:lnSpc>
                  <a:spcPct val="90000"/>
                </a:lnSpc>
                <a:spcBef>
                  <a:spcPct val="0"/>
                </a:spcBef>
                <a:spcAft>
                  <a:spcPts val="600"/>
                </a:spcAft>
                <a:buClrTx/>
                <a:buSzTx/>
                <a:buFontTx/>
                <a:buNone/>
              </a:pPr>
              <a:t>19</a:t>
            </a:fld>
            <a:endParaRPr lang="en-GB" altLang="en-US" sz="1800">
              <a:latin typeface="Arial Black" panose="020B0A04020102020204" pitchFamily="3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692FB99-428A-4151-9665-80E56EF03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rgbClr val="E341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B306978-A26E-4AC4-9EAA-BD29BD47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24786"/>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837"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4429"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AE7D630-715D-4BBB-817E-F619E60FE7DA}"/>
              </a:ext>
            </a:extLst>
          </p:cNvPr>
          <p:cNvSpPr>
            <a:spLocks noGrp="1"/>
          </p:cNvSpPr>
          <p:nvPr>
            <p:ph type="title"/>
          </p:nvPr>
        </p:nvSpPr>
        <p:spPr>
          <a:xfrm>
            <a:off x="6789743" y="2530063"/>
            <a:ext cx="4996329" cy="1936752"/>
          </a:xfrm>
        </p:spPr>
        <p:txBody>
          <a:bodyPr vert="horz" lIns="91440" tIns="45720" rIns="91440" bIns="45720" rtlCol="0" anchor="b">
            <a:normAutofit/>
          </a:bodyPr>
          <a:lstStyle/>
          <a:p>
            <a:pPr algn="ctr"/>
            <a:r>
              <a:rPr lang="en-US" altLang="en-US" sz="3800" kern="1200">
                <a:solidFill>
                  <a:srgbClr val="FFFFFF"/>
                </a:solidFill>
                <a:latin typeface="+mj-lt"/>
                <a:ea typeface="+mj-ea"/>
                <a:cs typeface="+mj-cs"/>
              </a:rPr>
              <a:t>Safeguarding Children </a:t>
            </a:r>
            <a:br>
              <a:rPr lang="en-US" altLang="en-US" sz="3800" kern="1200">
                <a:solidFill>
                  <a:srgbClr val="FFFFFF"/>
                </a:solidFill>
                <a:latin typeface="+mj-lt"/>
                <a:ea typeface="+mj-ea"/>
                <a:cs typeface="+mj-cs"/>
              </a:rPr>
            </a:br>
            <a:r>
              <a:rPr lang="en-US" altLang="en-US" sz="3800" kern="1200">
                <a:solidFill>
                  <a:srgbClr val="FFFFFF"/>
                </a:solidFill>
                <a:latin typeface="+mj-lt"/>
                <a:ea typeface="+mj-ea"/>
                <a:cs typeface="+mj-cs"/>
              </a:rPr>
              <a:t>A Shared Responsibility </a:t>
            </a:r>
            <a:br>
              <a:rPr lang="en-US" altLang="en-US" sz="3800" kern="1200">
                <a:solidFill>
                  <a:srgbClr val="FFFFFF"/>
                </a:solidFill>
                <a:latin typeface="+mj-lt"/>
                <a:ea typeface="+mj-ea"/>
                <a:cs typeface="+mj-cs"/>
              </a:rPr>
            </a:br>
            <a:endParaRPr lang="en-US" sz="3800" kern="120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5DE97E7C-5083-4A0E-880C-D7B3B9D970A3}"/>
              </a:ext>
            </a:extLst>
          </p:cNvPr>
          <p:cNvSpPr>
            <a:spLocks noGrp="1"/>
          </p:cNvSpPr>
          <p:nvPr>
            <p:ph idx="1"/>
          </p:nvPr>
        </p:nvSpPr>
        <p:spPr>
          <a:xfrm>
            <a:off x="6789743" y="4632160"/>
            <a:ext cx="4996328" cy="1068293"/>
          </a:xfrm>
        </p:spPr>
        <p:txBody>
          <a:bodyPr vert="horz" lIns="91440" tIns="45720" rIns="91440" bIns="45720" rtlCol="0">
            <a:normAutofit/>
          </a:bodyPr>
          <a:lstStyle/>
          <a:p>
            <a:pPr marL="0" indent="0" algn="ctr">
              <a:buNone/>
            </a:pPr>
            <a:r>
              <a:rPr lang="en-US" altLang="en-US" sz="2400" kern="1200">
                <a:solidFill>
                  <a:srgbClr val="FFFFFF"/>
                </a:solidFill>
                <a:latin typeface="+mn-lt"/>
                <a:ea typeface="+mn-ea"/>
                <a:cs typeface="+mn-cs"/>
              </a:rPr>
              <a:t>Level One</a:t>
            </a:r>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41318452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C33A260B-7EC2-412C-AEF5-D0ABBA11CDFC}"/>
              </a:ext>
            </a:extLst>
          </p:cNvPr>
          <p:cNvSpPr>
            <a:spLocks noGrp="1" noChangeArrowheads="1"/>
          </p:cNvSpPr>
          <p:nvPr>
            <p:ph type="title"/>
          </p:nvPr>
        </p:nvSpPr>
        <p:spPr>
          <a:xfrm>
            <a:off x="838200" y="365125"/>
            <a:ext cx="10515600" cy="1325563"/>
          </a:xfrm>
        </p:spPr>
        <p:txBody>
          <a:bodyPr>
            <a:normAutofit/>
          </a:bodyPr>
          <a:lstStyle/>
          <a:p>
            <a:r>
              <a:rPr lang="en-GB" altLang="en-US"/>
              <a:t>How do worries about a child come to light?</a:t>
            </a:r>
          </a:p>
        </p:txBody>
      </p:sp>
      <p:sp>
        <p:nvSpPr>
          <p:cNvPr id="54274" name="Rectangle 3">
            <a:extLst>
              <a:ext uri="{FF2B5EF4-FFF2-40B4-BE49-F238E27FC236}">
                <a16:creationId xmlns:a16="http://schemas.microsoft.com/office/drawing/2014/main" id="{438D6956-82BC-4BA1-A495-80F8933F4742}"/>
              </a:ext>
            </a:extLst>
          </p:cNvPr>
          <p:cNvSpPr>
            <a:spLocks noGrp="1" noChangeArrowheads="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ClrTx/>
              <a:buSzTx/>
              <a:buFontTx/>
              <a:buNone/>
            </a:pPr>
            <a:fld id="{7B30A8DD-92D5-46C3-AC6C-F435E95BFFE4}" type="slidenum">
              <a:rPr lang="en-GB" altLang="en-US" sz="1800">
                <a:latin typeface="Arial Black" panose="020B0A04020102020204" pitchFamily="34" charset="0"/>
              </a:rPr>
              <a:pPr>
                <a:lnSpc>
                  <a:spcPct val="90000"/>
                </a:lnSpc>
                <a:spcBef>
                  <a:spcPct val="0"/>
                </a:spcBef>
                <a:spcAft>
                  <a:spcPts val="600"/>
                </a:spcAft>
                <a:buClrTx/>
                <a:buSzTx/>
                <a:buFontTx/>
                <a:buNone/>
              </a:pPr>
              <a:t>20</a:t>
            </a:fld>
            <a:endParaRPr lang="en-GB" altLang="en-US" sz="1800">
              <a:latin typeface="Arial Black" panose="020B0A04020102020204" pitchFamily="34" charset="0"/>
            </a:endParaRPr>
          </a:p>
        </p:txBody>
      </p:sp>
      <p:graphicFrame>
        <p:nvGraphicFramePr>
          <p:cNvPr id="54278" name="Rectangle 3">
            <a:extLst>
              <a:ext uri="{FF2B5EF4-FFF2-40B4-BE49-F238E27FC236}">
                <a16:creationId xmlns:a16="http://schemas.microsoft.com/office/drawing/2014/main" id="{71B04C58-27BA-434C-A58C-18FAEEF28E9A}"/>
              </a:ext>
            </a:extLst>
          </p:cNvPr>
          <p:cNvGraphicFramePr>
            <a:graphicFrameLocks noGrp="1"/>
          </p:cNvGraphicFramePr>
          <p:nvPr>
            <p:ph idx="1"/>
            <p:extLst>
              <p:ext uri="{D42A27DB-BD31-4B8C-83A1-F6EECF244321}">
                <p14:modId xmlns:p14="http://schemas.microsoft.com/office/powerpoint/2010/main" val="545620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2">
            <a:extLst>
              <a:ext uri="{FF2B5EF4-FFF2-40B4-BE49-F238E27FC236}">
                <a16:creationId xmlns:a16="http://schemas.microsoft.com/office/drawing/2014/main" id="{91D395C3-E1CD-4B8D-8990-AC7266786312}"/>
              </a:ext>
            </a:extLst>
          </p:cNvPr>
          <p:cNvSpPr>
            <a:spLocks noGrp="1" noChangeArrowheads="1"/>
          </p:cNvSpPr>
          <p:nvPr>
            <p:ph type="title"/>
          </p:nvPr>
        </p:nvSpPr>
        <p:spPr>
          <a:xfrm>
            <a:off x="1524000" y="1122362"/>
            <a:ext cx="9144000" cy="2840037"/>
          </a:xfrm>
        </p:spPr>
        <p:txBody>
          <a:bodyPr vert="horz" lIns="91440" tIns="45720" rIns="91440" bIns="45720" rtlCol="0" anchor="b">
            <a:normAutofit/>
          </a:bodyPr>
          <a:lstStyle/>
          <a:p>
            <a:pPr algn="ctr"/>
            <a:r>
              <a:rPr lang="en-US" altLang="en-US" sz="5800" kern="1200">
                <a:solidFill>
                  <a:schemeClr val="tx1"/>
                </a:solidFill>
                <a:latin typeface="+mj-lt"/>
                <a:ea typeface="+mj-ea"/>
                <a:cs typeface="+mj-cs"/>
              </a:rPr>
              <a:t>If a child tells…</a:t>
            </a:r>
          </a:p>
        </p:txBody>
      </p:sp>
      <p:sp>
        <p:nvSpPr>
          <p:cNvPr id="56326" name="Content Placeholder 1">
            <a:extLst>
              <a:ext uri="{FF2B5EF4-FFF2-40B4-BE49-F238E27FC236}">
                <a16:creationId xmlns:a16="http://schemas.microsoft.com/office/drawing/2014/main" id="{EDF352B5-6804-4506-AC67-F086B4C5D24B}"/>
              </a:ext>
            </a:extLst>
          </p:cNvPr>
          <p:cNvSpPr>
            <a:spLocks noGrp="1" noChangeArrowheads="1"/>
          </p:cNvSpPr>
          <p:nvPr>
            <p:ph idx="1"/>
          </p:nvPr>
        </p:nvSpPr>
        <p:spPr>
          <a:xfrm>
            <a:off x="1524000" y="4256436"/>
            <a:ext cx="9144000" cy="1600818"/>
          </a:xfrm>
        </p:spPr>
        <p:txBody>
          <a:bodyPr vert="horz" lIns="91440" tIns="45720" rIns="91440" bIns="45720" rtlCol="0">
            <a:normAutofit/>
          </a:bodyPr>
          <a:lstStyle/>
          <a:p>
            <a:pPr marL="0" indent="0" algn="ctr">
              <a:buNone/>
            </a:pPr>
            <a:r>
              <a:rPr lang="en-US" altLang="en-US" sz="2400" kern="1200">
                <a:solidFill>
                  <a:schemeClr val="accent1"/>
                </a:solidFill>
                <a:latin typeface="+mn-lt"/>
                <a:ea typeface="+mn-ea"/>
                <a:cs typeface="+mn-cs"/>
              </a:rPr>
              <a:t>Do’s and Don’ts exercise</a:t>
            </a:r>
          </a:p>
        </p:txBody>
      </p:sp>
      <p:cxnSp>
        <p:nvCxnSpPr>
          <p:cNvPr id="79" name="Straight Connector 78">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56322" name="Rectangle 3">
            <a:extLst>
              <a:ext uri="{FF2B5EF4-FFF2-40B4-BE49-F238E27FC236}">
                <a16:creationId xmlns:a16="http://schemas.microsoft.com/office/drawing/2014/main" id="{FA9D8272-3ACC-442A-BF8D-C9A461227439}"/>
              </a:ext>
            </a:extLst>
          </p:cNvPr>
          <p:cNvSpPr>
            <a:spLocks noGrp="1" noChangeArrowheads="1"/>
          </p:cNvSpPr>
          <p:nvPr>
            <p:ph type="sldNum" sz="quarter" idx="12"/>
          </p:nvPr>
        </p:nvSpPr>
        <p:spPr>
          <a:xfrm>
            <a:off x="8610600" y="615971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914400">
              <a:spcBef>
                <a:spcPct val="0"/>
              </a:spcBef>
              <a:spcAft>
                <a:spcPts val="600"/>
              </a:spcAft>
              <a:buClrTx/>
              <a:buSzTx/>
              <a:buFontTx/>
              <a:buNone/>
            </a:pPr>
            <a:fld id="{5F6F877A-AC24-4507-B4C6-F3F192228834}" type="slidenum">
              <a:rPr lang="en-US" altLang="en-US" sz="1200">
                <a:solidFill>
                  <a:schemeClr val="tx1">
                    <a:tint val="75000"/>
                  </a:schemeClr>
                </a:solidFill>
                <a:latin typeface="+mn-lt"/>
              </a:rPr>
              <a:pPr defTabSz="914400">
                <a:spcBef>
                  <a:spcPct val="0"/>
                </a:spcBef>
                <a:spcAft>
                  <a:spcPts val="600"/>
                </a:spcAft>
                <a:buClrTx/>
                <a:buSzTx/>
                <a:buFontTx/>
                <a:buNone/>
              </a:pPr>
              <a:t>21</a:t>
            </a:fld>
            <a:endParaRPr lang="en-US" altLang="en-US" sz="1200">
              <a:solidFill>
                <a:schemeClr val="tx1">
                  <a:tint val="75000"/>
                </a:schemeClr>
              </a:solidFill>
              <a:latin typeface="+mn-lt"/>
            </a:endParaRPr>
          </a:p>
        </p:txBody>
      </p:sp>
      <p:sp>
        <p:nvSpPr>
          <p:cNvPr id="56324" name="Rectangle 4">
            <a:extLst>
              <a:ext uri="{FF2B5EF4-FFF2-40B4-BE49-F238E27FC236}">
                <a16:creationId xmlns:a16="http://schemas.microsoft.com/office/drawing/2014/main" id="{D8DA7D81-762C-4D08-B6A0-7F527C4EB381}"/>
              </a:ext>
            </a:extLst>
          </p:cNvPr>
          <p:cNvSpPr>
            <a:spLocks noChangeArrowheads="1"/>
          </p:cNvSpPr>
          <p:nvPr/>
        </p:nvSpPr>
        <p:spPr bwMode="auto">
          <a:xfrm>
            <a:off x="9525000" y="2286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GB" altLang="en-US" sz="1400">
              <a:solidFill>
                <a:srgbClr val="000000"/>
              </a:solidFill>
              <a:latin typeface="Times New Roman" panose="02020603050405020304" pitchFamily="18" charset="0"/>
            </a:endParaRP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4821BFC-BC89-414C-A4EE-6AB94DEBD381}"/>
              </a:ext>
            </a:extLst>
          </p:cNvPr>
          <p:cNvSpPr>
            <a:spLocks noGrp="1"/>
          </p:cNvSpPr>
          <p:nvPr>
            <p:ph idx="1"/>
          </p:nvPr>
        </p:nvSpPr>
        <p:spPr>
          <a:xfrm>
            <a:off x="596900" y="444136"/>
            <a:ext cx="11150600" cy="5912213"/>
          </a:xfrm>
        </p:spPr>
        <p:txBody>
          <a:bodyPr>
            <a:normAutofit lnSpcReduction="10000"/>
          </a:bodyPr>
          <a:lstStyle/>
          <a:p>
            <a:pPr eaLnBrk="1" hangingPunct="1">
              <a:lnSpc>
                <a:spcPct val="120000"/>
              </a:lnSpc>
              <a:buClr>
                <a:srgbClr val="00007D"/>
              </a:buClr>
              <a:buFont typeface="Wingdings" panose="05000000000000000000" pitchFamily="2" charset="2"/>
              <a:buChar char="§"/>
              <a:defRPr/>
            </a:pPr>
            <a:r>
              <a:rPr lang="en-GB" altLang="en-US" b="1" dirty="0">
                <a:solidFill>
                  <a:srgbClr val="009900"/>
                </a:solidFill>
              </a:rPr>
              <a:t>Listen carefully</a:t>
            </a:r>
          </a:p>
          <a:p>
            <a:pPr eaLnBrk="1" hangingPunct="1">
              <a:lnSpc>
                <a:spcPct val="120000"/>
              </a:lnSpc>
              <a:buClr>
                <a:srgbClr val="00007D"/>
              </a:buClr>
              <a:buFont typeface="Wingdings" panose="05000000000000000000" pitchFamily="2" charset="2"/>
              <a:buChar char="§"/>
              <a:defRPr/>
            </a:pPr>
            <a:r>
              <a:rPr lang="en-GB" altLang="en-US" b="1" dirty="0">
                <a:solidFill>
                  <a:srgbClr val="009900"/>
                </a:solidFill>
              </a:rPr>
              <a:t>Record the conversation in the child’s words and note the time</a:t>
            </a:r>
          </a:p>
          <a:p>
            <a:pPr eaLnBrk="1" hangingPunct="1">
              <a:lnSpc>
                <a:spcPct val="120000"/>
              </a:lnSpc>
              <a:buClr>
                <a:srgbClr val="00007D"/>
              </a:buClr>
              <a:buFont typeface="Wingdings" panose="05000000000000000000" pitchFamily="2" charset="2"/>
              <a:buChar char="§"/>
              <a:defRPr/>
            </a:pPr>
            <a:r>
              <a:rPr lang="en-GB" altLang="en-US" b="1" dirty="0">
                <a:solidFill>
                  <a:srgbClr val="C00000"/>
                </a:solidFill>
              </a:rPr>
              <a:t>Ask leading questions</a:t>
            </a:r>
          </a:p>
          <a:p>
            <a:pPr eaLnBrk="1" hangingPunct="1">
              <a:lnSpc>
                <a:spcPct val="120000"/>
              </a:lnSpc>
              <a:buClr>
                <a:srgbClr val="00007D"/>
              </a:buClr>
              <a:buFont typeface="Wingdings" panose="05000000000000000000" pitchFamily="2" charset="2"/>
              <a:buChar char="§"/>
              <a:defRPr/>
            </a:pPr>
            <a:r>
              <a:rPr lang="en-GB" altLang="en-US" b="1" dirty="0">
                <a:solidFill>
                  <a:srgbClr val="009900"/>
                </a:solidFill>
              </a:rPr>
              <a:t>Sign and date the record you make</a:t>
            </a:r>
          </a:p>
          <a:p>
            <a:pPr eaLnBrk="1" hangingPunct="1">
              <a:lnSpc>
                <a:spcPct val="120000"/>
              </a:lnSpc>
              <a:buClr>
                <a:srgbClr val="00007D"/>
              </a:buClr>
              <a:buFont typeface="Wingdings" panose="05000000000000000000" pitchFamily="2" charset="2"/>
              <a:buChar char="§"/>
              <a:defRPr/>
            </a:pPr>
            <a:r>
              <a:rPr lang="en-GB" altLang="en-US" b="1" dirty="0">
                <a:solidFill>
                  <a:srgbClr val="009900"/>
                </a:solidFill>
              </a:rPr>
              <a:t>Take it seriously</a:t>
            </a:r>
          </a:p>
          <a:p>
            <a:pPr eaLnBrk="1" hangingPunct="1">
              <a:lnSpc>
                <a:spcPct val="120000"/>
              </a:lnSpc>
              <a:buClr>
                <a:srgbClr val="00007D"/>
              </a:buClr>
              <a:buFont typeface="Wingdings" panose="05000000000000000000" pitchFamily="2" charset="2"/>
              <a:buChar char="§"/>
              <a:defRPr/>
            </a:pPr>
            <a:r>
              <a:rPr lang="en-GB" altLang="en-US" b="1" dirty="0">
                <a:solidFill>
                  <a:srgbClr val="C00000"/>
                </a:solidFill>
              </a:rPr>
              <a:t>Make promises you cannot keep</a:t>
            </a:r>
          </a:p>
          <a:p>
            <a:pPr eaLnBrk="1" hangingPunct="1">
              <a:lnSpc>
                <a:spcPct val="120000"/>
              </a:lnSpc>
              <a:buClr>
                <a:srgbClr val="00007D"/>
              </a:buClr>
              <a:buFont typeface="Wingdings" panose="05000000000000000000" pitchFamily="2" charset="2"/>
              <a:buChar char="§"/>
              <a:defRPr/>
            </a:pPr>
            <a:r>
              <a:rPr lang="en-GB" altLang="en-US" b="1" dirty="0">
                <a:solidFill>
                  <a:srgbClr val="C00000"/>
                </a:solidFill>
              </a:rPr>
              <a:t>Jump to conclusions</a:t>
            </a:r>
          </a:p>
          <a:p>
            <a:pPr eaLnBrk="1" hangingPunct="1">
              <a:lnSpc>
                <a:spcPct val="120000"/>
              </a:lnSpc>
              <a:buClr>
                <a:srgbClr val="00007D"/>
              </a:buClr>
              <a:buFont typeface="Wingdings" panose="05000000000000000000" pitchFamily="2" charset="2"/>
              <a:buChar char="§"/>
              <a:defRPr/>
            </a:pPr>
            <a:r>
              <a:rPr lang="en-GB" altLang="en-US" b="1" dirty="0">
                <a:solidFill>
                  <a:srgbClr val="009900"/>
                </a:solidFill>
              </a:rPr>
              <a:t>Reassure they are right to tell</a:t>
            </a:r>
          </a:p>
          <a:p>
            <a:pPr>
              <a:buFont typeface="Wingdings" panose="05000000000000000000" pitchFamily="2" charset="2"/>
              <a:buChar char="§"/>
              <a:defRPr/>
            </a:pPr>
            <a:r>
              <a:rPr lang="en-GB" altLang="en-US" b="1" dirty="0">
                <a:solidFill>
                  <a:srgbClr val="009900"/>
                </a:solidFill>
              </a:rPr>
              <a:t>Explain what will happen next</a:t>
            </a:r>
          </a:p>
          <a:p>
            <a:pPr eaLnBrk="1" hangingPunct="1">
              <a:lnSpc>
                <a:spcPct val="120000"/>
              </a:lnSpc>
              <a:buClr>
                <a:srgbClr val="00007D"/>
              </a:buClr>
              <a:buFont typeface="Wingdings" panose="05000000000000000000" pitchFamily="2" charset="2"/>
              <a:buChar char="§"/>
              <a:defRPr/>
            </a:pPr>
            <a:r>
              <a:rPr lang="en-GB" altLang="en-US" b="1" dirty="0">
                <a:solidFill>
                  <a:srgbClr val="C00000"/>
                </a:solidFill>
              </a:rPr>
              <a:t>Speculate or accuse anybody</a:t>
            </a:r>
          </a:p>
          <a:p>
            <a:pPr marL="339128" indent="-339128">
              <a:lnSpc>
                <a:spcPct val="120000"/>
              </a:lnSpc>
              <a:buClr>
                <a:srgbClr val="00007D"/>
              </a:buClr>
              <a:defRPr/>
            </a:pPr>
            <a:endParaRPr lang="en-GB" altLang="en-US" dirty="0">
              <a:solidFill>
                <a:srgbClr val="009900"/>
              </a:solidFill>
            </a:endParaRPr>
          </a:p>
          <a:p>
            <a:endParaRPr lang="en-GB" dirty="0"/>
          </a:p>
        </p:txBody>
      </p:sp>
      <p:sp>
        <p:nvSpPr>
          <p:cNvPr id="4" name="Slide Number Placeholder 3">
            <a:extLst>
              <a:ext uri="{FF2B5EF4-FFF2-40B4-BE49-F238E27FC236}">
                <a16:creationId xmlns:a16="http://schemas.microsoft.com/office/drawing/2014/main" id="{C9216DDD-E96A-4E1E-9359-6BB5896E6563}"/>
              </a:ext>
            </a:extLst>
          </p:cNvPr>
          <p:cNvSpPr>
            <a:spLocks noGrp="1"/>
          </p:cNvSpPr>
          <p:nvPr>
            <p:ph type="sldNum" sz="quarter" idx="12"/>
          </p:nvPr>
        </p:nvSpPr>
        <p:spPr/>
        <p:txBody>
          <a:bodyPr/>
          <a:lstStyle/>
          <a:p>
            <a:pPr>
              <a:defRPr/>
            </a:pPr>
            <a:fld id="{743539BB-DB36-4E84-910E-4F81BCC39A6F}" type="slidenum">
              <a:rPr lang="en-GB" altLang="en-US" smtClean="0"/>
              <a:pPr>
                <a:defRPr/>
              </a:pPr>
              <a:t>22</a:t>
            </a:fld>
            <a:endParaRPr lang="en-GB" altLang="en-US" dirty="0"/>
          </a:p>
        </p:txBody>
      </p:sp>
    </p:spTree>
    <p:extLst>
      <p:ext uri="{BB962C8B-B14F-4D97-AF65-F5344CB8AC3E}">
        <p14:creationId xmlns:p14="http://schemas.microsoft.com/office/powerpoint/2010/main" val="220051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DF77F-BF8D-4DB6-9872-92F22BC7F51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altLang="en-US" sz="2400" b="1" kern="1200">
                <a:solidFill>
                  <a:schemeClr val="bg1"/>
                </a:solidFill>
                <a:latin typeface="+mj-lt"/>
                <a:ea typeface="+mj-ea"/>
                <a:cs typeface="+mj-cs"/>
              </a:rPr>
              <a:t>REMEMBER</a:t>
            </a:r>
            <a:r>
              <a:rPr lang="en-US" altLang="en-US" sz="2400" kern="1200">
                <a:solidFill>
                  <a:schemeClr val="bg1"/>
                </a:solidFill>
                <a:latin typeface="+mj-lt"/>
                <a:ea typeface="+mj-ea"/>
                <a:cs typeface="+mj-cs"/>
              </a:rPr>
              <a:t> </a:t>
            </a:r>
            <a:br>
              <a:rPr lang="en-US" altLang="en-US" sz="2400" kern="1200">
                <a:solidFill>
                  <a:schemeClr val="bg1"/>
                </a:solidFill>
                <a:latin typeface="+mj-lt"/>
                <a:ea typeface="+mj-ea"/>
                <a:cs typeface="+mj-cs"/>
              </a:rPr>
            </a:br>
            <a:br>
              <a:rPr lang="en-US" altLang="en-US" sz="2400" kern="1200">
                <a:solidFill>
                  <a:schemeClr val="bg1"/>
                </a:solidFill>
                <a:latin typeface="+mj-lt"/>
                <a:ea typeface="+mj-ea"/>
                <a:cs typeface="+mj-cs"/>
              </a:rPr>
            </a:br>
            <a:r>
              <a:rPr lang="en-US" altLang="en-US" sz="2400" kern="1200">
                <a:solidFill>
                  <a:schemeClr val="bg1"/>
                </a:solidFill>
                <a:latin typeface="+mj-lt"/>
                <a:ea typeface="+mj-ea"/>
                <a:cs typeface="+mj-cs"/>
              </a:rPr>
              <a:t>It is the responsibility of Children’s Social Care / the Police to investigate and to decide if an allegation is true or not</a:t>
            </a:r>
            <a:br>
              <a:rPr lang="en-US" altLang="en-US" sz="2400" kern="1200">
                <a:solidFill>
                  <a:schemeClr val="bg1"/>
                </a:solidFill>
                <a:latin typeface="+mj-lt"/>
                <a:ea typeface="+mj-ea"/>
                <a:cs typeface="+mj-cs"/>
              </a:rPr>
            </a:br>
            <a:endParaRPr lang="en-US" sz="2400" kern="1200">
              <a:solidFill>
                <a:schemeClr val="bg1"/>
              </a:solidFill>
              <a:latin typeface="+mj-lt"/>
              <a:ea typeface="+mj-ea"/>
              <a:cs typeface="+mj-cs"/>
            </a:endParaRP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3490" name="Picture 2" descr="Image result for dont forget">
            <a:extLst>
              <a:ext uri="{FF2B5EF4-FFF2-40B4-BE49-F238E27FC236}">
                <a16:creationId xmlns:a16="http://schemas.microsoft.com/office/drawing/2014/main" id="{142A3409-110B-46F4-8E1A-3DAE0BE27AD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82" y="1694032"/>
            <a:ext cx="4047843" cy="21017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C43453A-A5B1-47C2-A5FF-F8D1FCBD0EF4}"/>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743539BB-DB36-4E84-910E-4F81BCC39A6F}" type="slidenum">
              <a:rPr lang="en-US" altLang="en-US" sz="1500">
                <a:solidFill>
                  <a:srgbClr val="FFFFFF"/>
                </a:solidFill>
              </a:rPr>
              <a:pPr algn="ctr" defTabSz="914400">
                <a:spcAft>
                  <a:spcPts val="600"/>
                </a:spcAft>
                <a:defRPr/>
              </a:pPr>
              <a:t>23</a:t>
            </a:fld>
            <a:endParaRPr lang="en-US" altLang="en-US" sz="1500">
              <a:solidFill>
                <a:srgbClr val="FFFFFF"/>
              </a:solidFill>
            </a:endParaRPr>
          </a:p>
        </p:txBody>
      </p:sp>
    </p:spTree>
    <p:extLst>
      <p:ext uri="{BB962C8B-B14F-4D97-AF65-F5344CB8AC3E}">
        <p14:creationId xmlns:p14="http://schemas.microsoft.com/office/powerpoint/2010/main" val="402439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371" name="Rectangle 2">
            <a:extLst>
              <a:ext uri="{FF2B5EF4-FFF2-40B4-BE49-F238E27FC236}">
                <a16:creationId xmlns:a16="http://schemas.microsoft.com/office/drawing/2014/main" id="{3BCBD9B5-959F-44F4-8AA0-973F850BF531}"/>
              </a:ext>
            </a:extLst>
          </p:cNvPr>
          <p:cNvSpPr>
            <a:spLocks noGrp="1" noChangeArrowheads="1"/>
          </p:cNvSpPr>
          <p:nvPr>
            <p:ph type="title"/>
          </p:nvPr>
        </p:nvSpPr>
        <p:spPr>
          <a:xfrm>
            <a:off x="524741" y="620392"/>
            <a:ext cx="3808268" cy="5504688"/>
          </a:xfrm>
        </p:spPr>
        <p:txBody>
          <a:bodyPr vert="horz" lIns="92075" tIns="46038" rIns="92075" bIns="46038" rtlCol="0">
            <a:normAutofit/>
          </a:bodyPr>
          <a:lstStyle/>
          <a:p>
            <a:pPr eaLnBrk="1" hangingPunct="1"/>
            <a:br>
              <a:rPr lang="en-US" altLang="en-US" sz="2900">
                <a:solidFill>
                  <a:schemeClr val="bg1"/>
                </a:solidFill>
              </a:rPr>
            </a:br>
            <a:br>
              <a:rPr lang="en-US" altLang="en-US" sz="2900">
                <a:solidFill>
                  <a:schemeClr val="bg1"/>
                </a:solidFill>
              </a:rPr>
            </a:br>
            <a:br>
              <a:rPr lang="en-US" altLang="en-US" sz="2900">
                <a:solidFill>
                  <a:schemeClr val="bg1"/>
                </a:solidFill>
              </a:rPr>
            </a:br>
            <a:br>
              <a:rPr lang="en-US" altLang="en-US" sz="2900">
                <a:solidFill>
                  <a:schemeClr val="bg1"/>
                </a:solidFill>
              </a:rPr>
            </a:br>
            <a:r>
              <a:rPr lang="en-US" altLang="en-US" sz="2900">
                <a:solidFill>
                  <a:schemeClr val="bg1"/>
                </a:solidFill>
              </a:rPr>
              <a:t>Categories of Abuse from </a:t>
            </a:r>
            <a:br>
              <a:rPr lang="en-US" altLang="en-US" sz="2900">
                <a:solidFill>
                  <a:schemeClr val="bg1"/>
                </a:solidFill>
              </a:rPr>
            </a:br>
            <a:r>
              <a:rPr lang="en-US" altLang="en-US" sz="2900">
                <a:solidFill>
                  <a:schemeClr val="bg1"/>
                </a:solidFill>
              </a:rPr>
              <a:t>Working Together (2018)</a:t>
            </a:r>
            <a:br>
              <a:rPr lang="en-US" altLang="en-US" sz="2900">
                <a:solidFill>
                  <a:schemeClr val="bg1"/>
                </a:solidFill>
              </a:rPr>
            </a:br>
            <a:br>
              <a:rPr lang="en-US" altLang="en-US" sz="2900">
                <a:solidFill>
                  <a:schemeClr val="bg1"/>
                </a:solidFill>
              </a:rPr>
            </a:br>
            <a:r>
              <a:rPr lang="en-US" altLang="en-US" sz="2900">
                <a:solidFill>
                  <a:schemeClr val="bg1"/>
                </a:solidFill>
              </a:rPr>
              <a:t> </a:t>
            </a:r>
            <a:br>
              <a:rPr lang="en-US" altLang="en-US" sz="2900">
                <a:solidFill>
                  <a:schemeClr val="bg1"/>
                </a:solidFill>
              </a:rPr>
            </a:br>
            <a:br>
              <a:rPr lang="en-US" altLang="en-US" sz="2900">
                <a:solidFill>
                  <a:schemeClr val="bg1"/>
                </a:solidFill>
              </a:rPr>
            </a:br>
            <a:br>
              <a:rPr lang="en-US" altLang="en-US" sz="2900">
                <a:solidFill>
                  <a:schemeClr val="bg1"/>
                </a:solidFill>
              </a:rPr>
            </a:br>
            <a:endParaRPr lang="en-US" altLang="en-US" sz="2900">
              <a:solidFill>
                <a:schemeClr val="bg1"/>
              </a:solidFill>
            </a:endParaRPr>
          </a:p>
        </p:txBody>
      </p:sp>
      <p:sp>
        <p:nvSpPr>
          <p:cNvPr id="58370" name="Rectangle 3">
            <a:extLst>
              <a:ext uri="{FF2B5EF4-FFF2-40B4-BE49-F238E27FC236}">
                <a16:creationId xmlns:a16="http://schemas.microsoft.com/office/drawing/2014/main" id="{3A69A36E-21B4-4202-B76D-5277DF2B6282}"/>
              </a:ext>
            </a:extLst>
          </p:cNvPr>
          <p:cNvSpPr>
            <a:spLocks noGrp="1" noChangeArrowheads="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ClrTx/>
              <a:buSzTx/>
              <a:buFontTx/>
              <a:buNone/>
            </a:pPr>
            <a:fld id="{9E20AA8D-0585-438E-AE67-0210ACC9015D}" type="slidenum">
              <a:rPr lang="en-GB" altLang="en-US" sz="1800">
                <a:latin typeface="Arial Black" panose="020B0A04020102020204" pitchFamily="34" charset="0"/>
              </a:rPr>
              <a:pPr>
                <a:lnSpc>
                  <a:spcPct val="90000"/>
                </a:lnSpc>
                <a:spcBef>
                  <a:spcPct val="0"/>
                </a:spcBef>
                <a:spcAft>
                  <a:spcPts val="600"/>
                </a:spcAft>
                <a:buClrTx/>
                <a:buSzTx/>
                <a:buFontTx/>
                <a:buNone/>
              </a:pPr>
              <a:t>24</a:t>
            </a:fld>
            <a:endParaRPr lang="en-GB" altLang="en-US" sz="1800">
              <a:latin typeface="Arial Black" panose="020B0A04020102020204" pitchFamily="34" charset="0"/>
            </a:endParaRPr>
          </a:p>
        </p:txBody>
      </p:sp>
      <p:sp>
        <p:nvSpPr>
          <p:cNvPr id="58372" name="Rectangle 3">
            <a:extLst>
              <a:ext uri="{FF2B5EF4-FFF2-40B4-BE49-F238E27FC236}">
                <a16:creationId xmlns:a16="http://schemas.microsoft.com/office/drawing/2014/main" id="{F92A2A3A-609C-438F-A8D7-436106EFBB42}"/>
              </a:ext>
            </a:extLst>
          </p:cNvPr>
          <p:cNvSpPr>
            <a:spLocks noChangeArrowheads="1"/>
          </p:cNvSpPr>
          <p:nvPr/>
        </p:nvSpPr>
        <p:spPr bwMode="auto">
          <a:xfrm>
            <a:off x="2279650" y="5300663"/>
            <a:ext cx="7704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endParaRPr lang="en-GB" altLang="en-US" sz="2400"/>
          </a:p>
        </p:txBody>
      </p:sp>
      <p:graphicFrame>
        <p:nvGraphicFramePr>
          <p:cNvPr id="58379" name="Content Placeholder 1">
            <a:extLst>
              <a:ext uri="{FF2B5EF4-FFF2-40B4-BE49-F238E27FC236}">
                <a16:creationId xmlns:a16="http://schemas.microsoft.com/office/drawing/2014/main" id="{A2C7E533-7B9F-8B70-F5A1-B0110FC4D3A0}"/>
              </a:ext>
            </a:extLst>
          </p:cNvPr>
          <p:cNvGraphicFramePr>
            <a:graphicFrameLocks noGrp="1"/>
          </p:cNvGraphicFramePr>
          <p:nvPr>
            <p:ph idx="1"/>
            <p:extLst>
              <p:ext uri="{D42A27DB-BD31-4B8C-83A1-F6EECF244321}">
                <p14:modId xmlns:p14="http://schemas.microsoft.com/office/powerpoint/2010/main" val="148492886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E77A-54E3-407F-96BF-B5FCD8BE3DCA}"/>
              </a:ext>
            </a:extLst>
          </p:cNvPr>
          <p:cNvSpPr>
            <a:spLocks noGrp="1"/>
          </p:cNvSpPr>
          <p:nvPr>
            <p:ph type="title"/>
          </p:nvPr>
        </p:nvSpPr>
        <p:spPr/>
        <p:txBody>
          <a:bodyPr/>
          <a:lstStyle/>
          <a:p>
            <a:r>
              <a:rPr lang="en-GB" dirty="0"/>
              <a:t>Emotional abuse:</a:t>
            </a:r>
            <a:br>
              <a:rPr lang="en-GB" dirty="0"/>
            </a:br>
            <a:endParaRPr lang="en-GB" dirty="0"/>
          </a:p>
        </p:txBody>
      </p:sp>
      <p:sp>
        <p:nvSpPr>
          <p:cNvPr id="3" name="Content Placeholder 2">
            <a:extLst>
              <a:ext uri="{FF2B5EF4-FFF2-40B4-BE49-F238E27FC236}">
                <a16:creationId xmlns:a16="http://schemas.microsoft.com/office/drawing/2014/main" id="{18176C23-862C-4532-B08C-326233C598B5}"/>
              </a:ext>
            </a:extLst>
          </p:cNvPr>
          <p:cNvSpPr>
            <a:spLocks noGrp="1"/>
          </p:cNvSpPr>
          <p:nvPr>
            <p:ph idx="1"/>
          </p:nvPr>
        </p:nvSpPr>
        <p:spPr>
          <a:xfrm>
            <a:off x="731520" y="1345474"/>
            <a:ext cx="10622280" cy="4831489"/>
          </a:xfrm>
        </p:spPr>
        <p:txBody>
          <a:bodyPr>
            <a:normAutofit fontScale="70000" lnSpcReduction="20000"/>
          </a:bodyPr>
          <a:lstStyle/>
          <a:p>
            <a:pPr lvl="0"/>
            <a:r>
              <a:rPr lang="en-US" dirty="0"/>
              <a:t>Emotional abuse is the persistent emotional maltreatment of a child such as to cause severe and persistent adverse effects on the child’s emotional development. It may involve conveying to children that they are worthless or unloved, inadequate, or valued only insofar as they meet the needs of another person.  It may include not giving the child opportunities to express their views, deliberately silencing them or ‘making fun’ of what they say or how they communicate.</a:t>
            </a:r>
            <a:endParaRPr lang="en-GB" dirty="0"/>
          </a:p>
          <a:p>
            <a:endParaRPr lang="en-GB" dirty="0"/>
          </a:p>
          <a:p>
            <a:pPr lvl="0"/>
            <a:r>
              <a:rPr lang="en-US" dirty="0"/>
              <a:t>It may feature age or developmentally inappropriate expectations being imposed on children. These may include interactions that are beyond the child’s developmental capability, as well as overprotection and limitation of exploration and learning, or preventing the child participating in normal social interaction. </a:t>
            </a:r>
            <a:endParaRPr lang="en-GB" dirty="0"/>
          </a:p>
          <a:p>
            <a:endParaRPr lang="en-GB" dirty="0"/>
          </a:p>
          <a:p>
            <a:pPr lvl="0"/>
            <a:r>
              <a:rPr lang="en-US" dirty="0"/>
              <a:t>It may involve seeing or hearing the ill-treatment of another. It may involve serious bullying (including cyberbullying) causing children frequently to feel frightened or in danger, or the exploitation or corruption of children. </a:t>
            </a:r>
            <a:endParaRPr lang="en-GB" dirty="0"/>
          </a:p>
          <a:p>
            <a:pPr marL="0" indent="0">
              <a:buNone/>
            </a:pPr>
            <a:endParaRPr lang="en-GB" dirty="0"/>
          </a:p>
          <a:p>
            <a:pPr lvl="0"/>
            <a:r>
              <a:rPr lang="en-US" dirty="0"/>
              <a:t>Some level of emotional abuse is involved in all types of maltreatment of a child, though it may occur alone.</a:t>
            </a:r>
            <a:endParaRPr lang="en-GB" dirty="0"/>
          </a:p>
          <a:p>
            <a:endParaRPr lang="en-GB" dirty="0"/>
          </a:p>
        </p:txBody>
      </p:sp>
    </p:spTree>
    <p:extLst>
      <p:ext uri="{BB962C8B-B14F-4D97-AF65-F5344CB8AC3E}">
        <p14:creationId xmlns:p14="http://schemas.microsoft.com/office/powerpoint/2010/main" val="4092338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54FA-DBE4-4C36-B125-DAE1B4B30C5D}"/>
              </a:ext>
            </a:extLst>
          </p:cNvPr>
          <p:cNvSpPr>
            <a:spLocks noGrp="1"/>
          </p:cNvSpPr>
          <p:nvPr>
            <p:ph type="title"/>
          </p:nvPr>
        </p:nvSpPr>
        <p:spPr/>
        <p:txBody>
          <a:bodyPr/>
          <a:lstStyle/>
          <a:p>
            <a:r>
              <a:rPr lang="en-US" dirty="0"/>
              <a:t>Physical abuse:</a:t>
            </a:r>
            <a:br>
              <a:rPr lang="en-GB" dirty="0"/>
            </a:br>
            <a:endParaRPr lang="en-GB" dirty="0"/>
          </a:p>
        </p:txBody>
      </p:sp>
      <p:sp>
        <p:nvSpPr>
          <p:cNvPr id="3" name="Content Placeholder 2">
            <a:extLst>
              <a:ext uri="{FF2B5EF4-FFF2-40B4-BE49-F238E27FC236}">
                <a16:creationId xmlns:a16="http://schemas.microsoft.com/office/drawing/2014/main" id="{620E6305-65DC-4577-AD7A-67AE1162A3C3}"/>
              </a:ext>
            </a:extLst>
          </p:cNvPr>
          <p:cNvSpPr>
            <a:spLocks noGrp="1"/>
          </p:cNvSpPr>
          <p:nvPr>
            <p:ph idx="1"/>
          </p:nvPr>
        </p:nvSpPr>
        <p:spPr/>
        <p:txBody>
          <a:bodyPr/>
          <a:lstStyle/>
          <a:p>
            <a:pPr lvl="0"/>
            <a:r>
              <a:rPr lang="en-US" dirty="0"/>
              <a:t>Physical abuse may involve hitting, shaking, throwing, poisoning, burning or scalding, drowning, suffocating, or otherwise causing physical harm to a child. </a:t>
            </a:r>
            <a:endParaRPr lang="en-GB" dirty="0"/>
          </a:p>
          <a:p>
            <a:endParaRPr lang="en-GB" dirty="0"/>
          </a:p>
          <a:p>
            <a:pPr lvl="0"/>
            <a:r>
              <a:rPr lang="en-US" dirty="0"/>
              <a:t>Physical harm may also be caused when a parent or </a:t>
            </a:r>
            <a:r>
              <a:rPr lang="en-US" dirty="0" err="1"/>
              <a:t>carer</a:t>
            </a:r>
            <a:r>
              <a:rPr lang="en-US" dirty="0"/>
              <a:t> fabricates the symptoms of, or deliberately induces illness in a child (formally known as </a:t>
            </a:r>
            <a:r>
              <a:rPr lang="en-GB" dirty="0"/>
              <a:t>Munchausen Syndrome by proxy)</a:t>
            </a:r>
          </a:p>
          <a:p>
            <a:endParaRPr lang="en-GB" dirty="0"/>
          </a:p>
        </p:txBody>
      </p:sp>
    </p:spTree>
    <p:extLst>
      <p:ext uri="{BB962C8B-B14F-4D97-AF65-F5344CB8AC3E}">
        <p14:creationId xmlns:p14="http://schemas.microsoft.com/office/powerpoint/2010/main" val="1062415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827D0-D009-45AE-9B51-B13E081FBB3E}"/>
              </a:ext>
            </a:extLst>
          </p:cNvPr>
          <p:cNvSpPr>
            <a:spLocks noGrp="1"/>
          </p:cNvSpPr>
          <p:nvPr>
            <p:ph type="title"/>
          </p:nvPr>
        </p:nvSpPr>
        <p:spPr/>
        <p:txBody>
          <a:bodyPr/>
          <a:lstStyle/>
          <a:p>
            <a:r>
              <a:rPr lang="en-GB" dirty="0"/>
              <a:t>Sexual abuse:</a:t>
            </a:r>
            <a:br>
              <a:rPr lang="en-GB" dirty="0"/>
            </a:br>
            <a:endParaRPr lang="en-GB" dirty="0"/>
          </a:p>
        </p:txBody>
      </p:sp>
      <p:sp>
        <p:nvSpPr>
          <p:cNvPr id="3" name="Content Placeholder 2">
            <a:extLst>
              <a:ext uri="{FF2B5EF4-FFF2-40B4-BE49-F238E27FC236}">
                <a16:creationId xmlns:a16="http://schemas.microsoft.com/office/drawing/2014/main" id="{B8E14419-62C5-4418-A3B5-E86F0BA79BE8}"/>
              </a:ext>
            </a:extLst>
          </p:cNvPr>
          <p:cNvSpPr>
            <a:spLocks noGrp="1"/>
          </p:cNvSpPr>
          <p:nvPr>
            <p:ph idx="1"/>
          </p:nvPr>
        </p:nvSpPr>
        <p:spPr/>
        <p:txBody>
          <a:bodyPr>
            <a:normAutofit fontScale="85000" lnSpcReduction="20000"/>
          </a:bodyPr>
          <a:lstStyle/>
          <a:p>
            <a:pPr lvl="0"/>
            <a:r>
              <a:rPr lang="en-US" dirty="0"/>
              <a:t>Sexual abuse involves forcing or enticing a child or young person to take part in sexual activities, not necessarily involving a high level of violence, whether or not the child is aware of what is happening. </a:t>
            </a:r>
            <a:endParaRPr lang="en-GB" dirty="0"/>
          </a:p>
          <a:p>
            <a:endParaRPr lang="en-GB" dirty="0"/>
          </a:p>
          <a:p>
            <a:pPr lvl="0"/>
            <a:r>
              <a:rPr lang="en-US" dirty="0"/>
              <a:t>The activities may involve physical contact, including assault by penetration (e.g. rape, or oral sex) or non-penetrative acts such as masturbation, kissing, rubbing and touching outside of clothing.</a:t>
            </a:r>
            <a:endParaRPr lang="en-GB" dirty="0"/>
          </a:p>
          <a:p>
            <a:pPr marL="0" indent="0">
              <a:buNone/>
            </a:pPr>
            <a:endParaRPr lang="en-GB" dirty="0"/>
          </a:p>
          <a:p>
            <a:pPr lvl="0"/>
            <a:r>
              <a:rPr lang="en-US" dirty="0"/>
              <a:t>They may also include non-contact activities, such as involving children in looking at, or in the production of, sexual online images, watching sexual activities, or encouraging children to behave in sexually inappropriate ways, or grooming a child in preparation for abuse (including via the internet).  Sexual abuse is not solely perpetrated by adult males.  Women can also commit acts of sexual abuse, as can other children.</a:t>
            </a:r>
            <a:endParaRPr lang="en-GB" dirty="0"/>
          </a:p>
          <a:p>
            <a:endParaRPr lang="en-GB" dirty="0"/>
          </a:p>
        </p:txBody>
      </p:sp>
    </p:spTree>
    <p:extLst>
      <p:ext uri="{BB962C8B-B14F-4D97-AF65-F5344CB8AC3E}">
        <p14:creationId xmlns:p14="http://schemas.microsoft.com/office/powerpoint/2010/main" val="98500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DFB46-7740-4545-BBCA-0991EB13E736}"/>
              </a:ext>
            </a:extLst>
          </p:cNvPr>
          <p:cNvSpPr>
            <a:spLocks noGrp="1"/>
          </p:cNvSpPr>
          <p:nvPr>
            <p:ph type="title"/>
          </p:nvPr>
        </p:nvSpPr>
        <p:spPr/>
        <p:txBody>
          <a:bodyPr/>
          <a:lstStyle/>
          <a:p>
            <a:r>
              <a:rPr lang="en-US" dirty="0"/>
              <a:t>Neglect:</a:t>
            </a:r>
            <a:br>
              <a:rPr lang="en-GB" sz="1600" dirty="0"/>
            </a:br>
            <a:endParaRPr lang="en-GB" dirty="0"/>
          </a:p>
        </p:txBody>
      </p:sp>
      <p:sp>
        <p:nvSpPr>
          <p:cNvPr id="3" name="Content Placeholder 2">
            <a:extLst>
              <a:ext uri="{FF2B5EF4-FFF2-40B4-BE49-F238E27FC236}">
                <a16:creationId xmlns:a16="http://schemas.microsoft.com/office/drawing/2014/main" id="{2C8C8FE0-3707-49CF-A707-B9AFA7B2ABE2}"/>
              </a:ext>
            </a:extLst>
          </p:cNvPr>
          <p:cNvSpPr>
            <a:spLocks noGrp="1"/>
          </p:cNvSpPr>
          <p:nvPr>
            <p:ph idx="1"/>
          </p:nvPr>
        </p:nvSpPr>
        <p:spPr>
          <a:xfrm>
            <a:off x="838200" y="1371600"/>
            <a:ext cx="10515600" cy="4805363"/>
          </a:xfrm>
        </p:spPr>
        <p:txBody>
          <a:bodyPr>
            <a:normAutofit fontScale="92500" lnSpcReduction="10000"/>
          </a:bodyPr>
          <a:lstStyle/>
          <a:p>
            <a:pPr lvl="0"/>
            <a:r>
              <a:rPr lang="en-US" dirty="0"/>
              <a:t>Neglect is the persistent failure to meet a child’s basic physical and/or psychological needs, likely to result in the serious impairment of the child’s health or development. </a:t>
            </a:r>
            <a:endParaRPr lang="en-GB" sz="1400" dirty="0"/>
          </a:p>
          <a:p>
            <a:endParaRPr lang="en-GB" sz="1400" dirty="0"/>
          </a:p>
          <a:p>
            <a:pPr lvl="0"/>
            <a:r>
              <a:rPr lang="en-US" dirty="0"/>
              <a:t>Neglect may occur during pregnancy as a result of maternal substance abuse. Once a child is born, neglect may involve a parent or </a:t>
            </a:r>
            <a:r>
              <a:rPr lang="en-US" dirty="0" err="1"/>
              <a:t>carer</a:t>
            </a:r>
            <a:r>
              <a:rPr lang="en-US" dirty="0"/>
              <a:t> failing to:</a:t>
            </a:r>
            <a:endParaRPr lang="en-GB" sz="1400" dirty="0"/>
          </a:p>
          <a:p>
            <a:pPr lvl="1"/>
            <a:r>
              <a:rPr lang="en-US" dirty="0"/>
              <a:t>provide adequate food and clothing, shelter (including exclusion from home or abandonment)</a:t>
            </a:r>
            <a:endParaRPr lang="en-GB" sz="1200" dirty="0"/>
          </a:p>
          <a:p>
            <a:pPr lvl="1"/>
            <a:r>
              <a:rPr lang="en-US" dirty="0"/>
              <a:t>protect a child from physical and emotional harm or danger</a:t>
            </a:r>
            <a:endParaRPr lang="en-GB" sz="1200" dirty="0"/>
          </a:p>
          <a:p>
            <a:pPr lvl="1"/>
            <a:r>
              <a:rPr lang="en-US" dirty="0"/>
              <a:t>ensure adequate supervision (including the use of   inadequate care-takers)</a:t>
            </a:r>
            <a:endParaRPr lang="en-GB" sz="1200" dirty="0"/>
          </a:p>
          <a:p>
            <a:pPr lvl="1"/>
            <a:r>
              <a:rPr lang="en-US" dirty="0"/>
              <a:t>ensure access to appropriate medical care or treatment. </a:t>
            </a:r>
            <a:endParaRPr lang="en-GB" sz="1200" dirty="0"/>
          </a:p>
          <a:p>
            <a:pPr marL="0" indent="0">
              <a:buNone/>
            </a:pPr>
            <a:endParaRPr lang="en-GB" sz="1400" dirty="0"/>
          </a:p>
          <a:p>
            <a:r>
              <a:rPr lang="en-US" dirty="0"/>
              <a:t>  It may also include neglect of, or unresponsiveness to, a child’s basic emotional needs.</a:t>
            </a:r>
            <a:endParaRPr lang="en-GB" sz="1400" dirty="0"/>
          </a:p>
          <a:p>
            <a:endParaRPr lang="en-GB" dirty="0"/>
          </a:p>
        </p:txBody>
      </p:sp>
    </p:spTree>
    <p:extLst>
      <p:ext uri="{BB962C8B-B14F-4D97-AF65-F5344CB8AC3E}">
        <p14:creationId xmlns:p14="http://schemas.microsoft.com/office/powerpoint/2010/main" val="2969626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AB55D53E-FC55-4A26-947D-54FED07C4FD2}"/>
              </a:ext>
            </a:extLst>
          </p:cNvPr>
          <p:cNvSpPr>
            <a:spLocks noGrp="1" noChangeArrowheads="1"/>
          </p:cNvSpPr>
          <p:nvPr>
            <p:ph type="title"/>
          </p:nvPr>
        </p:nvSpPr>
        <p:spPr>
          <a:xfrm>
            <a:off x="838200" y="365125"/>
            <a:ext cx="10515600" cy="1325563"/>
          </a:xfrm>
        </p:spPr>
        <p:txBody>
          <a:bodyPr>
            <a:normAutofit/>
          </a:bodyPr>
          <a:lstStyle/>
          <a:p>
            <a:r>
              <a:rPr lang="en-GB" altLang="en-US"/>
              <a:t>Signs and indicators of abuse</a:t>
            </a:r>
          </a:p>
        </p:txBody>
      </p:sp>
      <p:sp>
        <p:nvSpPr>
          <p:cNvPr id="60418" name="Rectangle 3">
            <a:extLst>
              <a:ext uri="{FF2B5EF4-FFF2-40B4-BE49-F238E27FC236}">
                <a16:creationId xmlns:a16="http://schemas.microsoft.com/office/drawing/2014/main" id="{F5B943ED-88B2-40AE-966A-3AC6106E3A01}"/>
              </a:ext>
            </a:extLst>
          </p:cNvPr>
          <p:cNvSpPr>
            <a:spLocks noGrp="1" noChangeArrowheads="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ClrTx/>
              <a:buSzTx/>
              <a:buFontTx/>
              <a:buNone/>
            </a:pPr>
            <a:fld id="{EBC600BC-61C9-42FE-B86B-8421EDC51005}" type="slidenum">
              <a:rPr lang="en-GB" altLang="en-US" sz="1800">
                <a:latin typeface="Arial Black" panose="020B0A04020102020204" pitchFamily="34" charset="0"/>
              </a:rPr>
              <a:pPr>
                <a:lnSpc>
                  <a:spcPct val="90000"/>
                </a:lnSpc>
                <a:spcBef>
                  <a:spcPct val="0"/>
                </a:spcBef>
                <a:spcAft>
                  <a:spcPts val="600"/>
                </a:spcAft>
                <a:buClrTx/>
                <a:buSzTx/>
                <a:buFontTx/>
                <a:buNone/>
              </a:pPr>
              <a:t>29</a:t>
            </a:fld>
            <a:endParaRPr lang="en-GB" altLang="en-US" sz="1800">
              <a:latin typeface="Arial Black" panose="020B0A04020102020204" pitchFamily="34" charset="0"/>
            </a:endParaRPr>
          </a:p>
        </p:txBody>
      </p:sp>
      <p:graphicFrame>
        <p:nvGraphicFramePr>
          <p:cNvPr id="60422" name="Rectangle 3">
            <a:extLst>
              <a:ext uri="{FF2B5EF4-FFF2-40B4-BE49-F238E27FC236}">
                <a16:creationId xmlns:a16="http://schemas.microsoft.com/office/drawing/2014/main" id="{FEC90EE0-9787-44DA-8F90-E998F968B95A}"/>
              </a:ext>
            </a:extLst>
          </p:cNvPr>
          <p:cNvGraphicFramePr/>
          <p:nvPr>
            <p:extLst>
              <p:ext uri="{D42A27DB-BD31-4B8C-83A1-F6EECF244321}">
                <p14:modId xmlns:p14="http://schemas.microsoft.com/office/powerpoint/2010/main" val="202661040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ello text">
            <a:extLst>
              <a:ext uri="{FF2B5EF4-FFF2-40B4-BE49-F238E27FC236}">
                <a16:creationId xmlns:a16="http://schemas.microsoft.com/office/drawing/2014/main" id="{B8304BE5-BF5B-4370-93DD-B0B9E58782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989" b="981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2ADBA4-8C63-4191-B804-DC9680F6DBC9}"/>
              </a:ext>
            </a:extLst>
          </p:cNvPr>
          <p:cNvSpPr>
            <a:spLocks noGrp="1"/>
          </p:cNvSpPr>
          <p:nvPr>
            <p:ph idx="1"/>
          </p:nvPr>
        </p:nvSpPr>
        <p:spPr>
          <a:xfrm>
            <a:off x="7531610" y="2434201"/>
            <a:ext cx="3822189" cy="3742762"/>
          </a:xfrm>
        </p:spPr>
        <p:txBody>
          <a:bodyPr>
            <a:normAutofit/>
          </a:bodyPr>
          <a:lstStyle/>
          <a:p>
            <a:pPr marL="0" indent="0">
              <a:buNone/>
            </a:pPr>
            <a:r>
              <a:rPr lang="en-GB" sz="2000"/>
              <a:t>Insert Facilitator Name</a:t>
            </a:r>
          </a:p>
        </p:txBody>
      </p:sp>
    </p:spTree>
    <p:extLst>
      <p:ext uri="{BB962C8B-B14F-4D97-AF65-F5344CB8AC3E}">
        <p14:creationId xmlns:p14="http://schemas.microsoft.com/office/powerpoint/2010/main" val="33350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64CFA4-048C-4006-9C70-513A66F9D86E}"/>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Accidental v’s Non-accidental Injury</a:t>
            </a:r>
          </a:p>
        </p:txBody>
      </p:sp>
      <p:sp>
        <p:nvSpPr>
          <p:cNvPr id="4" name="Content Placeholder 3">
            <a:extLst>
              <a:ext uri="{FF2B5EF4-FFF2-40B4-BE49-F238E27FC236}">
                <a16:creationId xmlns:a16="http://schemas.microsoft.com/office/drawing/2014/main" id="{4F12824A-290D-4B46-8161-7F8C7B38F749}"/>
              </a:ext>
            </a:extLst>
          </p:cNvPr>
          <p:cNvSpPr>
            <a:spLocks noGrp="1"/>
          </p:cNvSpPr>
          <p:nvPr>
            <p:ph idx="1"/>
          </p:nvPr>
        </p:nvSpPr>
        <p:spPr>
          <a:xfrm>
            <a:off x="1524000" y="3947050"/>
            <a:ext cx="9144000" cy="572583"/>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Talk to the person next to you</a:t>
            </a:r>
          </a:p>
        </p:txBody>
      </p:sp>
      <p:sp>
        <p:nvSpPr>
          <p:cNvPr id="62466" name="Rectangle 3">
            <a:extLst>
              <a:ext uri="{FF2B5EF4-FFF2-40B4-BE49-F238E27FC236}">
                <a16:creationId xmlns:a16="http://schemas.microsoft.com/office/drawing/2014/main" id="{F06A4BEA-9F37-4C48-86EF-260CF1C80A92}"/>
              </a:ext>
            </a:extLst>
          </p:cNvPr>
          <p:cNvSpPr>
            <a:spLocks noGrp="1" noChangeArrowheads="1"/>
          </p:cNvSpPr>
          <p:nvPr>
            <p:ph type="sldNum" sz="quarter" idx="12"/>
          </p:nvPr>
        </p:nvSpPr>
        <p:spPr>
          <a:xfrm>
            <a:off x="8820150" y="6356350"/>
            <a:ext cx="25336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spcAft>
                <a:spcPts val="600"/>
              </a:spcAft>
              <a:buClrTx/>
              <a:buSzTx/>
              <a:buFontTx/>
              <a:buNone/>
            </a:pPr>
            <a:fld id="{9136121B-9F5D-4482-A961-AB5C802A78A9}" type="slidenum">
              <a:rPr lang="en-US" altLang="en-US" sz="1200">
                <a:solidFill>
                  <a:srgbClr val="FFFFFF">
                    <a:alpha val="80000"/>
                  </a:srgbClr>
                </a:solidFill>
                <a:latin typeface="+mn-lt"/>
              </a:rPr>
              <a:pPr>
                <a:spcBef>
                  <a:spcPct val="0"/>
                </a:spcBef>
                <a:spcAft>
                  <a:spcPts val="600"/>
                </a:spcAft>
                <a:buClrTx/>
                <a:buSzTx/>
                <a:buFontTx/>
                <a:buNone/>
              </a:pPr>
              <a:t>30</a:t>
            </a:fld>
            <a:endParaRPr lang="en-US" altLang="en-US" sz="1200">
              <a:solidFill>
                <a:srgbClr val="FFFFFF">
                  <a:alpha val="80000"/>
                </a:srgbClr>
              </a:solidFill>
              <a:latin typeface="+mn-lt"/>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se up of a device&#10;&#10;Description automatically generated">
            <a:extLst>
              <a:ext uri="{FF2B5EF4-FFF2-40B4-BE49-F238E27FC236}">
                <a16:creationId xmlns:a16="http://schemas.microsoft.com/office/drawing/2014/main" id="{2781D9DB-C126-4381-BF24-5359BC7972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955" y="643466"/>
            <a:ext cx="7428089" cy="5571067"/>
          </a:xfrm>
          <a:prstGeom prst="rect">
            <a:avLst/>
          </a:prstGeom>
        </p:spPr>
      </p:pic>
    </p:spTree>
    <p:extLst>
      <p:ext uri="{BB962C8B-B14F-4D97-AF65-F5344CB8AC3E}">
        <p14:creationId xmlns:p14="http://schemas.microsoft.com/office/powerpoint/2010/main" val="1607170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10;&#10;Description automatically generated">
            <a:extLst>
              <a:ext uri="{FF2B5EF4-FFF2-40B4-BE49-F238E27FC236}">
                <a16:creationId xmlns:a16="http://schemas.microsoft.com/office/drawing/2014/main" id="{5DFF4070-23FB-49CE-BEDB-6458CF3040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5300" y="180974"/>
            <a:ext cx="8648701" cy="6486526"/>
          </a:xfrm>
          <a:prstGeom prst="rect">
            <a:avLst/>
          </a:prstGeom>
        </p:spPr>
      </p:pic>
    </p:spTree>
    <p:extLst>
      <p:ext uri="{BB962C8B-B14F-4D97-AF65-F5344CB8AC3E}">
        <p14:creationId xmlns:p14="http://schemas.microsoft.com/office/powerpoint/2010/main" val="209148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3B1C3E88-1835-4D6D-97E5-7E5A45AE1609}"/>
              </a:ext>
            </a:extLst>
          </p:cNvPr>
          <p:cNvSpPr>
            <a:spLocks noGrp="1" noChangeArrowheads="1"/>
          </p:cNvSpPr>
          <p:nvPr>
            <p:ph type="title" idx="4294967295"/>
          </p:nvPr>
        </p:nvSpPr>
        <p:spPr>
          <a:xfrm>
            <a:off x="1136428" y="627564"/>
            <a:ext cx="7474172" cy="1325563"/>
          </a:xfrm>
        </p:spPr>
        <p:txBody>
          <a:bodyPr vert="horz" lIns="91440" tIns="45720" rIns="91440" bIns="45720" rtlCol="0" anchor="ctr">
            <a:normAutofit/>
          </a:bodyPr>
          <a:lstStyle/>
          <a:p>
            <a:r>
              <a:rPr lang="en-US" altLang="en-US" sz="3400"/>
              <a:t>Victoria’s death changed the view of Child Protection to Safeguarding Children</a:t>
            </a:r>
          </a:p>
        </p:txBody>
      </p:sp>
      <p:sp>
        <p:nvSpPr>
          <p:cNvPr id="176131" name="Text Box 3">
            <a:extLst>
              <a:ext uri="{FF2B5EF4-FFF2-40B4-BE49-F238E27FC236}">
                <a16:creationId xmlns:a16="http://schemas.microsoft.com/office/drawing/2014/main" id="{74F1EC13-6F60-4FAF-9A77-83C6E4E20CFF}"/>
              </a:ext>
            </a:extLst>
          </p:cNvPr>
          <p:cNvSpPr txBox="1">
            <a:spLocks noChangeArrowheads="1"/>
          </p:cNvSpPr>
          <p:nvPr/>
        </p:nvSpPr>
        <p:spPr bwMode="auto">
          <a:xfrm>
            <a:off x="1136429" y="2278173"/>
            <a:ext cx="7014794" cy="3952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361950" indent="-36195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133350" indent="-228600" defTabSz="914400">
              <a:lnSpc>
                <a:spcPct val="90000"/>
              </a:lnSpc>
              <a:spcBef>
                <a:spcPct val="50000"/>
              </a:spcBef>
              <a:buClrTx/>
              <a:buSzTx/>
              <a:buFont typeface="Arial" panose="020B0604020202020204" pitchFamily="34" charset="0"/>
              <a:buChar char="•"/>
            </a:pPr>
            <a:r>
              <a:rPr lang="en-US" altLang="en-US" sz="4000" dirty="0">
                <a:latin typeface="+mn-lt"/>
              </a:rPr>
              <a:t>There are two parts to safeguarding children:</a:t>
            </a:r>
          </a:p>
          <a:p>
            <a:pPr indent="-228600" defTabSz="914400">
              <a:lnSpc>
                <a:spcPct val="90000"/>
              </a:lnSpc>
              <a:spcBef>
                <a:spcPct val="50000"/>
              </a:spcBef>
              <a:buSzTx/>
              <a:buFont typeface="Arial" panose="020B0604020202020204" pitchFamily="34" charset="0"/>
              <a:buChar char="•"/>
            </a:pPr>
            <a:r>
              <a:rPr lang="en-US" altLang="en-US" sz="4000" dirty="0">
                <a:latin typeface="+mn-lt"/>
              </a:rPr>
              <a:t>a duty to </a:t>
            </a:r>
            <a:r>
              <a:rPr lang="en-US" altLang="en-US" sz="4000" b="1" i="1" dirty="0">
                <a:solidFill>
                  <a:srgbClr val="00B050"/>
                </a:solidFill>
                <a:latin typeface="+mn-lt"/>
              </a:rPr>
              <a:t>protect</a:t>
            </a:r>
            <a:r>
              <a:rPr lang="en-US" altLang="en-US" sz="4000" dirty="0">
                <a:latin typeface="+mn-lt"/>
              </a:rPr>
              <a:t> children from maltreatment</a:t>
            </a:r>
          </a:p>
          <a:p>
            <a:pPr indent="-228600" defTabSz="914400">
              <a:lnSpc>
                <a:spcPct val="90000"/>
              </a:lnSpc>
              <a:spcBef>
                <a:spcPct val="50000"/>
              </a:spcBef>
              <a:buSzTx/>
              <a:buFont typeface="Arial" panose="020B0604020202020204" pitchFamily="34" charset="0"/>
              <a:buChar char="•"/>
            </a:pPr>
            <a:r>
              <a:rPr lang="en-US" altLang="en-US" sz="4000" dirty="0">
                <a:latin typeface="+mn-lt"/>
              </a:rPr>
              <a:t>a duty to</a:t>
            </a:r>
            <a:r>
              <a:rPr lang="en-US" altLang="en-US" sz="4000" b="1" dirty="0">
                <a:solidFill>
                  <a:srgbClr val="FF0000"/>
                </a:solidFill>
                <a:latin typeface="+mn-lt"/>
              </a:rPr>
              <a:t> </a:t>
            </a:r>
            <a:r>
              <a:rPr lang="en-US" altLang="en-US" sz="4000" b="1" i="1" dirty="0">
                <a:solidFill>
                  <a:srgbClr val="FF0000"/>
                </a:solidFill>
                <a:latin typeface="+mn-lt"/>
              </a:rPr>
              <a:t>prevent </a:t>
            </a:r>
            <a:r>
              <a:rPr lang="en-US" altLang="en-US" sz="4000" dirty="0">
                <a:latin typeface="+mn-lt"/>
              </a:rPr>
              <a:t>impairment</a:t>
            </a:r>
          </a:p>
        </p:txBody>
      </p:sp>
      <p:sp>
        <p:nvSpPr>
          <p:cNvPr id="176133"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67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14E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indoor, sitting, wall&#10;&#10;Description automatically generated">
            <a:extLst>
              <a:ext uri="{FF2B5EF4-FFF2-40B4-BE49-F238E27FC236}">
                <a16:creationId xmlns:a16="http://schemas.microsoft.com/office/drawing/2014/main" id="{23295B06-042C-4C84-B9A2-9536B34854A7}"/>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8578" r="18998" b="-1"/>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8610" name="Rectangle 3">
            <a:extLst>
              <a:ext uri="{FF2B5EF4-FFF2-40B4-BE49-F238E27FC236}">
                <a16:creationId xmlns:a16="http://schemas.microsoft.com/office/drawing/2014/main" id="{2C6F7B51-FA5B-4025-95C4-E65A6725ACC4}"/>
              </a:ext>
            </a:extLst>
          </p:cNvPr>
          <p:cNvSpPr>
            <a:spLocks noGrp="1" noChangeArrowheads="1"/>
          </p:cNvSpPr>
          <p:nvPr>
            <p:ph type="sldNum" sz="quarter" idx="12"/>
          </p:nvPr>
        </p:nvSpPr>
        <p:spPr>
          <a:xfrm>
            <a:off x="10341428" y="6356350"/>
            <a:ext cx="1012371"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914400">
              <a:spcBef>
                <a:spcPts val="0"/>
              </a:spcBef>
              <a:spcAft>
                <a:spcPts val="600"/>
              </a:spcAft>
              <a:buClrTx/>
              <a:buSzTx/>
              <a:buNone/>
              <a:defRPr/>
            </a:pPr>
            <a:fld id="{E806414D-B60F-4583-BC62-8346DB05805F}" type="slidenum">
              <a:rPr lang="en-US" altLang="en-US" sz="1200">
                <a:solidFill>
                  <a:srgbClr val="FFFFFF"/>
                </a:solidFill>
                <a:latin typeface="Calibri" panose="020F0502020204030204"/>
              </a:rPr>
              <a:pPr defTabSz="914400">
                <a:spcBef>
                  <a:spcPts val="0"/>
                </a:spcBef>
                <a:spcAft>
                  <a:spcPts val="600"/>
                </a:spcAft>
                <a:buClrTx/>
                <a:buSzTx/>
                <a:buNone/>
                <a:defRPr/>
              </a:pPr>
              <a:t>33</a:t>
            </a:fld>
            <a:endParaRPr lang="en-US" altLang="en-US" sz="1200">
              <a:solidFill>
                <a:srgbClr val="FFFFFF"/>
              </a:solidFill>
              <a:latin typeface="Calibri" panose="020F0502020204030204"/>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id="{3AD8A08D-E445-4E0D-88D0-A3019DE7E75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DA1448BE-5092-48DC-9726-ED4C6F34A4A9}" type="slidenum">
              <a:rPr lang="en-GB" altLang="en-US" sz="1200">
                <a:latin typeface="Arial Black" panose="020B0A04020102020204" pitchFamily="34" charset="0"/>
              </a:rPr>
              <a:pPr>
                <a:spcBef>
                  <a:spcPct val="0"/>
                </a:spcBef>
                <a:buClrTx/>
                <a:buSzTx/>
                <a:buFontTx/>
                <a:buNone/>
              </a:pPr>
              <a:t>34</a:t>
            </a:fld>
            <a:endParaRPr lang="en-GB" altLang="en-US" sz="1200">
              <a:latin typeface="Arial Black" panose="020B0A04020102020204" pitchFamily="34" charset="0"/>
            </a:endParaRPr>
          </a:p>
        </p:txBody>
      </p:sp>
      <p:sp>
        <p:nvSpPr>
          <p:cNvPr id="263170" name="Text Box 2">
            <a:extLst>
              <a:ext uri="{FF2B5EF4-FFF2-40B4-BE49-F238E27FC236}">
                <a16:creationId xmlns:a16="http://schemas.microsoft.com/office/drawing/2014/main" id="{36A21FCA-895C-4143-A401-DBEB208C2F87}"/>
              </a:ext>
            </a:extLst>
          </p:cNvPr>
          <p:cNvSpPr txBox="1">
            <a:spLocks noChangeArrowheads="1"/>
          </p:cNvSpPr>
          <p:nvPr/>
        </p:nvSpPr>
        <p:spPr bwMode="auto">
          <a:xfrm>
            <a:off x="4318796" y="2915207"/>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en-US" dirty="0">
                <a:effectLst>
                  <a:outerShdw blurRad="38100" dist="38100" dir="2700000" algn="tl">
                    <a:srgbClr val="C0C0C0"/>
                  </a:outerShdw>
                </a:effectLst>
                <a:ea typeface="ＭＳ Ｐゴシック" pitchFamily="105" charset="-128"/>
              </a:rPr>
              <a:t>Safeguarding children</a:t>
            </a:r>
            <a:endParaRPr lang="en-US" altLang="en-US" sz="2400" dirty="0">
              <a:effectLst>
                <a:outerShdw blurRad="38100" dist="38100" dir="2700000" algn="tl">
                  <a:srgbClr val="C0C0C0"/>
                </a:outerShdw>
              </a:effectLst>
              <a:ea typeface="ＭＳ Ｐゴシック" pitchFamily="105" charset="-128"/>
            </a:endParaRPr>
          </a:p>
        </p:txBody>
      </p:sp>
      <p:sp>
        <p:nvSpPr>
          <p:cNvPr id="263171" name="Line 3">
            <a:extLst>
              <a:ext uri="{FF2B5EF4-FFF2-40B4-BE49-F238E27FC236}">
                <a16:creationId xmlns:a16="http://schemas.microsoft.com/office/drawing/2014/main" id="{BDA45742-1FA2-452C-BFA2-BDC228562B49}"/>
              </a:ext>
            </a:extLst>
          </p:cNvPr>
          <p:cNvSpPr>
            <a:spLocks noChangeShapeType="1"/>
          </p:cNvSpPr>
          <p:nvPr/>
        </p:nvSpPr>
        <p:spPr bwMode="auto">
          <a:xfrm flipV="1">
            <a:off x="5880100" y="1346200"/>
            <a:ext cx="0" cy="10747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72" name="Text Box 4">
            <a:extLst>
              <a:ext uri="{FF2B5EF4-FFF2-40B4-BE49-F238E27FC236}">
                <a16:creationId xmlns:a16="http://schemas.microsoft.com/office/drawing/2014/main" id="{A6D5A892-A2A6-4E40-83DC-07951DC7726B}"/>
              </a:ext>
            </a:extLst>
          </p:cNvPr>
          <p:cNvSpPr txBox="1">
            <a:spLocks noChangeArrowheads="1"/>
          </p:cNvSpPr>
          <p:nvPr/>
        </p:nvSpPr>
        <p:spPr bwMode="auto">
          <a:xfrm>
            <a:off x="4367213" y="476251"/>
            <a:ext cx="3505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FF0B22"/>
                </a:solidFill>
                <a:latin typeface="Comic Sans MS" panose="030F0702030302020204" pitchFamily="66" charset="0"/>
              </a:rPr>
              <a:t>Child Protection / referral to social care</a:t>
            </a:r>
          </a:p>
        </p:txBody>
      </p:sp>
      <p:sp>
        <p:nvSpPr>
          <p:cNvPr id="263173" name="Line 5">
            <a:extLst>
              <a:ext uri="{FF2B5EF4-FFF2-40B4-BE49-F238E27FC236}">
                <a16:creationId xmlns:a16="http://schemas.microsoft.com/office/drawing/2014/main" id="{28005195-94C4-4255-8531-DC8D70FB1BF9}"/>
              </a:ext>
            </a:extLst>
          </p:cNvPr>
          <p:cNvSpPr>
            <a:spLocks noChangeShapeType="1"/>
          </p:cNvSpPr>
          <p:nvPr/>
        </p:nvSpPr>
        <p:spPr bwMode="auto">
          <a:xfrm flipV="1">
            <a:off x="6600826" y="1773239"/>
            <a:ext cx="1014413" cy="7191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74" name="Text Box 6">
            <a:extLst>
              <a:ext uri="{FF2B5EF4-FFF2-40B4-BE49-F238E27FC236}">
                <a16:creationId xmlns:a16="http://schemas.microsoft.com/office/drawing/2014/main" id="{9EA8AF86-C2BD-4104-A5EC-6E71F0908519}"/>
              </a:ext>
            </a:extLst>
          </p:cNvPr>
          <p:cNvSpPr txBox="1">
            <a:spLocks noChangeArrowheads="1"/>
          </p:cNvSpPr>
          <p:nvPr/>
        </p:nvSpPr>
        <p:spPr bwMode="auto">
          <a:xfrm>
            <a:off x="7967664" y="765176"/>
            <a:ext cx="23764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Staff conduct, training and supervision</a:t>
            </a:r>
            <a:endParaRPr lang="en-US" altLang="en-US" sz="2400">
              <a:solidFill>
                <a:srgbClr val="009900"/>
              </a:solidFill>
              <a:latin typeface="Times New Roman" panose="02020603050405020304" pitchFamily="18" charset="0"/>
            </a:endParaRPr>
          </a:p>
        </p:txBody>
      </p:sp>
      <p:sp>
        <p:nvSpPr>
          <p:cNvPr id="263175" name="Line 7">
            <a:extLst>
              <a:ext uri="{FF2B5EF4-FFF2-40B4-BE49-F238E27FC236}">
                <a16:creationId xmlns:a16="http://schemas.microsoft.com/office/drawing/2014/main" id="{2FC2A8A5-6723-49CF-8778-ED6CC7BFE968}"/>
              </a:ext>
            </a:extLst>
          </p:cNvPr>
          <p:cNvSpPr>
            <a:spLocks noChangeShapeType="1"/>
          </p:cNvSpPr>
          <p:nvPr/>
        </p:nvSpPr>
        <p:spPr bwMode="auto">
          <a:xfrm flipV="1">
            <a:off x="7608889" y="2708275"/>
            <a:ext cx="765175" cy="215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76" name="Text Box 8">
            <a:extLst>
              <a:ext uri="{FF2B5EF4-FFF2-40B4-BE49-F238E27FC236}">
                <a16:creationId xmlns:a16="http://schemas.microsoft.com/office/drawing/2014/main" id="{5C1B9450-3DD9-4F8D-8597-EF9153ADD816}"/>
              </a:ext>
            </a:extLst>
          </p:cNvPr>
          <p:cNvSpPr txBox="1">
            <a:spLocks noChangeArrowheads="1"/>
          </p:cNvSpPr>
          <p:nvPr/>
        </p:nvSpPr>
        <p:spPr bwMode="auto">
          <a:xfrm>
            <a:off x="8401050" y="2133601"/>
            <a:ext cx="2057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Activities / curriculum</a:t>
            </a:r>
            <a:endParaRPr lang="en-US" altLang="en-US" sz="2400">
              <a:solidFill>
                <a:srgbClr val="009900"/>
              </a:solidFill>
              <a:latin typeface="Times New Roman" panose="02020603050405020304" pitchFamily="18" charset="0"/>
            </a:endParaRPr>
          </a:p>
        </p:txBody>
      </p:sp>
      <p:sp>
        <p:nvSpPr>
          <p:cNvPr id="263177" name="Line 9">
            <a:extLst>
              <a:ext uri="{FF2B5EF4-FFF2-40B4-BE49-F238E27FC236}">
                <a16:creationId xmlns:a16="http://schemas.microsoft.com/office/drawing/2014/main" id="{53FACB6E-4DAC-4C64-9B95-C2E647AC937E}"/>
              </a:ext>
            </a:extLst>
          </p:cNvPr>
          <p:cNvSpPr>
            <a:spLocks noChangeShapeType="1"/>
          </p:cNvSpPr>
          <p:nvPr/>
        </p:nvSpPr>
        <p:spPr bwMode="auto">
          <a:xfrm>
            <a:off x="7535863" y="3429001"/>
            <a:ext cx="1008062"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78" name="Text Box 10">
            <a:extLst>
              <a:ext uri="{FF2B5EF4-FFF2-40B4-BE49-F238E27FC236}">
                <a16:creationId xmlns:a16="http://schemas.microsoft.com/office/drawing/2014/main" id="{C011AA79-D063-4756-948B-509C5B56E8CB}"/>
              </a:ext>
            </a:extLst>
          </p:cNvPr>
          <p:cNvSpPr txBox="1">
            <a:spLocks noChangeArrowheads="1"/>
          </p:cNvSpPr>
          <p:nvPr/>
        </p:nvSpPr>
        <p:spPr bwMode="auto">
          <a:xfrm>
            <a:off x="8651875" y="3141663"/>
            <a:ext cx="1981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Managing Allegations Against Staff</a:t>
            </a:r>
            <a:endParaRPr lang="en-US" altLang="en-US" sz="2400">
              <a:solidFill>
                <a:srgbClr val="009900"/>
              </a:solidFill>
              <a:latin typeface="Times New Roman" panose="02020603050405020304" pitchFamily="18" charset="0"/>
            </a:endParaRPr>
          </a:p>
        </p:txBody>
      </p:sp>
      <p:sp>
        <p:nvSpPr>
          <p:cNvPr id="263179" name="Line 11">
            <a:extLst>
              <a:ext uri="{FF2B5EF4-FFF2-40B4-BE49-F238E27FC236}">
                <a16:creationId xmlns:a16="http://schemas.microsoft.com/office/drawing/2014/main" id="{F185E422-755E-4013-9C2B-470EAF338B18}"/>
              </a:ext>
            </a:extLst>
          </p:cNvPr>
          <p:cNvSpPr>
            <a:spLocks noChangeShapeType="1"/>
          </p:cNvSpPr>
          <p:nvPr/>
        </p:nvSpPr>
        <p:spPr bwMode="auto">
          <a:xfrm>
            <a:off x="6240463" y="3860800"/>
            <a:ext cx="1511300" cy="17287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80" name="Text Box 12">
            <a:extLst>
              <a:ext uri="{FF2B5EF4-FFF2-40B4-BE49-F238E27FC236}">
                <a16:creationId xmlns:a16="http://schemas.microsoft.com/office/drawing/2014/main" id="{53786642-A3F8-4190-9AC0-ECE362A5EA56}"/>
              </a:ext>
            </a:extLst>
          </p:cNvPr>
          <p:cNvSpPr txBox="1">
            <a:spLocks noChangeArrowheads="1"/>
          </p:cNvSpPr>
          <p:nvPr/>
        </p:nvSpPr>
        <p:spPr bwMode="auto">
          <a:xfrm>
            <a:off x="6311900" y="5589589"/>
            <a:ext cx="2743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Safe Recruitment and Selection</a:t>
            </a:r>
          </a:p>
        </p:txBody>
      </p:sp>
      <p:sp>
        <p:nvSpPr>
          <p:cNvPr id="263181" name="Line 13">
            <a:extLst>
              <a:ext uri="{FF2B5EF4-FFF2-40B4-BE49-F238E27FC236}">
                <a16:creationId xmlns:a16="http://schemas.microsoft.com/office/drawing/2014/main" id="{76162EFF-6598-47E0-9191-7C4A27FFAEE8}"/>
              </a:ext>
            </a:extLst>
          </p:cNvPr>
          <p:cNvSpPr>
            <a:spLocks noChangeShapeType="1"/>
          </p:cNvSpPr>
          <p:nvPr/>
        </p:nvSpPr>
        <p:spPr bwMode="auto">
          <a:xfrm flipH="1">
            <a:off x="4151313" y="3860800"/>
            <a:ext cx="1320800" cy="18732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82" name="Text Box 14">
            <a:extLst>
              <a:ext uri="{FF2B5EF4-FFF2-40B4-BE49-F238E27FC236}">
                <a16:creationId xmlns:a16="http://schemas.microsoft.com/office/drawing/2014/main" id="{47C78D8F-8914-4EEC-A5E1-20D8E143E439}"/>
              </a:ext>
            </a:extLst>
          </p:cNvPr>
          <p:cNvSpPr txBox="1">
            <a:spLocks noChangeArrowheads="1"/>
          </p:cNvSpPr>
          <p:nvPr/>
        </p:nvSpPr>
        <p:spPr bwMode="auto">
          <a:xfrm>
            <a:off x="5224463" y="4508501"/>
            <a:ext cx="1447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Health and Safety</a:t>
            </a:r>
          </a:p>
        </p:txBody>
      </p:sp>
      <p:sp>
        <p:nvSpPr>
          <p:cNvPr id="263183" name="Line 15">
            <a:extLst>
              <a:ext uri="{FF2B5EF4-FFF2-40B4-BE49-F238E27FC236}">
                <a16:creationId xmlns:a16="http://schemas.microsoft.com/office/drawing/2014/main" id="{50EE36D3-DF26-49CA-A430-B4248DC1FEBB}"/>
              </a:ext>
            </a:extLst>
          </p:cNvPr>
          <p:cNvSpPr>
            <a:spLocks noChangeShapeType="1"/>
          </p:cNvSpPr>
          <p:nvPr/>
        </p:nvSpPr>
        <p:spPr bwMode="auto">
          <a:xfrm flipH="1">
            <a:off x="2855914" y="3789364"/>
            <a:ext cx="2016125" cy="15843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84" name="Text Box 16">
            <a:extLst>
              <a:ext uri="{FF2B5EF4-FFF2-40B4-BE49-F238E27FC236}">
                <a16:creationId xmlns:a16="http://schemas.microsoft.com/office/drawing/2014/main" id="{0E84B84B-CA1D-400A-ABB8-AE9E831551D2}"/>
              </a:ext>
            </a:extLst>
          </p:cNvPr>
          <p:cNvSpPr txBox="1">
            <a:spLocks noChangeArrowheads="1"/>
          </p:cNvSpPr>
          <p:nvPr/>
        </p:nvSpPr>
        <p:spPr bwMode="auto">
          <a:xfrm>
            <a:off x="1703388" y="5270501"/>
            <a:ext cx="1981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Behaviour Management</a:t>
            </a:r>
          </a:p>
        </p:txBody>
      </p:sp>
      <p:sp>
        <p:nvSpPr>
          <p:cNvPr id="263185" name="Line 17">
            <a:extLst>
              <a:ext uri="{FF2B5EF4-FFF2-40B4-BE49-F238E27FC236}">
                <a16:creationId xmlns:a16="http://schemas.microsoft.com/office/drawing/2014/main" id="{03F10BCA-17F3-4D3F-8654-715D6ACF955E}"/>
              </a:ext>
            </a:extLst>
          </p:cNvPr>
          <p:cNvSpPr>
            <a:spLocks noChangeShapeType="1"/>
          </p:cNvSpPr>
          <p:nvPr/>
        </p:nvSpPr>
        <p:spPr bwMode="auto">
          <a:xfrm flipH="1">
            <a:off x="3648075" y="3500439"/>
            <a:ext cx="64770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86" name="Text Box 18">
            <a:extLst>
              <a:ext uri="{FF2B5EF4-FFF2-40B4-BE49-F238E27FC236}">
                <a16:creationId xmlns:a16="http://schemas.microsoft.com/office/drawing/2014/main" id="{037317A9-0784-496F-9104-0088B2F0799C}"/>
              </a:ext>
            </a:extLst>
          </p:cNvPr>
          <p:cNvSpPr txBox="1">
            <a:spLocks noChangeArrowheads="1"/>
          </p:cNvSpPr>
          <p:nvPr/>
        </p:nvSpPr>
        <p:spPr bwMode="auto">
          <a:xfrm>
            <a:off x="1703389" y="3759201"/>
            <a:ext cx="2484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Attendance and registration</a:t>
            </a:r>
            <a:endParaRPr lang="en-US" altLang="en-US" sz="2400">
              <a:solidFill>
                <a:srgbClr val="009900"/>
              </a:solidFill>
              <a:latin typeface="Times New Roman" panose="02020603050405020304" pitchFamily="18" charset="0"/>
            </a:endParaRPr>
          </a:p>
        </p:txBody>
      </p:sp>
      <p:sp>
        <p:nvSpPr>
          <p:cNvPr id="263187" name="Line 19">
            <a:extLst>
              <a:ext uri="{FF2B5EF4-FFF2-40B4-BE49-F238E27FC236}">
                <a16:creationId xmlns:a16="http://schemas.microsoft.com/office/drawing/2014/main" id="{6871343B-31A2-418E-83B8-2729A7F789B6}"/>
              </a:ext>
            </a:extLst>
          </p:cNvPr>
          <p:cNvSpPr>
            <a:spLocks noChangeShapeType="1"/>
          </p:cNvSpPr>
          <p:nvPr/>
        </p:nvSpPr>
        <p:spPr bwMode="auto">
          <a:xfrm flipH="1" flipV="1">
            <a:off x="3648076" y="1843088"/>
            <a:ext cx="1152525" cy="7223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88" name="Text Box 20">
            <a:extLst>
              <a:ext uri="{FF2B5EF4-FFF2-40B4-BE49-F238E27FC236}">
                <a16:creationId xmlns:a16="http://schemas.microsoft.com/office/drawing/2014/main" id="{1267D7ED-6AB7-4EC6-A8DC-140E0F09F448}"/>
              </a:ext>
            </a:extLst>
          </p:cNvPr>
          <p:cNvSpPr txBox="1">
            <a:spLocks noChangeArrowheads="1"/>
          </p:cNvSpPr>
          <p:nvPr/>
        </p:nvSpPr>
        <p:spPr bwMode="auto">
          <a:xfrm>
            <a:off x="1631951" y="2241551"/>
            <a:ext cx="26654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Child protection and anti bullying Policies</a:t>
            </a:r>
          </a:p>
        </p:txBody>
      </p:sp>
      <p:sp>
        <p:nvSpPr>
          <p:cNvPr id="263189" name="Text Box 21">
            <a:extLst>
              <a:ext uri="{FF2B5EF4-FFF2-40B4-BE49-F238E27FC236}">
                <a16:creationId xmlns:a16="http://schemas.microsoft.com/office/drawing/2014/main" id="{16217D69-1DDF-4F84-AC91-AC188F8D773B}"/>
              </a:ext>
            </a:extLst>
          </p:cNvPr>
          <p:cNvSpPr txBox="1">
            <a:spLocks noChangeArrowheads="1"/>
          </p:cNvSpPr>
          <p:nvPr/>
        </p:nvSpPr>
        <p:spPr bwMode="auto">
          <a:xfrm>
            <a:off x="3648076" y="573405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Whistleblowing</a:t>
            </a:r>
            <a:endParaRPr lang="en-US" altLang="en-US" sz="2400">
              <a:solidFill>
                <a:srgbClr val="009900"/>
              </a:solidFill>
              <a:latin typeface="Times New Roman" panose="02020603050405020304" pitchFamily="18" charset="0"/>
            </a:endParaRPr>
          </a:p>
        </p:txBody>
      </p:sp>
      <p:sp>
        <p:nvSpPr>
          <p:cNvPr id="263190" name="Line 22">
            <a:extLst>
              <a:ext uri="{FF2B5EF4-FFF2-40B4-BE49-F238E27FC236}">
                <a16:creationId xmlns:a16="http://schemas.microsoft.com/office/drawing/2014/main" id="{F613C16B-EC38-40F0-8531-35F67EFCBB3F}"/>
              </a:ext>
            </a:extLst>
          </p:cNvPr>
          <p:cNvSpPr>
            <a:spLocks noChangeShapeType="1"/>
          </p:cNvSpPr>
          <p:nvPr/>
        </p:nvSpPr>
        <p:spPr bwMode="auto">
          <a:xfrm flipH="1">
            <a:off x="5951539" y="3860801"/>
            <a:ext cx="39687" cy="7207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91" name="Line 23">
            <a:extLst>
              <a:ext uri="{FF2B5EF4-FFF2-40B4-BE49-F238E27FC236}">
                <a16:creationId xmlns:a16="http://schemas.microsoft.com/office/drawing/2014/main" id="{31EDEB34-3C8D-4B2F-B6B5-EB2E318F4859}"/>
              </a:ext>
            </a:extLst>
          </p:cNvPr>
          <p:cNvSpPr>
            <a:spLocks noChangeShapeType="1"/>
          </p:cNvSpPr>
          <p:nvPr/>
        </p:nvSpPr>
        <p:spPr bwMode="auto">
          <a:xfrm>
            <a:off x="6672263" y="3789363"/>
            <a:ext cx="2303462" cy="14398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92" name="Text Box 24">
            <a:extLst>
              <a:ext uri="{FF2B5EF4-FFF2-40B4-BE49-F238E27FC236}">
                <a16:creationId xmlns:a16="http://schemas.microsoft.com/office/drawing/2014/main" id="{80C345AF-0AF4-4547-BF23-932382075CF7}"/>
              </a:ext>
            </a:extLst>
          </p:cNvPr>
          <p:cNvSpPr txBox="1">
            <a:spLocks noChangeArrowheads="1"/>
          </p:cNvSpPr>
          <p:nvPr/>
        </p:nvSpPr>
        <p:spPr bwMode="auto">
          <a:xfrm>
            <a:off x="8975725" y="4879976"/>
            <a:ext cx="2286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Building Design</a:t>
            </a:r>
          </a:p>
        </p:txBody>
      </p:sp>
      <p:sp>
        <p:nvSpPr>
          <p:cNvPr id="263193" name="Oval 25">
            <a:extLst>
              <a:ext uri="{FF2B5EF4-FFF2-40B4-BE49-F238E27FC236}">
                <a16:creationId xmlns:a16="http://schemas.microsoft.com/office/drawing/2014/main" id="{9886C8DE-A3A8-42B7-8E05-0859C801C074}"/>
              </a:ext>
            </a:extLst>
          </p:cNvPr>
          <p:cNvSpPr>
            <a:spLocks noChangeArrowheads="1"/>
          </p:cNvSpPr>
          <p:nvPr/>
        </p:nvSpPr>
        <p:spPr bwMode="auto">
          <a:xfrm>
            <a:off x="4079875" y="2881194"/>
            <a:ext cx="3600450" cy="519351"/>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94" name="Line 26">
            <a:extLst>
              <a:ext uri="{FF2B5EF4-FFF2-40B4-BE49-F238E27FC236}">
                <a16:creationId xmlns:a16="http://schemas.microsoft.com/office/drawing/2014/main" id="{F5640DA9-DCA4-49B4-80C3-D49DD47ED8C6}"/>
              </a:ext>
            </a:extLst>
          </p:cNvPr>
          <p:cNvSpPr>
            <a:spLocks noChangeShapeType="1"/>
          </p:cNvSpPr>
          <p:nvPr/>
        </p:nvSpPr>
        <p:spPr bwMode="auto">
          <a:xfrm flipH="1">
            <a:off x="3287713" y="3141663"/>
            <a:ext cx="79216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95" name="Line 27">
            <a:extLst>
              <a:ext uri="{FF2B5EF4-FFF2-40B4-BE49-F238E27FC236}">
                <a16:creationId xmlns:a16="http://schemas.microsoft.com/office/drawing/2014/main" id="{4319100D-34AE-478F-9F58-18A3E87FA016}"/>
              </a:ext>
            </a:extLst>
          </p:cNvPr>
          <p:cNvSpPr>
            <a:spLocks noChangeShapeType="1"/>
          </p:cNvSpPr>
          <p:nvPr/>
        </p:nvSpPr>
        <p:spPr bwMode="auto">
          <a:xfrm flipH="1" flipV="1">
            <a:off x="4224339" y="1268414"/>
            <a:ext cx="1366837"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263196" name="Text Box 28">
            <a:extLst>
              <a:ext uri="{FF2B5EF4-FFF2-40B4-BE49-F238E27FC236}">
                <a16:creationId xmlns:a16="http://schemas.microsoft.com/office/drawing/2014/main" id="{6E96E952-58F3-4058-BCBE-C7F8FE7BA958}"/>
              </a:ext>
            </a:extLst>
          </p:cNvPr>
          <p:cNvSpPr txBox="1">
            <a:spLocks noChangeArrowheads="1"/>
          </p:cNvSpPr>
          <p:nvPr/>
        </p:nvSpPr>
        <p:spPr bwMode="auto">
          <a:xfrm>
            <a:off x="1666875" y="1484313"/>
            <a:ext cx="2484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Lead Officer</a:t>
            </a:r>
            <a:endParaRPr lang="en-US" altLang="en-US" sz="2400">
              <a:solidFill>
                <a:srgbClr val="009900"/>
              </a:solidFill>
              <a:latin typeface="Times New Roman" panose="02020603050405020304" pitchFamily="18" charset="0"/>
            </a:endParaRPr>
          </a:p>
        </p:txBody>
      </p:sp>
      <p:sp>
        <p:nvSpPr>
          <p:cNvPr id="263197" name="Text Box 29">
            <a:extLst>
              <a:ext uri="{FF2B5EF4-FFF2-40B4-BE49-F238E27FC236}">
                <a16:creationId xmlns:a16="http://schemas.microsoft.com/office/drawing/2014/main" id="{92D10B83-F75D-441B-9410-6120D756866E}"/>
              </a:ext>
            </a:extLst>
          </p:cNvPr>
          <p:cNvSpPr txBox="1">
            <a:spLocks noChangeArrowheads="1"/>
          </p:cNvSpPr>
          <p:nvPr/>
        </p:nvSpPr>
        <p:spPr bwMode="auto">
          <a:xfrm>
            <a:off x="2208214" y="549276"/>
            <a:ext cx="2484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2400">
                <a:solidFill>
                  <a:srgbClr val="009900"/>
                </a:solidFill>
                <a:latin typeface="Comic Sans MS" panose="030F0702030302020204" pitchFamily="66" charset="0"/>
              </a:rPr>
              <a:t>Sharing Information</a:t>
            </a:r>
            <a:endParaRPr lang="en-US" altLang="en-US" sz="2400">
              <a:solidFill>
                <a:srgbClr val="009900"/>
              </a:solidFill>
              <a:latin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63171"/>
                                        </p:tgtEl>
                                        <p:attrNameLst>
                                          <p:attrName>style.visibility</p:attrName>
                                        </p:attrNameLst>
                                      </p:cBhvr>
                                      <p:to>
                                        <p:strVal val="visible"/>
                                      </p:to>
                                    </p:set>
                                    <p:anim calcmode="lin" valueType="num">
                                      <p:cBhvr>
                                        <p:cTn id="7" dur="500" fill="hold"/>
                                        <p:tgtEl>
                                          <p:spTgt spid="263171"/>
                                        </p:tgtEl>
                                        <p:attrNameLst>
                                          <p:attrName>ppt_w</p:attrName>
                                        </p:attrNameLst>
                                      </p:cBhvr>
                                      <p:tavLst>
                                        <p:tav tm="0">
                                          <p:val>
                                            <p:fltVal val="0"/>
                                          </p:val>
                                        </p:tav>
                                        <p:tav tm="100000">
                                          <p:val>
                                            <p:strVal val="#ppt_w"/>
                                          </p:val>
                                        </p:tav>
                                      </p:tavLst>
                                    </p:anim>
                                    <p:anim calcmode="lin" valueType="num">
                                      <p:cBhvr>
                                        <p:cTn id="8" dur="500" fill="hold"/>
                                        <p:tgtEl>
                                          <p:spTgt spid="263171"/>
                                        </p:tgtEl>
                                        <p:attrNameLst>
                                          <p:attrName>ppt_h</p:attrName>
                                        </p:attrNameLst>
                                      </p:cBhvr>
                                      <p:tavLst>
                                        <p:tav tm="0">
                                          <p:val>
                                            <p:fltVal val="0"/>
                                          </p:val>
                                        </p:tav>
                                        <p:tav tm="100000">
                                          <p:val>
                                            <p:strVal val="#ppt_h"/>
                                          </p:val>
                                        </p:tav>
                                      </p:tavLst>
                                    </p:anim>
                                    <p:anim calcmode="lin" valueType="num">
                                      <p:cBhvr>
                                        <p:cTn id="9" dur="500" fill="hold"/>
                                        <p:tgtEl>
                                          <p:spTgt spid="263171"/>
                                        </p:tgtEl>
                                        <p:attrNameLst>
                                          <p:attrName>ppt_x</p:attrName>
                                        </p:attrNameLst>
                                      </p:cBhvr>
                                      <p:tavLst>
                                        <p:tav tm="0">
                                          <p:val>
                                            <p:fltVal val="0.5"/>
                                          </p:val>
                                        </p:tav>
                                        <p:tav tm="100000">
                                          <p:val>
                                            <p:strVal val="#ppt_x"/>
                                          </p:val>
                                        </p:tav>
                                      </p:tavLst>
                                    </p:anim>
                                    <p:anim calcmode="lin" valueType="num">
                                      <p:cBhvr>
                                        <p:cTn id="10" dur="500" fill="hold"/>
                                        <p:tgtEl>
                                          <p:spTgt spid="26317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63172"/>
                                        </p:tgtEl>
                                        <p:attrNameLst>
                                          <p:attrName>style.visibility</p:attrName>
                                        </p:attrNameLst>
                                      </p:cBhvr>
                                      <p:to>
                                        <p:strVal val="visible"/>
                                      </p:to>
                                    </p:set>
                                    <p:anim calcmode="lin" valueType="num">
                                      <p:cBhvr>
                                        <p:cTn id="14" dur="500" fill="hold"/>
                                        <p:tgtEl>
                                          <p:spTgt spid="263172"/>
                                        </p:tgtEl>
                                        <p:attrNameLst>
                                          <p:attrName>ppt_w</p:attrName>
                                        </p:attrNameLst>
                                      </p:cBhvr>
                                      <p:tavLst>
                                        <p:tav tm="0">
                                          <p:val>
                                            <p:fltVal val="0"/>
                                          </p:val>
                                        </p:tav>
                                        <p:tav tm="100000">
                                          <p:val>
                                            <p:strVal val="#ppt_w"/>
                                          </p:val>
                                        </p:tav>
                                      </p:tavLst>
                                    </p:anim>
                                    <p:anim calcmode="lin" valueType="num">
                                      <p:cBhvr>
                                        <p:cTn id="15" dur="500" fill="hold"/>
                                        <p:tgtEl>
                                          <p:spTgt spid="263172"/>
                                        </p:tgtEl>
                                        <p:attrNameLst>
                                          <p:attrName>ppt_h</p:attrName>
                                        </p:attrNameLst>
                                      </p:cBhvr>
                                      <p:tavLst>
                                        <p:tav tm="0">
                                          <p:val>
                                            <p:fltVal val="0"/>
                                          </p:val>
                                        </p:tav>
                                        <p:tav tm="100000">
                                          <p:val>
                                            <p:strVal val="#ppt_h"/>
                                          </p:val>
                                        </p:tav>
                                      </p:tavLst>
                                    </p:anim>
                                    <p:anim calcmode="lin" valueType="num">
                                      <p:cBhvr>
                                        <p:cTn id="16" dur="500" fill="hold"/>
                                        <p:tgtEl>
                                          <p:spTgt spid="263172"/>
                                        </p:tgtEl>
                                        <p:attrNameLst>
                                          <p:attrName>ppt_x</p:attrName>
                                        </p:attrNameLst>
                                      </p:cBhvr>
                                      <p:tavLst>
                                        <p:tav tm="0">
                                          <p:val>
                                            <p:fltVal val="0.5"/>
                                          </p:val>
                                        </p:tav>
                                        <p:tav tm="100000">
                                          <p:val>
                                            <p:strVal val="#ppt_x"/>
                                          </p:val>
                                        </p:tav>
                                      </p:tavLst>
                                    </p:anim>
                                    <p:anim calcmode="lin" valueType="num">
                                      <p:cBhvr>
                                        <p:cTn id="17" dur="500" fill="hold"/>
                                        <p:tgtEl>
                                          <p:spTgt spid="263172"/>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263173"/>
                                        </p:tgtEl>
                                        <p:attrNameLst>
                                          <p:attrName>style.visibility</p:attrName>
                                        </p:attrNameLst>
                                      </p:cBhvr>
                                      <p:to>
                                        <p:strVal val="visible"/>
                                      </p:to>
                                    </p:set>
                                    <p:anim calcmode="lin" valueType="num">
                                      <p:cBhvr>
                                        <p:cTn id="21" dur="500" fill="hold"/>
                                        <p:tgtEl>
                                          <p:spTgt spid="263173"/>
                                        </p:tgtEl>
                                        <p:attrNameLst>
                                          <p:attrName>ppt_w</p:attrName>
                                        </p:attrNameLst>
                                      </p:cBhvr>
                                      <p:tavLst>
                                        <p:tav tm="0">
                                          <p:val>
                                            <p:fltVal val="0"/>
                                          </p:val>
                                        </p:tav>
                                        <p:tav tm="100000">
                                          <p:val>
                                            <p:strVal val="#ppt_w"/>
                                          </p:val>
                                        </p:tav>
                                      </p:tavLst>
                                    </p:anim>
                                    <p:anim calcmode="lin" valueType="num">
                                      <p:cBhvr>
                                        <p:cTn id="22" dur="500" fill="hold"/>
                                        <p:tgtEl>
                                          <p:spTgt spid="263173"/>
                                        </p:tgtEl>
                                        <p:attrNameLst>
                                          <p:attrName>ppt_h</p:attrName>
                                        </p:attrNameLst>
                                      </p:cBhvr>
                                      <p:tavLst>
                                        <p:tav tm="0">
                                          <p:val>
                                            <p:fltVal val="0"/>
                                          </p:val>
                                        </p:tav>
                                        <p:tav tm="100000">
                                          <p:val>
                                            <p:strVal val="#ppt_h"/>
                                          </p:val>
                                        </p:tav>
                                      </p:tavLst>
                                    </p:anim>
                                    <p:anim calcmode="lin" valueType="num">
                                      <p:cBhvr>
                                        <p:cTn id="23" dur="500" fill="hold"/>
                                        <p:tgtEl>
                                          <p:spTgt spid="263173"/>
                                        </p:tgtEl>
                                        <p:attrNameLst>
                                          <p:attrName>ppt_x</p:attrName>
                                        </p:attrNameLst>
                                      </p:cBhvr>
                                      <p:tavLst>
                                        <p:tav tm="0">
                                          <p:val>
                                            <p:fltVal val="0.5"/>
                                          </p:val>
                                        </p:tav>
                                        <p:tav tm="100000">
                                          <p:val>
                                            <p:strVal val="#ppt_x"/>
                                          </p:val>
                                        </p:tav>
                                      </p:tavLst>
                                    </p:anim>
                                    <p:anim calcmode="lin" valueType="num">
                                      <p:cBhvr>
                                        <p:cTn id="24" dur="500" fill="hold"/>
                                        <p:tgtEl>
                                          <p:spTgt spid="263173"/>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263174"/>
                                        </p:tgtEl>
                                        <p:attrNameLst>
                                          <p:attrName>style.visibility</p:attrName>
                                        </p:attrNameLst>
                                      </p:cBhvr>
                                      <p:to>
                                        <p:strVal val="visible"/>
                                      </p:to>
                                    </p:set>
                                    <p:anim calcmode="lin" valueType="num">
                                      <p:cBhvr>
                                        <p:cTn id="28" dur="500" fill="hold"/>
                                        <p:tgtEl>
                                          <p:spTgt spid="263174"/>
                                        </p:tgtEl>
                                        <p:attrNameLst>
                                          <p:attrName>ppt_w</p:attrName>
                                        </p:attrNameLst>
                                      </p:cBhvr>
                                      <p:tavLst>
                                        <p:tav tm="0">
                                          <p:val>
                                            <p:fltVal val="0"/>
                                          </p:val>
                                        </p:tav>
                                        <p:tav tm="100000">
                                          <p:val>
                                            <p:strVal val="#ppt_w"/>
                                          </p:val>
                                        </p:tav>
                                      </p:tavLst>
                                    </p:anim>
                                    <p:anim calcmode="lin" valueType="num">
                                      <p:cBhvr>
                                        <p:cTn id="29" dur="500" fill="hold"/>
                                        <p:tgtEl>
                                          <p:spTgt spid="263174"/>
                                        </p:tgtEl>
                                        <p:attrNameLst>
                                          <p:attrName>ppt_h</p:attrName>
                                        </p:attrNameLst>
                                      </p:cBhvr>
                                      <p:tavLst>
                                        <p:tav tm="0">
                                          <p:val>
                                            <p:fltVal val="0"/>
                                          </p:val>
                                        </p:tav>
                                        <p:tav tm="100000">
                                          <p:val>
                                            <p:strVal val="#ppt_h"/>
                                          </p:val>
                                        </p:tav>
                                      </p:tavLst>
                                    </p:anim>
                                    <p:anim calcmode="lin" valueType="num">
                                      <p:cBhvr>
                                        <p:cTn id="30" dur="500" fill="hold"/>
                                        <p:tgtEl>
                                          <p:spTgt spid="263174"/>
                                        </p:tgtEl>
                                        <p:attrNameLst>
                                          <p:attrName>ppt_x</p:attrName>
                                        </p:attrNameLst>
                                      </p:cBhvr>
                                      <p:tavLst>
                                        <p:tav tm="0">
                                          <p:val>
                                            <p:fltVal val="0.5"/>
                                          </p:val>
                                        </p:tav>
                                        <p:tav tm="100000">
                                          <p:val>
                                            <p:strVal val="#ppt_x"/>
                                          </p:val>
                                        </p:tav>
                                      </p:tavLst>
                                    </p:anim>
                                    <p:anim calcmode="lin" valueType="num">
                                      <p:cBhvr>
                                        <p:cTn id="31" dur="500" fill="hold"/>
                                        <p:tgtEl>
                                          <p:spTgt spid="263174"/>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263175"/>
                                        </p:tgtEl>
                                        <p:attrNameLst>
                                          <p:attrName>style.visibility</p:attrName>
                                        </p:attrNameLst>
                                      </p:cBhvr>
                                      <p:to>
                                        <p:strVal val="visible"/>
                                      </p:to>
                                    </p:set>
                                    <p:anim calcmode="lin" valueType="num">
                                      <p:cBhvr>
                                        <p:cTn id="35" dur="500" fill="hold"/>
                                        <p:tgtEl>
                                          <p:spTgt spid="263175"/>
                                        </p:tgtEl>
                                        <p:attrNameLst>
                                          <p:attrName>ppt_w</p:attrName>
                                        </p:attrNameLst>
                                      </p:cBhvr>
                                      <p:tavLst>
                                        <p:tav tm="0">
                                          <p:val>
                                            <p:fltVal val="0"/>
                                          </p:val>
                                        </p:tav>
                                        <p:tav tm="100000">
                                          <p:val>
                                            <p:strVal val="#ppt_w"/>
                                          </p:val>
                                        </p:tav>
                                      </p:tavLst>
                                    </p:anim>
                                    <p:anim calcmode="lin" valueType="num">
                                      <p:cBhvr>
                                        <p:cTn id="36" dur="500" fill="hold"/>
                                        <p:tgtEl>
                                          <p:spTgt spid="263175"/>
                                        </p:tgtEl>
                                        <p:attrNameLst>
                                          <p:attrName>ppt_h</p:attrName>
                                        </p:attrNameLst>
                                      </p:cBhvr>
                                      <p:tavLst>
                                        <p:tav tm="0">
                                          <p:val>
                                            <p:fltVal val="0"/>
                                          </p:val>
                                        </p:tav>
                                        <p:tav tm="100000">
                                          <p:val>
                                            <p:strVal val="#ppt_h"/>
                                          </p:val>
                                        </p:tav>
                                      </p:tavLst>
                                    </p:anim>
                                    <p:anim calcmode="lin" valueType="num">
                                      <p:cBhvr>
                                        <p:cTn id="37" dur="500" fill="hold"/>
                                        <p:tgtEl>
                                          <p:spTgt spid="263175"/>
                                        </p:tgtEl>
                                        <p:attrNameLst>
                                          <p:attrName>ppt_x</p:attrName>
                                        </p:attrNameLst>
                                      </p:cBhvr>
                                      <p:tavLst>
                                        <p:tav tm="0">
                                          <p:val>
                                            <p:fltVal val="0.5"/>
                                          </p:val>
                                        </p:tav>
                                        <p:tav tm="100000">
                                          <p:val>
                                            <p:strVal val="#ppt_x"/>
                                          </p:val>
                                        </p:tav>
                                      </p:tavLst>
                                    </p:anim>
                                    <p:anim calcmode="lin" valueType="num">
                                      <p:cBhvr>
                                        <p:cTn id="38" dur="500" fill="hold"/>
                                        <p:tgtEl>
                                          <p:spTgt spid="263175"/>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grpId="0" nodeType="afterEffect">
                                  <p:stCondLst>
                                    <p:cond delay="0"/>
                                  </p:stCondLst>
                                  <p:childTnLst>
                                    <p:set>
                                      <p:cBhvr>
                                        <p:cTn id="41" dur="1" fill="hold">
                                          <p:stCondLst>
                                            <p:cond delay="0"/>
                                          </p:stCondLst>
                                        </p:cTn>
                                        <p:tgtEl>
                                          <p:spTgt spid="263176"/>
                                        </p:tgtEl>
                                        <p:attrNameLst>
                                          <p:attrName>style.visibility</p:attrName>
                                        </p:attrNameLst>
                                      </p:cBhvr>
                                      <p:to>
                                        <p:strVal val="visible"/>
                                      </p:to>
                                    </p:set>
                                    <p:anim calcmode="lin" valueType="num">
                                      <p:cBhvr>
                                        <p:cTn id="42" dur="500" fill="hold"/>
                                        <p:tgtEl>
                                          <p:spTgt spid="263176"/>
                                        </p:tgtEl>
                                        <p:attrNameLst>
                                          <p:attrName>ppt_w</p:attrName>
                                        </p:attrNameLst>
                                      </p:cBhvr>
                                      <p:tavLst>
                                        <p:tav tm="0">
                                          <p:val>
                                            <p:fltVal val="0"/>
                                          </p:val>
                                        </p:tav>
                                        <p:tav tm="100000">
                                          <p:val>
                                            <p:strVal val="#ppt_w"/>
                                          </p:val>
                                        </p:tav>
                                      </p:tavLst>
                                    </p:anim>
                                    <p:anim calcmode="lin" valueType="num">
                                      <p:cBhvr>
                                        <p:cTn id="43" dur="500" fill="hold"/>
                                        <p:tgtEl>
                                          <p:spTgt spid="263176"/>
                                        </p:tgtEl>
                                        <p:attrNameLst>
                                          <p:attrName>ppt_h</p:attrName>
                                        </p:attrNameLst>
                                      </p:cBhvr>
                                      <p:tavLst>
                                        <p:tav tm="0">
                                          <p:val>
                                            <p:fltVal val="0"/>
                                          </p:val>
                                        </p:tav>
                                        <p:tav tm="100000">
                                          <p:val>
                                            <p:strVal val="#ppt_h"/>
                                          </p:val>
                                        </p:tav>
                                      </p:tavLst>
                                    </p:anim>
                                    <p:anim calcmode="lin" valueType="num">
                                      <p:cBhvr>
                                        <p:cTn id="44" dur="500" fill="hold"/>
                                        <p:tgtEl>
                                          <p:spTgt spid="263176"/>
                                        </p:tgtEl>
                                        <p:attrNameLst>
                                          <p:attrName>ppt_x</p:attrName>
                                        </p:attrNameLst>
                                      </p:cBhvr>
                                      <p:tavLst>
                                        <p:tav tm="0">
                                          <p:val>
                                            <p:fltVal val="0.5"/>
                                          </p:val>
                                        </p:tav>
                                        <p:tav tm="100000">
                                          <p:val>
                                            <p:strVal val="#ppt_x"/>
                                          </p:val>
                                        </p:tav>
                                      </p:tavLst>
                                    </p:anim>
                                    <p:anim calcmode="lin" valueType="num">
                                      <p:cBhvr>
                                        <p:cTn id="45" dur="500" fill="hold"/>
                                        <p:tgtEl>
                                          <p:spTgt spid="263176"/>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263177"/>
                                        </p:tgtEl>
                                        <p:attrNameLst>
                                          <p:attrName>style.visibility</p:attrName>
                                        </p:attrNameLst>
                                      </p:cBhvr>
                                      <p:to>
                                        <p:strVal val="visible"/>
                                      </p:to>
                                    </p:set>
                                    <p:anim calcmode="lin" valueType="num">
                                      <p:cBhvr>
                                        <p:cTn id="49" dur="500" fill="hold"/>
                                        <p:tgtEl>
                                          <p:spTgt spid="263177"/>
                                        </p:tgtEl>
                                        <p:attrNameLst>
                                          <p:attrName>ppt_w</p:attrName>
                                        </p:attrNameLst>
                                      </p:cBhvr>
                                      <p:tavLst>
                                        <p:tav tm="0">
                                          <p:val>
                                            <p:fltVal val="0"/>
                                          </p:val>
                                        </p:tav>
                                        <p:tav tm="100000">
                                          <p:val>
                                            <p:strVal val="#ppt_w"/>
                                          </p:val>
                                        </p:tav>
                                      </p:tavLst>
                                    </p:anim>
                                    <p:anim calcmode="lin" valueType="num">
                                      <p:cBhvr>
                                        <p:cTn id="50" dur="500" fill="hold"/>
                                        <p:tgtEl>
                                          <p:spTgt spid="263177"/>
                                        </p:tgtEl>
                                        <p:attrNameLst>
                                          <p:attrName>ppt_h</p:attrName>
                                        </p:attrNameLst>
                                      </p:cBhvr>
                                      <p:tavLst>
                                        <p:tav tm="0">
                                          <p:val>
                                            <p:fltVal val="0"/>
                                          </p:val>
                                        </p:tav>
                                        <p:tav tm="100000">
                                          <p:val>
                                            <p:strVal val="#ppt_h"/>
                                          </p:val>
                                        </p:tav>
                                      </p:tavLst>
                                    </p:anim>
                                    <p:anim calcmode="lin" valueType="num">
                                      <p:cBhvr>
                                        <p:cTn id="51" dur="500" fill="hold"/>
                                        <p:tgtEl>
                                          <p:spTgt spid="263177"/>
                                        </p:tgtEl>
                                        <p:attrNameLst>
                                          <p:attrName>ppt_x</p:attrName>
                                        </p:attrNameLst>
                                      </p:cBhvr>
                                      <p:tavLst>
                                        <p:tav tm="0">
                                          <p:val>
                                            <p:fltVal val="0.5"/>
                                          </p:val>
                                        </p:tav>
                                        <p:tav tm="100000">
                                          <p:val>
                                            <p:strVal val="#ppt_x"/>
                                          </p:val>
                                        </p:tav>
                                      </p:tavLst>
                                    </p:anim>
                                    <p:anim calcmode="lin" valueType="num">
                                      <p:cBhvr>
                                        <p:cTn id="52" dur="500" fill="hold"/>
                                        <p:tgtEl>
                                          <p:spTgt spid="263177"/>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grpId="0" nodeType="afterEffect">
                                  <p:stCondLst>
                                    <p:cond delay="0"/>
                                  </p:stCondLst>
                                  <p:childTnLst>
                                    <p:set>
                                      <p:cBhvr>
                                        <p:cTn id="55" dur="1" fill="hold">
                                          <p:stCondLst>
                                            <p:cond delay="0"/>
                                          </p:stCondLst>
                                        </p:cTn>
                                        <p:tgtEl>
                                          <p:spTgt spid="263178"/>
                                        </p:tgtEl>
                                        <p:attrNameLst>
                                          <p:attrName>style.visibility</p:attrName>
                                        </p:attrNameLst>
                                      </p:cBhvr>
                                      <p:to>
                                        <p:strVal val="visible"/>
                                      </p:to>
                                    </p:set>
                                    <p:anim calcmode="lin" valueType="num">
                                      <p:cBhvr>
                                        <p:cTn id="56" dur="500" fill="hold"/>
                                        <p:tgtEl>
                                          <p:spTgt spid="263178"/>
                                        </p:tgtEl>
                                        <p:attrNameLst>
                                          <p:attrName>ppt_w</p:attrName>
                                        </p:attrNameLst>
                                      </p:cBhvr>
                                      <p:tavLst>
                                        <p:tav tm="0">
                                          <p:val>
                                            <p:fltVal val="0"/>
                                          </p:val>
                                        </p:tav>
                                        <p:tav tm="100000">
                                          <p:val>
                                            <p:strVal val="#ppt_w"/>
                                          </p:val>
                                        </p:tav>
                                      </p:tavLst>
                                    </p:anim>
                                    <p:anim calcmode="lin" valueType="num">
                                      <p:cBhvr>
                                        <p:cTn id="57" dur="500" fill="hold"/>
                                        <p:tgtEl>
                                          <p:spTgt spid="263178"/>
                                        </p:tgtEl>
                                        <p:attrNameLst>
                                          <p:attrName>ppt_h</p:attrName>
                                        </p:attrNameLst>
                                      </p:cBhvr>
                                      <p:tavLst>
                                        <p:tav tm="0">
                                          <p:val>
                                            <p:fltVal val="0"/>
                                          </p:val>
                                        </p:tav>
                                        <p:tav tm="100000">
                                          <p:val>
                                            <p:strVal val="#ppt_h"/>
                                          </p:val>
                                        </p:tav>
                                      </p:tavLst>
                                    </p:anim>
                                    <p:anim calcmode="lin" valueType="num">
                                      <p:cBhvr>
                                        <p:cTn id="58" dur="500" fill="hold"/>
                                        <p:tgtEl>
                                          <p:spTgt spid="263178"/>
                                        </p:tgtEl>
                                        <p:attrNameLst>
                                          <p:attrName>ppt_x</p:attrName>
                                        </p:attrNameLst>
                                      </p:cBhvr>
                                      <p:tavLst>
                                        <p:tav tm="0">
                                          <p:val>
                                            <p:fltVal val="0.5"/>
                                          </p:val>
                                        </p:tav>
                                        <p:tav tm="100000">
                                          <p:val>
                                            <p:strVal val="#ppt_x"/>
                                          </p:val>
                                        </p:tav>
                                      </p:tavLst>
                                    </p:anim>
                                    <p:anim calcmode="lin" valueType="num">
                                      <p:cBhvr>
                                        <p:cTn id="59" dur="500" fill="hold"/>
                                        <p:tgtEl>
                                          <p:spTgt spid="263178"/>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263191"/>
                                        </p:tgtEl>
                                        <p:attrNameLst>
                                          <p:attrName>style.visibility</p:attrName>
                                        </p:attrNameLst>
                                      </p:cBhvr>
                                      <p:to>
                                        <p:strVal val="visible"/>
                                      </p:to>
                                    </p:set>
                                    <p:anim calcmode="lin" valueType="num">
                                      <p:cBhvr>
                                        <p:cTn id="63" dur="500" fill="hold"/>
                                        <p:tgtEl>
                                          <p:spTgt spid="263191"/>
                                        </p:tgtEl>
                                        <p:attrNameLst>
                                          <p:attrName>ppt_w</p:attrName>
                                        </p:attrNameLst>
                                      </p:cBhvr>
                                      <p:tavLst>
                                        <p:tav tm="0">
                                          <p:val>
                                            <p:fltVal val="0"/>
                                          </p:val>
                                        </p:tav>
                                        <p:tav tm="100000">
                                          <p:val>
                                            <p:strVal val="#ppt_w"/>
                                          </p:val>
                                        </p:tav>
                                      </p:tavLst>
                                    </p:anim>
                                    <p:anim calcmode="lin" valueType="num">
                                      <p:cBhvr>
                                        <p:cTn id="64" dur="500" fill="hold"/>
                                        <p:tgtEl>
                                          <p:spTgt spid="263191"/>
                                        </p:tgtEl>
                                        <p:attrNameLst>
                                          <p:attrName>ppt_h</p:attrName>
                                        </p:attrNameLst>
                                      </p:cBhvr>
                                      <p:tavLst>
                                        <p:tav tm="0">
                                          <p:val>
                                            <p:fltVal val="0"/>
                                          </p:val>
                                        </p:tav>
                                        <p:tav tm="100000">
                                          <p:val>
                                            <p:strVal val="#ppt_h"/>
                                          </p:val>
                                        </p:tav>
                                      </p:tavLst>
                                    </p:anim>
                                    <p:anim calcmode="lin" valueType="num">
                                      <p:cBhvr>
                                        <p:cTn id="65" dur="500" fill="hold"/>
                                        <p:tgtEl>
                                          <p:spTgt spid="263191"/>
                                        </p:tgtEl>
                                        <p:attrNameLst>
                                          <p:attrName>ppt_x</p:attrName>
                                        </p:attrNameLst>
                                      </p:cBhvr>
                                      <p:tavLst>
                                        <p:tav tm="0">
                                          <p:val>
                                            <p:fltVal val="0.5"/>
                                          </p:val>
                                        </p:tav>
                                        <p:tav tm="100000">
                                          <p:val>
                                            <p:strVal val="#ppt_x"/>
                                          </p:val>
                                        </p:tav>
                                      </p:tavLst>
                                    </p:anim>
                                    <p:anim calcmode="lin" valueType="num">
                                      <p:cBhvr>
                                        <p:cTn id="66" dur="500" fill="hold"/>
                                        <p:tgtEl>
                                          <p:spTgt spid="263191"/>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grpId="0" nodeType="afterEffect">
                                  <p:stCondLst>
                                    <p:cond delay="0"/>
                                  </p:stCondLst>
                                  <p:childTnLst>
                                    <p:set>
                                      <p:cBhvr>
                                        <p:cTn id="69" dur="1" fill="hold">
                                          <p:stCondLst>
                                            <p:cond delay="0"/>
                                          </p:stCondLst>
                                        </p:cTn>
                                        <p:tgtEl>
                                          <p:spTgt spid="263192"/>
                                        </p:tgtEl>
                                        <p:attrNameLst>
                                          <p:attrName>style.visibility</p:attrName>
                                        </p:attrNameLst>
                                      </p:cBhvr>
                                      <p:to>
                                        <p:strVal val="visible"/>
                                      </p:to>
                                    </p:set>
                                    <p:anim calcmode="lin" valueType="num">
                                      <p:cBhvr>
                                        <p:cTn id="70" dur="500" fill="hold"/>
                                        <p:tgtEl>
                                          <p:spTgt spid="263192"/>
                                        </p:tgtEl>
                                        <p:attrNameLst>
                                          <p:attrName>ppt_w</p:attrName>
                                        </p:attrNameLst>
                                      </p:cBhvr>
                                      <p:tavLst>
                                        <p:tav tm="0">
                                          <p:val>
                                            <p:fltVal val="0"/>
                                          </p:val>
                                        </p:tav>
                                        <p:tav tm="100000">
                                          <p:val>
                                            <p:strVal val="#ppt_w"/>
                                          </p:val>
                                        </p:tav>
                                      </p:tavLst>
                                    </p:anim>
                                    <p:anim calcmode="lin" valueType="num">
                                      <p:cBhvr>
                                        <p:cTn id="71" dur="500" fill="hold"/>
                                        <p:tgtEl>
                                          <p:spTgt spid="263192"/>
                                        </p:tgtEl>
                                        <p:attrNameLst>
                                          <p:attrName>ppt_h</p:attrName>
                                        </p:attrNameLst>
                                      </p:cBhvr>
                                      <p:tavLst>
                                        <p:tav tm="0">
                                          <p:val>
                                            <p:fltVal val="0"/>
                                          </p:val>
                                        </p:tav>
                                        <p:tav tm="100000">
                                          <p:val>
                                            <p:strVal val="#ppt_h"/>
                                          </p:val>
                                        </p:tav>
                                      </p:tavLst>
                                    </p:anim>
                                    <p:anim calcmode="lin" valueType="num">
                                      <p:cBhvr>
                                        <p:cTn id="72" dur="500" fill="hold"/>
                                        <p:tgtEl>
                                          <p:spTgt spid="263192"/>
                                        </p:tgtEl>
                                        <p:attrNameLst>
                                          <p:attrName>ppt_x</p:attrName>
                                        </p:attrNameLst>
                                      </p:cBhvr>
                                      <p:tavLst>
                                        <p:tav tm="0">
                                          <p:val>
                                            <p:fltVal val="0.5"/>
                                          </p:val>
                                        </p:tav>
                                        <p:tav tm="100000">
                                          <p:val>
                                            <p:strVal val="#ppt_x"/>
                                          </p:val>
                                        </p:tav>
                                      </p:tavLst>
                                    </p:anim>
                                    <p:anim calcmode="lin" valueType="num">
                                      <p:cBhvr>
                                        <p:cTn id="73" dur="500" fill="hold"/>
                                        <p:tgtEl>
                                          <p:spTgt spid="263192"/>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263179"/>
                                        </p:tgtEl>
                                        <p:attrNameLst>
                                          <p:attrName>style.visibility</p:attrName>
                                        </p:attrNameLst>
                                      </p:cBhvr>
                                      <p:to>
                                        <p:strVal val="visible"/>
                                      </p:to>
                                    </p:set>
                                    <p:anim calcmode="lin" valueType="num">
                                      <p:cBhvr>
                                        <p:cTn id="77" dur="500" fill="hold"/>
                                        <p:tgtEl>
                                          <p:spTgt spid="263179"/>
                                        </p:tgtEl>
                                        <p:attrNameLst>
                                          <p:attrName>ppt_w</p:attrName>
                                        </p:attrNameLst>
                                      </p:cBhvr>
                                      <p:tavLst>
                                        <p:tav tm="0">
                                          <p:val>
                                            <p:fltVal val="0"/>
                                          </p:val>
                                        </p:tav>
                                        <p:tav tm="100000">
                                          <p:val>
                                            <p:strVal val="#ppt_w"/>
                                          </p:val>
                                        </p:tav>
                                      </p:tavLst>
                                    </p:anim>
                                    <p:anim calcmode="lin" valueType="num">
                                      <p:cBhvr>
                                        <p:cTn id="78" dur="500" fill="hold"/>
                                        <p:tgtEl>
                                          <p:spTgt spid="263179"/>
                                        </p:tgtEl>
                                        <p:attrNameLst>
                                          <p:attrName>ppt_h</p:attrName>
                                        </p:attrNameLst>
                                      </p:cBhvr>
                                      <p:tavLst>
                                        <p:tav tm="0">
                                          <p:val>
                                            <p:fltVal val="0"/>
                                          </p:val>
                                        </p:tav>
                                        <p:tav tm="100000">
                                          <p:val>
                                            <p:strVal val="#ppt_h"/>
                                          </p:val>
                                        </p:tav>
                                      </p:tavLst>
                                    </p:anim>
                                    <p:anim calcmode="lin" valueType="num">
                                      <p:cBhvr>
                                        <p:cTn id="79" dur="500" fill="hold"/>
                                        <p:tgtEl>
                                          <p:spTgt spid="263179"/>
                                        </p:tgtEl>
                                        <p:attrNameLst>
                                          <p:attrName>ppt_x</p:attrName>
                                        </p:attrNameLst>
                                      </p:cBhvr>
                                      <p:tavLst>
                                        <p:tav tm="0">
                                          <p:val>
                                            <p:fltVal val="0.5"/>
                                          </p:val>
                                        </p:tav>
                                        <p:tav tm="100000">
                                          <p:val>
                                            <p:strVal val="#ppt_x"/>
                                          </p:val>
                                        </p:tav>
                                      </p:tavLst>
                                    </p:anim>
                                    <p:anim calcmode="lin" valueType="num">
                                      <p:cBhvr>
                                        <p:cTn id="80" dur="500" fill="hold"/>
                                        <p:tgtEl>
                                          <p:spTgt spid="263179"/>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grpId="0" nodeType="afterEffect">
                                  <p:stCondLst>
                                    <p:cond delay="0"/>
                                  </p:stCondLst>
                                  <p:childTnLst>
                                    <p:set>
                                      <p:cBhvr>
                                        <p:cTn id="83" dur="1" fill="hold">
                                          <p:stCondLst>
                                            <p:cond delay="0"/>
                                          </p:stCondLst>
                                        </p:cTn>
                                        <p:tgtEl>
                                          <p:spTgt spid="263180"/>
                                        </p:tgtEl>
                                        <p:attrNameLst>
                                          <p:attrName>style.visibility</p:attrName>
                                        </p:attrNameLst>
                                      </p:cBhvr>
                                      <p:to>
                                        <p:strVal val="visible"/>
                                      </p:to>
                                    </p:set>
                                    <p:anim calcmode="lin" valueType="num">
                                      <p:cBhvr>
                                        <p:cTn id="84" dur="500" fill="hold"/>
                                        <p:tgtEl>
                                          <p:spTgt spid="263180"/>
                                        </p:tgtEl>
                                        <p:attrNameLst>
                                          <p:attrName>ppt_w</p:attrName>
                                        </p:attrNameLst>
                                      </p:cBhvr>
                                      <p:tavLst>
                                        <p:tav tm="0">
                                          <p:val>
                                            <p:fltVal val="0"/>
                                          </p:val>
                                        </p:tav>
                                        <p:tav tm="100000">
                                          <p:val>
                                            <p:strVal val="#ppt_w"/>
                                          </p:val>
                                        </p:tav>
                                      </p:tavLst>
                                    </p:anim>
                                    <p:anim calcmode="lin" valueType="num">
                                      <p:cBhvr>
                                        <p:cTn id="85" dur="500" fill="hold"/>
                                        <p:tgtEl>
                                          <p:spTgt spid="263180"/>
                                        </p:tgtEl>
                                        <p:attrNameLst>
                                          <p:attrName>ppt_h</p:attrName>
                                        </p:attrNameLst>
                                      </p:cBhvr>
                                      <p:tavLst>
                                        <p:tav tm="0">
                                          <p:val>
                                            <p:fltVal val="0"/>
                                          </p:val>
                                        </p:tav>
                                        <p:tav tm="100000">
                                          <p:val>
                                            <p:strVal val="#ppt_h"/>
                                          </p:val>
                                        </p:tav>
                                      </p:tavLst>
                                    </p:anim>
                                    <p:anim calcmode="lin" valueType="num">
                                      <p:cBhvr>
                                        <p:cTn id="86" dur="500" fill="hold"/>
                                        <p:tgtEl>
                                          <p:spTgt spid="263180"/>
                                        </p:tgtEl>
                                        <p:attrNameLst>
                                          <p:attrName>ppt_x</p:attrName>
                                        </p:attrNameLst>
                                      </p:cBhvr>
                                      <p:tavLst>
                                        <p:tav tm="0">
                                          <p:val>
                                            <p:fltVal val="0.5"/>
                                          </p:val>
                                        </p:tav>
                                        <p:tav tm="100000">
                                          <p:val>
                                            <p:strVal val="#ppt_x"/>
                                          </p:val>
                                        </p:tav>
                                      </p:tavLst>
                                    </p:anim>
                                    <p:anim calcmode="lin" valueType="num">
                                      <p:cBhvr>
                                        <p:cTn id="87" dur="500" fill="hold"/>
                                        <p:tgtEl>
                                          <p:spTgt spid="263180"/>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nodeType="afterEffect">
                                  <p:stCondLst>
                                    <p:cond delay="0"/>
                                  </p:stCondLst>
                                  <p:childTnLst>
                                    <p:set>
                                      <p:cBhvr>
                                        <p:cTn id="90" dur="1" fill="hold">
                                          <p:stCondLst>
                                            <p:cond delay="0"/>
                                          </p:stCondLst>
                                        </p:cTn>
                                        <p:tgtEl>
                                          <p:spTgt spid="263190"/>
                                        </p:tgtEl>
                                        <p:attrNameLst>
                                          <p:attrName>style.visibility</p:attrName>
                                        </p:attrNameLst>
                                      </p:cBhvr>
                                      <p:to>
                                        <p:strVal val="visible"/>
                                      </p:to>
                                    </p:set>
                                    <p:anim calcmode="lin" valueType="num">
                                      <p:cBhvr>
                                        <p:cTn id="91" dur="500" fill="hold"/>
                                        <p:tgtEl>
                                          <p:spTgt spid="263190"/>
                                        </p:tgtEl>
                                        <p:attrNameLst>
                                          <p:attrName>ppt_w</p:attrName>
                                        </p:attrNameLst>
                                      </p:cBhvr>
                                      <p:tavLst>
                                        <p:tav tm="0">
                                          <p:val>
                                            <p:fltVal val="0"/>
                                          </p:val>
                                        </p:tav>
                                        <p:tav tm="100000">
                                          <p:val>
                                            <p:strVal val="#ppt_w"/>
                                          </p:val>
                                        </p:tav>
                                      </p:tavLst>
                                    </p:anim>
                                    <p:anim calcmode="lin" valueType="num">
                                      <p:cBhvr>
                                        <p:cTn id="92" dur="500" fill="hold"/>
                                        <p:tgtEl>
                                          <p:spTgt spid="263190"/>
                                        </p:tgtEl>
                                        <p:attrNameLst>
                                          <p:attrName>ppt_h</p:attrName>
                                        </p:attrNameLst>
                                      </p:cBhvr>
                                      <p:tavLst>
                                        <p:tav tm="0">
                                          <p:val>
                                            <p:fltVal val="0"/>
                                          </p:val>
                                        </p:tav>
                                        <p:tav tm="100000">
                                          <p:val>
                                            <p:strVal val="#ppt_h"/>
                                          </p:val>
                                        </p:tav>
                                      </p:tavLst>
                                    </p:anim>
                                    <p:anim calcmode="lin" valueType="num">
                                      <p:cBhvr>
                                        <p:cTn id="93" dur="500" fill="hold"/>
                                        <p:tgtEl>
                                          <p:spTgt spid="263190"/>
                                        </p:tgtEl>
                                        <p:attrNameLst>
                                          <p:attrName>ppt_x</p:attrName>
                                        </p:attrNameLst>
                                      </p:cBhvr>
                                      <p:tavLst>
                                        <p:tav tm="0">
                                          <p:val>
                                            <p:fltVal val="0.5"/>
                                          </p:val>
                                        </p:tav>
                                        <p:tav tm="100000">
                                          <p:val>
                                            <p:strVal val="#ppt_x"/>
                                          </p:val>
                                        </p:tav>
                                      </p:tavLst>
                                    </p:anim>
                                    <p:anim calcmode="lin" valueType="num">
                                      <p:cBhvr>
                                        <p:cTn id="94" dur="500" fill="hold"/>
                                        <p:tgtEl>
                                          <p:spTgt spid="263190"/>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grpId="0" nodeType="afterEffect">
                                  <p:stCondLst>
                                    <p:cond delay="0"/>
                                  </p:stCondLst>
                                  <p:childTnLst>
                                    <p:set>
                                      <p:cBhvr>
                                        <p:cTn id="97" dur="1" fill="hold">
                                          <p:stCondLst>
                                            <p:cond delay="0"/>
                                          </p:stCondLst>
                                        </p:cTn>
                                        <p:tgtEl>
                                          <p:spTgt spid="263189"/>
                                        </p:tgtEl>
                                        <p:attrNameLst>
                                          <p:attrName>style.visibility</p:attrName>
                                        </p:attrNameLst>
                                      </p:cBhvr>
                                      <p:to>
                                        <p:strVal val="visible"/>
                                      </p:to>
                                    </p:set>
                                    <p:anim calcmode="lin" valueType="num">
                                      <p:cBhvr>
                                        <p:cTn id="98" dur="500" fill="hold"/>
                                        <p:tgtEl>
                                          <p:spTgt spid="263189"/>
                                        </p:tgtEl>
                                        <p:attrNameLst>
                                          <p:attrName>ppt_w</p:attrName>
                                        </p:attrNameLst>
                                      </p:cBhvr>
                                      <p:tavLst>
                                        <p:tav tm="0">
                                          <p:val>
                                            <p:fltVal val="0"/>
                                          </p:val>
                                        </p:tav>
                                        <p:tav tm="100000">
                                          <p:val>
                                            <p:strVal val="#ppt_w"/>
                                          </p:val>
                                        </p:tav>
                                      </p:tavLst>
                                    </p:anim>
                                    <p:anim calcmode="lin" valueType="num">
                                      <p:cBhvr>
                                        <p:cTn id="99" dur="500" fill="hold"/>
                                        <p:tgtEl>
                                          <p:spTgt spid="263189"/>
                                        </p:tgtEl>
                                        <p:attrNameLst>
                                          <p:attrName>ppt_h</p:attrName>
                                        </p:attrNameLst>
                                      </p:cBhvr>
                                      <p:tavLst>
                                        <p:tav tm="0">
                                          <p:val>
                                            <p:fltVal val="0"/>
                                          </p:val>
                                        </p:tav>
                                        <p:tav tm="100000">
                                          <p:val>
                                            <p:strVal val="#ppt_h"/>
                                          </p:val>
                                        </p:tav>
                                      </p:tavLst>
                                    </p:anim>
                                    <p:anim calcmode="lin" valueType="num">
                                      <p:cBhvr>
                                        <p:cTn id="100" dur="500" fill="hold"/>
                                        <p:tgtEl>
                                          <p:spTgt spid="263189"/>
                                        </p:tgtEl>
                                        <p:attrNameLst>
                                          <p:attrName>ppt_x</p:attrName>
                                        </p:attrNameLst>
                                      </p:cBhvr>
                                      <p:tavLst>
                                        <p:tav tm="0">
                                          <p:val>
                                            <p:fltVal val="0.5"/>
                                          </p:val>
                                        </p:tav>
                                        <p:tav tm="100000">
                                          <p:val>
                                            <p:strVal val="#ppt_x"/>
                                          </p:val>
                                        </p:tav>
                                      </p:tavLst>
                                    </p:anim>
                                    <p:anim calcmode="lin" valueType="num">
                                      <p:cBhvr>
                                        <p:cTn id="101" dur="500" fill="hold"/>
                                        <p:tgtEl>
                                          <p:spTgt spid="263189"/>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nodeType="afterEffect">
                                  <p:stCondLst>
                                    <p:cond delay="0"/>
                                  </p:stCondLst>
                                  <p:childTnLst>
                                    <p:set>
                                      <p:cBhvr>
                                        <p:cTn id="104" dur="1" fill="hold">
                                          <p:stCondLst>
                                            <p:cond delay="0"/>
                                          </p:stCondLst>
                                        </p:cTn>
                                        <p:tgtEl>
                                          <p:spTgt spid="263181"/>
                                        </p:tgtEl>
                                        <p:attrNameLst>
                                          <p:attrName>style.visibility</p:attrName>
                                        </p:attrNameLst>
                                      </p:cBhvr>
                                      <p:to>
                                        <p:strVal val="visible"/>
                                      </p:to>
                                    </p:set>
                                    <p:anim calcmode="lin" valueType="num">
                                      <p:cBhvr>
                                        <p:cTn id="105" dur="500" fill="hold"/>
                                        <p:tgtEl>
                                          <p:spTgt spid="263181"/>
                                        </p:tgtEl>
                                        <p:attrNameLst>
                                          <p:attrName>ppt_w</p:attrName>
                                        </p:attrNameLst>
                                      </p:cBhvr>
                                      <p:tavLst>
                                        <p:tav tm="0">
                                          <p:val>
                                            <p:fltVal val="0"/>
                                          </p:val>
                                        </p:tav>
                                        <p:tav tm="100000">
                                          <p:val>
                                            <p:strVal val="#ppt_w"/>
                                          </p:val>
                                        </p:tav>
                                      </p:tavLst>
                                    </p:anim>
                                    <p:anim calcmode="lin" valueType="num">
                                      <p:cBhvr>
                                        <p:cTn id="106" dur="500" fill="hold"/>
                                        <p:tgtEl>
                                          <p:spTgt spid="263181"/>
                                        </p:tgtEl>
                                        <p:attrNameLst>
                                          <p:attrName>ppt_h</p:attrName>
                                        </p:attrNameLst>
                                      </p:cBhvr>
                                      <p:tavLst>
                                        <p:tav tm="0">
                                          <p:val>
                                            <p:fltVal val="0"/>
                                          </p:val>
                                        </p:tav>
                                        <p:tav tm="100000">
                                          <p:val>
                                            <p:strVal val="#ppt_h"/>
                                          </p:val>
                                        </p:tav>
                                      </p:tavLst>
                                    </p:anim>
                                    <p:anim calcmode="lin" valueType="num">
                                      <p:cBhvr>
                                        <p:cTn id="107" dur="500" fill="hold"/>
                                        <p:tgtEl>
                                          <p:spTgt spid="263181"/>
                                        </p:tgtEl>
                                        <p:attrNameLst>
                                          <p:attrName>ppt_x</p:attrName>
                                        </p:attrNameLst>
                                      </p:cBhvr>
                                      <p:tavLst>
                                        <p:tav tm="0">
                                          <p:val>
                                            <p:fltVal val="0.5"/>
                                          </p:val>
                                        </p:tav>
                                        <p:tav tm="100000">
                                          <p:val>
                                            <p:strVal val="#ppt_x"/>
                                          </p:val>
                                        </p:tav>
                                      </p:tavLst>
                                    </p:anim>
                                    <p:anim calcmode="lin" valueType="num">
                                      <p:cBhvr>
                                        <p:cTn id="108" dur="500" fill="hold"/>
                                        <p:tgtEl>
                                          <p:spTgt spid="263181"/>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grpId="0" nodeType="afterEffect">
                                  <p:stCondLst>
                                    <p:cond delay="0"/>
                                  </p:stCondLst>
                                  <p:childTnLst>
                                    <p:set>
                                      <p:cBhvr>
                                        <p:cTn id="111" dur="1" fill="hold">
                                          <p:stCondLst>
                                            <p:cond delay="0"/>
                                          </p:stCondLst>
                                        </p:cTn>
                                        <p:tgtEl>
                                          <p:spTgt spid="263182"/>
                                        </p:tgtEl>
                                        <p:attrNameLst>
                                          <p:attrName>style.visibility</p:attrName>
                                        </p:attrNameLst>
                                      </p:cBhvr>
                                      <p:to>
                                        <p:strVal val="visible"/>
                                      </p:to>
                                    </p:set>
                                    <p:anim calcmode="lin" valueType="num">
                                      <p:cBhvr>
                                        <p:cTn id="112" dur="500" fill="hold"/>
                                        <p:tgtEl>
                                          <p:spTgt spid="263182"/>
                                        </p:tgtEl>
                                        <p:attrNameLst>
                                          <p:attrName>ppt_w</p:attrName>
                                        </p:attrNameLst>
                                      </p:cBhvr>
                                      <p:tavLst>
                                        <p:tav tm="0">
                                          <p:val>
                                            <p:fltVal val="0"/>
                                          </p:val>
                                        </p:tav>
                                        <p:tav tm="100000">
                                          <p:val>
                                            <p:strVal val="#ppt_w"/>
                                          </p:val>
                                        </p:tav>
                                      </p:tavLst>
                                    </p:anim>
                                    <p:anim calcmode="lin" valueType="num">
                                      <p:cBhvr>
                                        <p:cTn id="113" dur="500" fill="hold"/>
                                        <p:tgtEl>
                                          <p:spTgt spid="263182"/>
                                        </p:tgtEl>
                                        <p:attrNameLst>
                                          <p:attrName>ppt_h</p:attrName>
                                        </p:attrNameLst>
                                      </p:cBhvr>
                                      <p:tavLst>
                                        <p:tav tm="0">
                                          <p:val>
                                            <p:fltVal val="0"/>
                                          </p:val>
                                        </p:tav>
                                        <p:tav tm="100000">
                                          <p:val>
                                            <p:strVal val="#ppt_h"/>
                                          </p:val>
                                        </p:tav>
                                      </p:tavLst>
                                    </p:anim>
                                    <p:anim calcmode="lin" valueType="num">
                                      <p:cBhvr>
                                        <p:cTn id="114" dur="500" fill="hold"/>
                                        <p:tgtEl>
                                          <p:spTgt spid="263182"/>
                                        </p:tgtEl>
                                        <p:attrNameLst>
                                          <p:attrName>ppt_x</p:attrName>
                                        </p:attrNameLst>
                                      </p:cBhvr>
                                      <p:tavLst>
                                        <p:tav tm="0">
                                          <p:val>
                                            <p:fltVal val="0.5"/>
                                          </p:val>
                                        </p:tav>
                                        <p:tav tm="100000">
                                          <p:val>
                                            <p:strVal val="#ppt_x"/>
                                          </p:val>
                                        </p:tav>
                                      </p:tavLst>
                                    </p:anim>
                                    <p:anim calcmode="lin" valueType="num">
                                      <p:cBhvr>
                                        <p:cTn id="115" dur="500" fill="hold"/>
                                        <p:tgtEl>
                                          <p:spTgt spid="263182"/>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nodeType="afterEffect">
                                  <p:stCondLst>
                                    <p:cond delay="0"/>
                                  </p:stCondLst>
                                  <p:childTnLst>
                                    <p:set>
                                      <p:cBhvr>
                                        <p:cTn id="118" dur="1" fill="hold">
                                          <p:stCondLst>
                                            <p:cond delay="0"/>
                                          </p:stCondLst>
                                        </p:cTn>
                                        <p:tgtEl>
                                          <p:spTgt spid="263183"/>
                                        </p:tgtEl>
                                        <p:attrNameLst>
                                          <p:attrName>style.visibility</p:attrName>
                                        </p:attrNameLst>
                                      </p:cBhvr>
                                      <p:to>
                                        <p:strVal val="visible"/>
                                      </p:to>
                                    </p:set>
                                    <p:anim calcmode="lin" valueType="num">
                                      <p:cBhvr>
                                        <p:cTn id="119" dur="500" fill="hold"/>
                                        <p:tgtEl>
                                          <p:spTgt spid="263183"/>
                                        </p:tgtEl>
                                        <p:attrNameLst>
                                          <p:attrName>ppt_w</p:attrName>
                                        </p:attrNameLst>
                                      </p:cBhvr>
                                      <p:tavLst>
                                        <p:tav tm="0">
                                          <p:val>
                                            <p:fltVal val="0"/>
                                          </p:val>
                                        </p:tav>
                                        <p:tav tm="100000">
                                          <p:val>
                                            <p:strVal val="#ppt_w"/>
                                          </p:val>
                                        </p:tav>
                                      </p:tavLst>
                                    </p:anim>
                                    <p:anim calcmode="lin" valueType="num">
                                      <p:cBhvr>
                                        <p:cTn id="120" dur="500" fill="hold"/>
                                        <p:tgtEl>
                                          <p:spTgt spid="263183"/>
                                        </p:tgtEl>
                                        <p:attrNameLst>
                                          <p:attrName>ppt_h</p:attrName>
                                        </p:attrNameLst>
                                      </p:cBhvr>
                                      <p:tavLst>
                                        <p:tav tm="0">
                                          <p:val>
                                            <p:fltVal val="0"/>
                                          </p:val>
                                        </p:tav>
                                        <p:tav tm="100000">
                                          <p:val>
                                            <p:strVal val="#ppt_h"/>
                                          </p:val>
                                        </p:tav>
                                      </p:tavLst>
                                    </p:anim>
                                    <p:anim calcmode="lin" valueType="num">
                                      <p:cBhvr>
                                        <p:cTn id="121" dur="500" fill="hold"/>
                                        <p:tgtEl>
                                          <p:spTgt spid="263183"/>
                                        </p:tgtEl>
                                        <p:attrNameLst>
                                          <p:attrName>ppt_x</p:attrName>
                                        </p:attrNameLst>
                                      </p:cBhvr>
                                      <p:tavLst>
                                        <p:tav tm="0">
                                          <p:val>
                                            <p:fltVal val="0.5"/>
                                          </p:val>
                                        </p:tav>
                                        <p:tav tm="100000">
                                          <p:val>
                                            <p:strVal val="#ppt_x"/>
                                          </p:val>
                                        </p:tav>
                                      </p:tavLst>
                                    </p:anim>
                                    <p:anim calcmode="lin" valueType="num">
                                      <p:cBhvr>
                                        <p:cTn id="122" dur="500" fill="hold"/>
                                        <p:tgtEl>
                                          <p:spTgt spid="263183"/>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grpId="0" nodeType="afterEffect">
                                  <p:stCondLst>
                                    <p:cond delay="0"/>
                                  </p:stCondLst>
                                  <p:childTnLst>
                                    <p:set>
                                      <p:cBhvr>
                                        <p:cTn id="125" dur="1" fill="hold">
                                          <p:stCondLst>
                                            <p:cond delay="0"/>
                                          </p:stCondLst>
                                        </p:cTn>
                                        <p:tgtEl>
                                          <p:spTgt spid="263184"/>
                                        </p:tgtEl>
                                        <p:attrNameLst>
                                          <p:attrName>style.visibility</p:attrName>
                                        </p:attrNameLst>
                                      </p:cBhvr>
                                      <p:to>
                                        <p:strVal val="visible"/>
                                      </p:to>
                                    </p:set>
                                    <p:anim calcmode="lin" valueType="num">
                                      <p:cBhvr>
                                        <p:cTn id="126" dur="500" fill="hold"/>
                                        <p:tgtEl>
                                          <p:spTgt spid="263184"/>
                                        </p:tgtEl>
                                        <p:attrNameLst>
                                          <p:attrName>ppt_w</p:attrName>
                                        </p:attrNameLst>
                                      </p:cBhvr>
                                      <p:tavLst>
                                        <p:tav tm="0">
                                          <p:val>
                                            <p:fltVal val="0"/>
                                          </p:val>
                                        </p:tav>
                                        <p:tav tm="100000">
                                          <p:val>
                                            <p:strVal val="#ppt_w"/>
                                          </p:val>
                                        </p:tav>
                                      </p:tavLst>
                                    </p:anim>
                                    <p:anim calcmode="lin" valueType="num">
                                      <p:cBhvr>
                                        <p:cTn id="127" dur="500" fill="hold"/>
                                        <p:tgtEl>
                                          <p:spTgt spid="263184"/>
                                        </p:tgtEl>
                                        <p:attrNameLst>
                                          <p:attrName>ppt_h</p:attrName>
                                        </p:attrNameLst>
                                      </p:cBhvr>
                                      <p:tavLst>
                                        <p:tav tm="0">
                                          <p:val>
                                            <p:fltVal val="0"/>
                                          </p:val>
                                        </p:tav>
                                        <p:tav tm="100000">
                                          <p:val>
                                            <p:strVal val="#ppt_h"/>
                                          </p:val>
                                        </p:tav>
                                      </p:tavLst>
                                    </p:anim>
                                    <p:anim calcmode="lin" valueType="num">
                                      <p:cBhvr>
                                        <p:cTn id="128" dur="500" fill="hold"/>
                                        <p:tgtEl>
                                          <p:spTgt spid="263184"/>
                                        </p:tgtEl>
                                        <p:attrNameLst>
                                          <p:attrName>ppt_x</p:attrName>
                                        </p:attrNameLst>
                                      </p:cBhvr>
                                      <p:tavLst>
                                        <p:tav tm="0">
                                          <p:val>
                                            <p:fltVal val="0.5"/>
                                          </p:val>
                                        </p:tav>
                                        <p:tav tm="100000">
                                          <p:val>
                                            <p:strVal val="#ppt_x"/>
                                          </p:val>
                                        </p:tav>
                                      </p:tavLst>
                                    </p:anim>
                                    <p:anim calcmode="lin" valueType="num">
                                      <p:cBhvr>
                                        <p:cTn id="129" dur="500" fill="hold"/>
                                        <p:tgtEl>
                                          <p:spTgt spid="263184"/>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23" presetClass="entr" presetSubtype="528" fill="hold" nodeType="afterEffect">
                                  <p:stCondLst>
                                    <p:cond delay="0"/>
                                  </p:stCondLst>
                                  <p:childTnLst>
                                    <p:set>
                                      <p:cBhvr>
                                        <p:cTn id="132" dur="1" fill="hold">
                                          <p:stCondLst>
                                            <p:cond delay="0"/>
                                          </p:stCondLst>
                                        </p:cTn>
                                        <p:tgtEl>
                                          <p:spTgt spid="263185"/>
                                        </p:tgtEl>
                                        <p:attrNameLst>
                                          <p:attrName>style.visibility</p:attrName>
                                        </p:attrNameLst>
                                      </p:cBhvr>
                                      <p:to>
                                        <p:strVal val="visible"/>
                                      </p:to>
                                    </p:set>
                                    <p:anim calcmode="lin" valueType="num">
                                      <p:cBhvr>
                                        <p:cTn id="133" dur="500" fill="hold"/>
                                        <p:tgtEl>
                                          <p:spTgt spid="263185"/>
                                        </p:tgtEl>
                                        <p:attrNameLst>
                                          <p:attrName>ppt_w</p:attrName>
                                        </p:attrNameLst>
                                      </p:cBhvr>
                                      <p:tavLst>
                                        <p:tav tm="0">
                                          <p:val>
                                            <p:fltVal val="0"/>
                                          </p:val>
                                        </p:tav>
                                        <p:tav tm="100000">
                                          <p:val>
                                            <p:strVal val="#ppt_w"/>
                                          </p:val>
                                        </p:tav>
                                      </p:tavLst>
                                    </p:anim>
                                    <p:anim calcmode="lin" valueType="num">
                                      <p:cBhvr>
                                        <p:cTn id="134" dur="500" fill="hold"/>
                                        <p:tgtEl>
                                          <p:spTgt spid="263185"/>
                                        </p:tgtEl>
                                        <p:attrNameLst>
                                          <p:attrName>ppt_h</p:attrName>
                                        </p:attrNameLst>
                                      </p:cBhvr>
                                      <p:tavLst>
                                        <p:tav tm="0">
                                          <p:val>
                                            <p:fltVal val="0"/>
                                          </p:val>
                                        </p:tav>
                                        <p:tav tm="100000">
                                          <p:val>
                                            <p:strVal val="#ppt_h"/>
                                          </p:val>
                                        </p:tav>
                                      </p:tavLst>
                                    </p:anim>
                                    <p:anim calcmode="lin" valueType="num">
                                      <p:cBhvr>
                                        <p:cTn id="135" dur="500" fill="hold"/>
                                        <p:tgtEl>
                                          <p:spTgt spid="263185"/>
                                        </p:tgtEl>
                                        <p:attrNameLst>
                                          <p:attrName>ppt_x</p:attrName>
                                        </p:attrNameLst>
                                      </p:cBhvr>
                                      <p:tavLst>
                                        <p:tav tm="0">
                                          <p:val>
                                            <p:fltVal val="0.5"/>
                                          </p:val>
                                        </p:tav>
                                        <p:tav tm="100000">
                                          <p:val>
                                            <p:strVal val="#ppt_x"/>
                                          </p:val>
                                        </p:tav>
                                      </p:tavLst>
                                    </p:anim>
                                    <p:anim calcmode="lin" valueType="num">
                                      <p:cBhvr>
                                        <p:cTn id="136" dur="500" fill="hold"/>
                                        <p:tgtEl>
                                          <p:spTgt spid="263185"/>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9500"/>
                            </p:stCondLst>
                            <p:childTnLst>
                              <p:par>
                                <p:cTn id="138" presetID="23" presetClass="entr" presetSubtype="528" fill="hold" grpId="0" nodeType="afterEffect">
                                  <p:stCondLst>
                                    <p:cond delay="0"/>
                                  </p:stCondLst>
                                  <p:childTnLst>
                                    <p:set>
                                      <p:cBhvr>
                                        <p:cTn id="139" dur="1" fill="hold">
                                          <p:stCondLst>
                                            <p:cond delay="0"/>
                                          </p:stCondLst>
                                        </p:cTn>
                                        <p:tgtEl>
                                          <p:spTgt spid="263186"/>
                                        </p:tgtEl>
                                        <p:attrNameLst>
                                          <p:attrName>style.visibility</p:attrName>
                                        </p:attrNameLst>
                                      </p:cBhvr>
                                      <p:to>
                                        <p:strVal val="visible"/>
                                      </p:to>
                                    </p:set>
                                    <p:anim calcmode="lin" valueType="num">
                                      <p:cBhvr>
                                        <p:cTn id="140" dur="500" fill="hold"/>
                                        <p:tgtEl>
                                          <p:spTgt spid="263186"/>
                                        </p:tgtEl>
                                        <p:attrNameLst>
                                          <p:attrName>ppt_w</p:attrName>
                                        </p:attrNameLst>
                                      </p:cBhvr>
                                      <p:tavLst>
                                        <p:tav tm="0">
                                          <p:val>
                                            <p:fltVal val="0"/>
                                          </p:val>
                                        </p:tav>
                                        <p:tav tm="100000">
                                          <p:val>
                                            <p:strVal val="#ppt_w"/>
                                          </p:val>
                                        </p:tav>
                                      </p:tavLst>
                                    </p:anim>
                                    <p:anim calcmode="lin" valueType="num">
                                      <p:cBhvr>
                                        <p:cTn id="141" dur="500" fill="hold"/>
                                        <p:tgtEl>
                                          <p:spTgt spid="263186"/>
                                        </p:tgtEl>
                                        <p:attrNameLst>
                                          <p:attrName>ppt_h</p:attrName>
                                        </p:attrNameLst>
                                      </p:cBhvr>
                                      <p:tavLst>
                                        <p:tav tm="0">
                                          <p:val>
                                            <p:fltVal val="0"/>
                                          </p:val>
                                        </p:tav>
                                        <p:tav tm="100000">
                                          <p:val>
                                            <p:strVal val="#ppt_h"/>
                                          </p:val>
                                        </p:tav>
                                      </p:tavLst>
                                    </p:anim>
                                    <p:anim calcmode="lin" valueType="num">
                                      <p:cBhvr>
                                        <p:cTn id="142" dur="500" fill="hold"/>
                                        <p:tgtEl>
                                          <p:spTgt spid="263186"/>
                                        </p:tgtEl>
                                        <p:attrNameLst>
                                          <p:attrName>ppt_x</p:attrName>
                                        </p:attrNameLst>
                                      </p:cBhvr>
                                      <p:tavLst>
                                        <p:tav tm="0">
                                          <p:val>
                                            <p:fltVal val="0.5"/>
                                          </p:val>
                                        </p:tav>
                                        <p:tav tm="100000">
                                          <p:val>
                                            <p:strVal val="#ppt_x"/>
                                          </p:val>
                                        </p:tav>
                                      </p:tavLst>
                                    </p:anim>
                                    <p:anim calcmode="lin" valueType="num">
                                      <p:cBhvr>
                                        <p:cTn id="143" dur="500" fill="hold"/>
                                        <p:tgtEl>
                                          <p:spTgt spid="263186"/>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0000"/>
                            </p:stCondLst>
                            <p:childTnLst>
                              <p:par>
                                <p:cTn id="145" presetID="23" presetClass="entr" presetSubtype="528" fill="hold" nodeType="afterEffect">
                                  <p:stCondLst>
                                    <p:cond delay="0"/>
                                  </p:stCondLst>
                                  <p:childTnLst>
                                    <p:set>
                                      <p:cBhvr>
                                        <p:cTn id="146" dur="1" fill="hold">
                                          <p:stCondLst>
                                            <p:cond delay="0"/>
                                          </p:stCondLst>
                                        </p:cTn>
                                        <p:tgtEl>
                                          <p:spTgt spid="263187"/>
                                        </p:tgtEl>
                                        <p:attrNameLst>
                                          <p:attrName>style.visibility</p:attrName>
                                        </p:attrNameLst>
                                      </p:cBhvr>
                                      <p:to>
                                        <p:strVal val="visible"/>
                                      </p:to>
                                    </p:set>
                                    <p:anim calcmode="lin" valueType="num">
                                      <p:cBhvr>
                                        <p:cTn id="147" dur="500" fill="hold"/>
                                        <p:tgtEl>
                                          <p:spTgt spid="263187"/>
                                        </p:tgtEl>
                                        <p:attrNameLst>
                                          <p:attrName>ppt_w</p:attrName>
                                        </p:attrNameLst>
                                      </p:cBhvr>
                                      <p:tavLst>
                                        <p:tav tm="0">
                                          <p:val>
                                            <p:fltVal val="0"/>
                                          </p:val>
                                        </p:tav>
                                        <p:tav tm="100000">
                                          <p:val>
                                            <p:strVal val="#ppt_w"/>
                                          </p:val>
                                        </p:tav>
                                      </p:tavLst>
                                    </p:anim>
                                    <p:anim calcmode="lin" valueType="num">
                                      <p:cBhvr>
                                        <p:cTn id="148" dur="500" fill="hold"/>
                                        <p:tgtEl>
                                          <p:spTgt spid="263187"/>
                                        </p:tgtEl>
                                        <p:attrNameLst>
                                          <p:attrName>ppt_h</p:attrName>
                                        </p:attrNameLst>
                                      </p:cBhvr>
                                      <p:tavLst>
                                        <p:tav tm="0">
                                          <p:val>
                                            <p:fltVal val="0"/>
                                          </p:val>
                                        </p:tav>
                                        <p:tav tm="100000">
                                          <p:val>
                                            <p:strVal val="#ppt_h"/>
                                          </p:val>
                                        </p:tav>
                                      </p:tavLst>
                                    </p:anim>
                                    <p:anim calcmode="lin" valueType="num">
                                      <p:cBhvr>
                                        <p:cTn id="149" dur="500" fill="hold"/>
                                        <p:tgtEl>
                                          <p:spTgt spid="263187"/>
                                        </p:tgtEl>
                                        <p:attrNameLst>
                                          <p:attrName>ppt_x</p:attrName>
                                        </p:attrNameLst>
                                      </p:cBhvr>
                                      <p:tavLst>
                                        <p:tav tm="0">
                                          <p:val>
                                            <p:fltVal val="0.5"/>
                                          </p:val>
                                        </p:tav>
                                        <p:tav tm="100000">
                                          <p:val>
                                            <p:strVal val="#ppt_x"/>
                                          </p:val>
                                        </p:tav>
                                      </p:tavLst>
                                    </p:anim>
                                    <p:anim calcmode="lin" valueType="num">
                                      <p:cBhvr>
                                        <p:cTn id="150" dur="500" fill="hold"/>
                                        <p:tgtEl>
                                          <p:spTgt spid="263187"/>
                                        </p:tgtEl>
                                        <p:attrNameLst>
                                          <p:attrName>ppt_y</p:attrName>
                                        </p:attrNameLst>
                                      </p:cBhvr>
                                      <p:tavLst>
                                        <p:tav tm="0">
                                          <p:val>
                                            <p:fltVal val="0.5"/>
                                          </p:val>
                                        </p:tav>
                                        <p:tav tm="100000">
                                          <p:val>
                                            <p:strVal val="#ppt_y"/>
                                          </p:val>
                                        </p:tav>
                                      </p:tavLst>
                                    </p:anim>
                                  </p:childTnLst>
                                </p:cTn>
                              </p:par>
                            </p:childTnLst>
                          </p:cTn>
                        </p:par>
                        <p:par>
                          <p:cTn id="151" fill="hold" nodeType="afterGroup">
                            <p:stCondLst>
                              <p:cond delay="10500"/>
                            </p:stCondLst>
                            <p:childTnLst>
                              <p:par>
                                <p:cTn id="152" presetID="23" presetClass="entr" presetSubtype="528" fill="hold" grpId="0" nodeType="afterEffect">
                                  <p:stCondLst>
                                    <p:cond delay="0"/>
                                  </p:stCondLst>
                                  <p:childTnLst>
                                    <p:set>
                                      <p:cBhvr>
                                        <p:cTn id="153" dur="1" fill="hold">
                                          <p:stCondLst>
                                            <p:cond delay="0"/>
                                          </p:stCondLst>
                                        </p:cTn>
                                        <p:tgtEl>
                                          <p:spTgt spid="263188"/>
                                        </p:tgtEl>
                                        <p:attrNameLst>
                                          <p:attrName>style.visibility</p:attrName>
                                        </p:attrNameLst>
                                      </p:cBhvr>
                                      <p:to>
                                        <p:strVal val="visible"/>
                                      </p:to>
                                    </p:set>
                                    <p:anim calcmode="lin" valueType="num">
                                      <p:cBhvr>
                                        <p:cTn id="154" dur="500" fill="hold"/>
                                        <p:tgtEl>
                                          <p:spTgt spid="263188"/>
                                        </p:tgtEl>
                                        <p:attrNameLst>
                                          <p:attrName>ppt_w</p:attrName>
                                        </p:attrNameLst>
                                      </p:cBhvr>
                                      <p:tavLst>
                                        <p:tav tm="0">
                                          <p:val>
                                            <p:fltVal val="0"/>
                                          </p:val>
                                        </p:tav>
                                        <p:tav tm="100000">
                                          <p:val>
                                            <p:strVal val="#ppt_w"/>
                                          </p:val>
                                        </p:tav>
                                      </p:tavLst>
                                    </p:anim>
                                    <p:anim calcmode="lin" valueType="num">
                                      <p:cBhvr>
                                        <p:cTn id="155" dur="500" fill="hold"/>
                                        <p:tgtEl>
                                          <p:spTgt spid="263188"/>
                                        </p:tgtEl>
                                        <p:attrNameLst>
                                          <p:attrName>ppt_h</p:attrName>
                                        </p:attrNameLst>
                                      </p:cBhvr>
                                      <p:tavLst>
                                        <p:tav tm="0">
                                          <p:val>
                                            <p:fltVal val="0"/>
                                          </p:val>
                                        </p:tav>
                                        <p:tav tm="100000">
                                          <p:val>
                                            <p:strVal val="#ppt_h"/>
                                          </p:val>
                                        </p:tav>
                                      </p:tavLst>
                                    </p:anim>
                                    <p:anim calcmode="lin" valueType="num">
                                      <p:cBhvr>
                                        <p:cTn id="156" dur="500" fill="hold"/>
                                        <p:tgtEl>
                                          <p:spTgt spid="263188"/>
                                        </p:tgtEl>
                                        <p:attrNameLst>
                                          <p:attrName>ppt_x</p:attrName>
                                        </p:attrNameLst>
                                      </p:cBhvr>
                                      <p:tavLst>
                                        <p:tav tm="0">
                                          <p:val>
                                            <p:fltVal val="0.5"/>
                                          </p:val>
                                        </p:tav>
                                        <p:tav tm="100000">
                                          <p:val>
                                            <p:strVal val="#ppt_x"/>
                                          </p:val>
                                        </p:tav>
                                      </p:tavLst>
                                    </p:anim>
                                    <p:anim calcmode="lin" valueType="num">
                                      <p:cBhvr>
                                        <p:cTn id="157" dur="500" fill="hold"/>
                                        <p:tgtEl>
                                          <p:spTgt spid="263188"/>
                                        </p:tgtEl>
                                        <p:attrNameLst>
                                          <p:attrName>ppt_y</p:attrName>
                                        </p:attrNameLst>
                                      </p:cBhvr>
                                      <p:tavLst>
                                        <p:tav tm="0">
                                          <p:val>
                                            <p:fltVal val="0.5"/>
                                          </p:val>
                                        </p:tav>
                                        <p:tav tm="100000">
                                          <p:val>
                                            <p:strVal val="#ppt_y"/>
                                          </p:val>
                                        </p:tav>
                                      </p:tavLst>
                                    </p:anim>
                                  </p:childTnLst>
                                </p:cTn>
                              </p:par>
                            </p:childTnLst>
                          </p:cTn>
                        </p:par>
                        <p:par>
                          <p:cTn id="158" fill="hold" nodeType="afterGroup">
                            <p:stCondLst>
                              <p:cond delay="11000"/>
                            </p:stCondLst>
                            <p:childTnLst>
                              <p:par>
                                <p:cTn id="159" presetID="23" presetClass="entr" presetSubtype="528" fill="hold" nodeType="afterEffect">
                                  <p:stCondLst>
                                    <p:cond delay="0"/>
                                  </p:stCondLst>
                                  <p:childTnLst>
                                    <p:set>
                                      <p:cBhvr>
                                        <p:cTn id="160" dur="1" fill="hold">
                                          <p:stCondLst>
                                            <p:cond delay="0"/>
                                          </p:stCondLst>
                                        </p:cTn>
                                        <p:tgtEl>
                                          <p:spTgt spid="263194"/>
                                        </p:tgtEl>
                                        <p:attrNameLst>
                                          <p:attrName>style.visibility</p:attrName>
                                        </p:attrNameLst>
                                      </p:cBhvr>
                                      <p:to>
                                        <p:strVal val="visible"/>
                                      </p:to>
                                    </p:set>
                                    <p:anim calcmode="lin" valueType="num">
                                      <p:cBhvr>
                                        <p:cTn id="161" dur="500" fill="hold"/>
                                        <p:tgtEl>
                                          <p:spTgt spid="263194"/>
                                        </p:tgtEl>
                                        <p:attrNameLst>
                                          <p:attrName>ppt_w</p:attrName>
                                        </p:attrNameLst>
                                      </p:cBhvr>
                                      <p:tavLst>
                                        <p:tav tm="0">
                                          <p:val>
                                            <p:fltVal val="0"/>
                                          </p:val>
                                        </p:tav>
                                        <p:tav tm="100000">
                                          <p:val>
                                            <p:strVal val="#ppt_w"/>
                                          </p:val>
                                        </p:tav>
                                      </p:tavLst>
                                    </p:anim>
                                    <p:anim calcmode="lin" valueType="num">
                                      <p:cBhvr>
                                        <p:cTn id="162" dur="500" fill="hold"/>
                                        <p:tgtEl>
                                          <p:spTgt spid="263194"/>
                                        </p:tgtEl>
                                        <p:attrNameLst>
                                          <p:attrName>ppt_h</p:attrName>
                                        </p:attrNameLst>
                                      </p:cBhvr>
                                      <p:tavLst>
                                        <p:tav tm="0">
                                          <p:val>
                                            <p:fltVal val="0"/>
                                          </p:val>
                                        </p:tav>
                                        <p:tav tm="100000">
                                          <p:val>
                                            <p:strVal val="#ppt_h"/>
                                          </p:val>
                                        </p:tav>
                                      </p:tavLst>
                                    </p:anim>
                                    <p:anim calcmode="lin" valueType="num">
                                      <p:cBhvr>
                                        <p:cTn id="163" dur="500" fill="hold"/>
                                        <p:tgtEl>
                                          <p:spTgt spid="263194"/>
                                        </p:tgtEl>
                                        <p:attrNameLst>
                                          <p:attrName>ppt_x</p:attrName>
                                        </p:attrNameLst>
                                      </p:cBhvr>
                                      <p:tavLst>
                                        <p:tav tm="0">
                                          <p:val>
                                            <p:fltVal val="0.5"/>
                                          </p:val>
                                        </p:tav>
                                        <p:tav tm="100000">
                                          <p:val>
                                            <p:strVal val="#ppt_x"/>
                                          </p:val>
                                        </p:tav>
                                      </p:tavLst>
                                    </p:anim>
                                    <p:anim calcmode="lin" valueType="num">
                                      <p:cBhvr>
                                        <p:cTn id="164" dur="500" fill="hold"/>
                                        <p:tgtEl>
                                          <p:spTgt spid="263194"/>
                                        </p:tgtEl>
                                        <p:attrNameLst>
                                          <p:attrName>ppt_y</p:attrName>
                                        </p:attrNameLst>
                                      </p:cBhvr>
                                      <p:tavLst>
                                        <p:tav tm="0">
                                          <p:val>
                                            <p:fltVal val="0.5"/>
                                          </p:val>
                                        </p:tav>
                                        <p:tav tm="100000">
                                          <p:val>
                                            <p:strVal val="#ppt_y"/>
                                          </p:val>
                                        </p:tav>
                                      </p:tavLst>
                                    </p:anim>
                                  </p:childTnLst>
                                </p:cTn>
                              </p:par>
                            </p:childTnLst>
                          </p:cTn>
                        </p:par>
                        <p:par>
                          <p:cTn id="165" fill="hold" nodeType="afterGroup">
                            <p:stCondLst>
                              <p:cond delay="11500"/>
                            </p:stCondLst>
                            <p:childTnLst>
                              <p:par>
                                <p:cTn id="166" presetID="23" presetClass="entr" presetSubtype="528" fill="hold" nodeType="afterEffect">
                                  <p:stCondLst>
                                    <p:cond delay="0"/>
                                  </p:stCondLst>
                                  <p:childTnLst>
                                    <p:set>
                                      <p:cBhvr>
                                        <p:cTn id="167" dur="1" fill="hold">
                                          <p:stCondLst>
                                            <p:cond delay="0"/>
                                          </p:stCondLst>
                                        </p:cTn>
                                        <p:tgtEl>
                                          <p:spTgt spid="263195"/>
                                        </p:tgtEl>
                                        <p:attrNameLst>
                                          <p:attrName>style.visibility</p:attrName>
                                        </p:attrNameLst>
                                      </p:cBhvr>
                                      <p:to>
                                        <p:strVal val="visible"/>
                                      </p:to>
                                    </p:set>
                                    <p:anim calcmode="lin" valueType="num">
                                      <p:cBhvr>
                                        <p:cTn id="168" dur="500" fill="hold"/>
                                        <p:tgtEl>
                                          <p:spTgt spid="263195"/>
                                        </p:tgtEl>
                                        <p:attrNameLst>
                                          <p:attrName>ppt_w</p:attrName>
                                        </p:attrNameLst>
                                      </p:cBhvr>
                                      <p:tavLst>
                                        <p:tav tm="0">
                                          <p:val>
                                            <p:fltVal val="0"/>
                                          </p:val>
                                        </p:tav>
                                        <p:tav tm="100000">
                                          <p:val>
                                            <p:strVal val="#ppt_w"/>
                                          </p:val>
                                        </p:tav>
                                      </p:tavLst>
                                    </p:anim>
                                    <p:anim calcmode="lin" valueType="num">
                                      <p:cBhvr>
                                        <p:cTn id="169" dur="500" fill="hold"/>
                                        <p:tgtEl>
                                          <p:spTgt spid="263195"/>
                                        </p:tgtEl>
                                        <p:attrNameLst>
                                          <p:attrName>ppt_h</p:attrName>
                                        </p:attrNameLst>
                                      </p:cBhvr>
                                      <p:tavLst>
                                        <p:tav tm="0">
                                          <p:val>
                                            <p:fltVal val="0"/>
                                          </p:val>
                                        </p:tav>
                                        <p:tav tm="100000">
                                          <p:val>
                                            <p:strVal val="#ppt_h"/>
                                          </p:val>
                                        </p:tav>
                                      </p:tavLst>
                                    </p:anim>
                                    <p:anim calcmode="lin" valueType="num">
                                      <p:cBhvr>
                                        <p:cTn id="170" dur="500" fill="hold"/>
                                        <p:tgtEl>
                                          <p:spTgt spid="263195"/>
                                        </p:tgtEl>
                                        <p:attrNameLst>
                                          <p:attrName>ppt_x</p:attrName>
                                        </p:attrNameLst>
                                      </p:cBhvr>
                                      <p:tavLst>
                                        <p:tav tm="0">
                                          <p:val>
                                            <p:fltVal val="0.5"/>
                                          </p:val>
                                        </p:tav>
                                        <p:tav tm="100000">
                                          <p:val>
                                            <p:strVal val="#ppt_x"/>
                                          </p:val>
                                        </p:tav>
                                      </p:tavLst>
                                    </p:anim>
                                    <p:anim calcmode="lin" valueType="num">
                                      <p:cBhvr>
                                        <p:cTn id="171" dur="500" fill="hold"/>
                                        <p:tgtEl>
                                          <p:spTgt spid="263195"/>
                                        </p:tgtEl>
                                        <p:attrNameLst>
                                          <p:attrName>ppt_y</p:attrName>
                                        </p:attrNameLst>
                                      </p:cBhvr>
                                      <p:tavLst>
                                        <p:tav tm="0">
                                          <p:val>
                                            <p:fltVal val="0.5"/>
                                          </p:val>
                                        </p:tav>
                                        <p:tav tm="100000">
                                          <p:val>
                                            <p:strVal val="#ppt_y"/>
                                          </p:val>
                                        </p:tav>
                                      </p:tavLst>
                                    </p:anim>
                                  </p:childTnLst>
                                </p:cTn>
                              </p:par>
                            </p:childTnLst>
                          </p:cTn>
                        </p:par>
                        <p:par>
                          <p:cTn id="172" fill="hold" nodeType="afterGroup">
                            <p:stCondLst>
                              <p:cond delay="12000"/>
                            </p:stCondLst>
                            <p:childTnLst>
                              <p:par>
                                <p:cTn id="173" presetID="23" presetClass="entr" presetSubtype="528" fill="hold" grpId="0" nodeType="afterEffect">
                                  <p:stCondLst>
                                    <p:cond delay="0"/>
                                  </p:stCondLst>
                                  <p:childTnLst>
                                    <p:set>
                                      <p:cBhvr>
                                        <p:cTn id="174" dur="1" fill="hold">
                                          <p:stCondLst>
                                            <p:cond delay="0"/>
                                          </p:stCondLst>
                                        </p:cTn>
                                        <p:tgtEl>
                                          <p:spTgt spid="263196"/>
                                        </p:tgtEl>
                                        <p:attrNameLst>
                                          <p:attrName>style.visibility</p:attrName>
                                        </p:attrNameLst>
                                      </p:cBhvr>
                                      <p:to>
                                        <p:strVal val="visible"/>
                                      </p:to>
                                    </p:set>
                                    <p:anim calcmode="lin" valueType="num">
                                      <p:cBhvr>
                                        <p:cTn id="175" dur="500" fill="hold"/>
                                        <p:tgtEl>
                                          <p:spTgt spid="263196"/>
                                        </p:tgtEl>
                                        <p:attrNameLst>
                                          <p:attrName>ppt_w</p:attrName>
                                        </p:attrNameLst>
                                      </p:cBhvr>
                                      <p:tavLst>
                                        <p:tav tm="0">
                                          <p:val>
                                            <p:fltVal val="0"/>
                                          </p:val>
                                        </p:tav>
                                        <p:tav tm="100000">
                                          <p:val>
                                            <p:strVal val="#ppt_w"/>
                                          </p:val>
                                        </p:tav>
                                      </p:tavLst>
                                    </p:anim>
                                    <p:anim calcmode="lin" valueType="num">
                                      <p:cBhvr>
                                        <p:cTn id="176" dur="500" fill="hold"/>
                                        <p:tgtEl>
                                          <p:spTgt spid="263196"/>
                                        </p:tgtEl>
                                        <p:attrNameLst>
                                          <p:attrName>ppt_h</p:attrName>
                                        </p:attrNameLst>
                                      </p:cBhvr>
                                      <p:tavLst>
                                        <p:tav tm="0">
                                          <p:val>
                                            <p:fltVal val="0"/>
                                          </p:val>
                                        </p:tav>
                                        <p:tav tm="100000">
                                          <p:val>
                                            <p:strVal val="#ppt_h"/>
                                          </p:val>
                                        </p:tav>
                                      </p:tavLst>
                                    </p:anim>
                                    <p:anim calcmode="lin" valueType="num">
                                      <p:cBhvr>
                                        <p:cTn id="177" dur="500" fill="hold"/>
                                        <p:tgtEl>
                                          <p:spTgt spid="263196"/>
                                        </p:tgtEl>
                                        <p:attrNameLst>
                                          <p:attrName>ppt_x</p:attrName>
                                        </p:attrNameLst>
                                      </p:cBhvr>
                                      <p:tavLst>
                                        <p:tav tm="0">
                                          <p:val>
                                            <p:fltVal val="0.5"/>
                                          </p:val>
                                        </p:tav>
                                        <p:tav tm="100000">
                                          <p:val>
                                            <p:strVal val="#ppt_x"/>
                                          </p:val>
                                        </p:tav>
                                      </p:tavLst>
                                    </p:anim>
                                    <p:anim calcmode="lin" valueType="num">
                                      <p:cBhvr>
                                        <p:cTn id="178" dur="500" fill="hold"/>
                                        <p:tgtEl>
                                          <p:spTgt spid="263196"/>
                                        </p:tgtEl>
                                        <p:attrNameLst>
                                          <p:attrName>ppt_y</p:attrName>
                                        </p:attrNameLst>
                                      </p:cBhvr>
                                      <p:tavLst>
                                        <p:tav tm="0">
                                          <p:val>
                                            <p:fltVal val="0.5"/>
                                          </p:val>
                                        </p:tav>
                                        <p:tav tm="100000">
                                          <p:val>
                                            <p:strVal val="#ppt_y"/>
                                          </p:val>
                                        </p:tav>
                                      </p:tavLst>
                                    </p:anim>
                                  </p:childTnLst>
                                </p:cTn>
                              </p:par>
                            </p:childTnLst>
                          </p:cTn>
                        </p:par>
                        <p:par>
                          <p:cTn id="179" fill="hold" nodeType="afterGroup">
                            <p:stCondLst>
                              <p:cond delay="12500"/>
                            </p:stCondLst>
                            <p:childTnLst>
                              <p:par>
                                <p:cTn id="180" presetID="23" presetClass="entr" presetSubtype="528" fill="hold" grpId="0" nodeType="afterEffect">
                                  <p:stCondLst>
                                    <p:cond delay="0"/>
                                  </p:stCondLst>
                                  <p:childTnLst>
                                    <p:set>
                                      <p:cBhvr>
                                        <p:cTn id="181" dur="1" fill="hold">
                                          <p:stCondLst>
                                            <p:cond delay="0"/>
                                          </p:stCondLst>
                                        </p:cTn>
                                        <p:tgtEl>
                                          <p:spTgt spid="263197"/>
                                        </p:tgtEl>
                                        <p:attrNameLst>
                                          <p:attrName>style.visibility</p:attrName>
                                        </p:attrNameLst>
                                      </p:cBhvr>
                                      <p:to>
                                        <p:strVal val="visible"/>
                                      </p:to>
                                    </p:set>
                                    <p:anim calcmode="lin" valueType="num">
                                      <p:cBhvr>
                                        <p:cTn id="182" dur="500" fill="hold"/>
                                        <p:tgtEl>
                                          <p:spTgt spid="263197"/>
                                        </p:tgtEl>
                                        <p:attrNameLst>
                                          <p:attrName>ppt_w</p:attrName>
                                        </p:attrNameLst>
                                      </p:cBhvr>
                                      <p:tavLst>
                                        <p:tav tm="0">
                                          <p:val>
                                            <p:fltVal val="0"/>
                                          </p:val>
                                        </p:tav>
                                        <p:tav tm="100000">
                                          <p:val>
                                            <p:strVal val="#ppt_w"/>
                                          </p:val>
                                        </p:tav>
                                      </p:tavLst>
                                    </p:anim>
                                    <p:anim calcmode="lin" valueType="num">
                                      <p:cBhvr>
                                        <p:cTn id="183" dur="500" fill="hold"/>
                                        <p:tgtEl>
                                          <p:spTgt spid="263197"/>
                                        </p:tgtEl>
                                        <p:attrNameLst>
                                          <p:attrName>ppt_h</p:attrName>
                                        </p:attrNameLst>
                                      </p:cBhvr>
                                      <p:tavLst>
                                        <p:tav tm="0">
                                          <p:val>
                                            <p:fltVal val="0"/>
                                          </p:val>
                                        </p:tav>
                                        <p:tav tm="100000">
                                          <p:val>
                                            <p:strVal val="#ppt_h"/>
                                          </p:val>
                                        </p:tav>
                                      </p:tavLst>
                                    </p:anim>
                                    <p:anim calcmode="lin" valueType="num">
                                      <p:cBhvr>
                                        <p:cTn id="184" dur="500" fill="hold"/>
                                        <p:tgtEl>
                                          <p:spTgt spid="263197"/>
                                        </p:tgtEl>
                                        <p:attrNameLst>
                                          <p:attrName>ppt_x</p:attrName>
                                        </p:attrNameLst>
                                      </p:cBhvr>
                                      <p:tavLst>
                                        <p:tav tm="0">
                                          <p:val>
                                            <p:fltVal val="0.5"/>
                                          </p:val>
                                        </p:tav>
                                        <p:tav tm="100000">
                                          <p:val>
                                            <p:strVal val="#ppt_x"/>
                                          </p:val>
                                        </p:tav>
                                      </p:tavLst>
                                    </p:anim>
                                    <p:anim calcmode="lin" valueType="num">
                                      <p:cBhvr>
                                        <p:cTn id="185" dur="500" fill="hold"/>
                                        <p:tgtEl>
                                          <p:spTgt spid="2631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utoUpdateAnimBg="0"/>
      <p:bldP spid="263174" grpId="0" autoUpdateAnimBg="0"/>
      <p:bldP spid="263176" grpId="0" autoUpdateAnimBg="0"/>
      <p:bldP spid="263178" grpId="0" autoUpdateAnimBg="0"/>
      <p:bldP spid="263180" grpId="0" autoUpdateAnimBg="0"/>
      <p:bldP spid="263182" grpId="0" autoUpdateAnimBg="0"/>
      <p:bldP spid="263184" grpId="0" autoUpdateAnimBg="0"/>
      <p:bldP spid="263186" grpId="0" autoUpdateAnimBg="0"/>
      <p:bldP spid="263188" grpId="0" autoUpdateAnimBg="0"/>
      <p:bldP spid="263189" grpId="0" autoUpdateAnimBg="0"/>
      <p:bldP spid="263192" grpId="0" autoUpdateAnimBg="0"/>
      <p:bldP spid="263196" grpId="0" autoUpdateAnimBg="0"/>
      <p:bldP spid="26319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1D79E-ADCA-4BED-8862-A3A4A0DCB31D}"/>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Expectations for organisations</a:t>
            </a:r>
          </a:p>
        </p:txBody>
      </p:sp>
      <p:cxnSp>
        <p:nvCxnSpPr>
          <p:cNvPr id="77" name="Straight Connector 76">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72708" name="Slide Number Placeholder 3">
            <a:extLst>
              <a:ext uri="{FF2B5EF4-FFF2-40B4-BE49-F238E27FC236}">
                <a16:creationId xmlns:a16="http://schemas.microsoft.com/office/drawing/2014/main" id="{AA82F770-F224-4318-9476-AF36098A04CD}"/>
              </a:ext>
            </a:extLst>
          </p:cNvPr>
          <p:cNvSpPr>
            <a:spLocks noGrp="1"/>
          </p:cNvSpPr>
          <p:nvPr>
            <p:ph type="sldNum" sz="quarter" idx="12"/>
          </p:nvPr>
        </p:nvSpPr>
        <p:spPr>
          <a:xfrm>
            <a:off x="8610600" y="615971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defTabSz="914400">
              <a:spcBef>
                <a:spcPct val="0"/>
              </a:spcBef>
              <a:spcAft>
                <a:spcPts val="600"/>
              </a:spcAft>
              <a:buClrTx/>
              <a:buSzTx/>
              <a:buFontTx/>
              <a:buNone/>
            </a:pPr>
            <a:fld id="{77A50243-F5F8-4FE3-B9B6-456B713392E5}" type="slidenum">
              <a:rPr lang="en-US" altLang="en-US" sz="1200">
                <a:solidFill>
                  <a:schemeClr val="tx1">
                    <a:tint val="75000"/>
                  </a:schemeClr>
                </a:solidFill>
                <a:latin typeface="+mn-lt"/>
              </a:rPr>
              <a:pPr defTabSz="914400">
                <a:spcBef>
                  <a:spcPct val="0"/>
                </a:spcBef>
                <a:spcAft>
                  <a:spcPts val="600"/>
                </a:spcAft>
                <a:buClrTx/>
                <a:buSzTx/>
                <a:buFontTx/>
                <a:buNone/>
              </a:pPr>
              <a:t>35</a:t>
            </a:fld>
            <a:endParaRPr lang="en-US" altLang="en-US" sz="1200">
              <a:solidFill>
                <a:schemeClr val="tx1">
                  <a:tint val="75000"/>
                </a:schemeClr>
              </a:solidFill>
              <a:latin typeface="+mn-lt"/>
            </a:endParaRPr>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F8F8FDDE-1756-4A91-B35E-0365A44714B3}"/>
              </a:ext>
            </a:extLst>
          </p:cNvPr>
          <p:cNvSpPr>
            <a:spLocks noGrp="1" noChangeArrowheads="1"/>
          </p:cNvSpPr>
          <p:nvPr>
            <p:ph type="title"/>
          </p:nvPr>
        </p:nvSpPr>
        <p:spPr>
          <a:xfrm>
            <a:off x="838200" y="947737"/>
            <a:ext cx="10515600" cy="1325563"/>
          </a:xfrm>
        </p:spPr>
        <p:txBody>
          <a:bodyPr vert="horz" lIns="90488" tIns="44450" rIns="90488" bIns="44450" rtlCol="0">
            <a:normAutofit/>
          </a:bodyPr>
          <a:lstStyle/>
          <a:p>
            <a:pPr algn="ctr" eaLnBrk="1" hangingPunct="1"/>
            <a:r>
              <a:rPr lang="en-GB" altLang="en-US" dirty="0"/>
              <a:t>Sharing Information</a:t>
            </a:r>
          </a:p>
        </p:txBody>
      </p:sp>
      <p:sp>
        <p:nvSpPr>
          <p:cNvPr id="74754" name="Rectangle 3">
            <a:extLst>
              <a:ext uri="{FF2B5EF4-FFF2-40B4-BE49-F238E27FC236}">
                <a16:creationId xmlns:a16="http://schemas.microsoft.com/office/drawing/2014/main" id="{89FD8BDB-4480-4F63-9981-65FAD4253AB7}"/>
              </a:ext>
            </a:extLst>
          </p:cNvPr>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ClrTx/>
              <a:buSzTx/>
              <a:buFontTx/>
              <a:buNone/>
            </a:pPr>
            <a:fld id="{E4FB4180-4C19-419D-B819-77E05D4623BB}" type="slidenum">
              <a:rPr lang="en-GB" altLang="en-US" sz="1800" smtClean="0">
                <a:latin typeface="Arial Black" panose="020B0A04020102020204" pitchFamily="34" charset="0"/>
              </a:rPr>
              <a:pPr>
                <a:lnSpc>
                  <a:spcPct val="90000"/>
                </a:lnSpc>
                <a:spcBef>
                  <a:spcPct val="0"/>
                </a:spcBef>
                <a:spcAft>
                  <a:spcPts val="600"/>
                </a:spcAft>
                <a:buClrTx/>
                <a:buSzTx/>
                <a:buFontTx/>
                <a:buNone/>
              </a:pPr>
              <a:t>36</a:t>
            </a:fld>
            <a:endParaRPr lang="en-GB" altLang="en-US" sz="1800">
              <a:latin typeface="Arial Black" panose="020B0A04020102020204" pitchFamily="34" charset="0"/>
            </a:endParaRPr>
          </a:p>
        </p:txBody>
      </p:sp>
      <p:sp>
        <p:nvSpPr>
          <p:cNvPr id="74758" name="Rectangle 3">
            <a:extLst>
              <a:ext uri="{FF2B5EF4-FFF2-40B4-BE49-F238E27FC236}">
                <a16:creationId xmlns:a16="http://schemas.microsoft.com/office/drawing/2014/main" id="{CC1F0B47-AAD3-4F64-91B6-C951D6D001D6}"/>
              </a:ext>
            </a:extLst>
          </p:cNvPr>
          <p:cNvSpPr>
            <a:spLocks noChangeArrowheads="1"/>
          </p:cNvSpPr>
          <p:nvPr/>
        </p:nvSpPr>
        <p:spPr bwMode="auto">
          <a:xfrm>
            <a:off x="2495550" y="4870450"/>
            <a:ext cx="404495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endParaRPr lang="en-GB" altLang="en-US" sz="2400"/>
          </a:p>
        </p:txBody>
      </p:sp>
      <p:graphicFrame>
        <p:nvGraphicFramePr>
          <p:cNvPr id="74762" name="Rectangle 3">
            <a:extLst>
              <a:ext uri="{FF2B5EF4-FFF2-40B4-BE49-F238E27FC236}">
                <a16:creationId xmlns:a16="http://schemas.microsoft.com/office/drawing/2014/main" id="{AF14677B-BE77-41D6-B339-13919BD45AC5}"/>
              </a:ext>
            </a:extLst>
          </p:cNvPr>
          <p:cNvGraphicFramePr/>
          <p:nvPr>
            <p:extLst>
              <p:ext uri="{D42A27DB-BD31-4B8C-83A1-F6EECF244321}">
                <p14:modId xmlns:p14="http://schemas.microsoft.com/office/powerpoint/2010/main" val="4263079593"/>
              </p:ext>
            </p:extLst>
          </p:nvPr>
        </p:nvGraphicFramePr>
        <p:xfrm>
          <a:off x="241300" y="1435100"/>
          <a:ext cx="11849100" cy="4813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77A0-0163-46C5-B335-101D6F3D3DC8}"/>
              </a:ext>
            </a:extLst>
          </p:cNvPr>
          <p:cNvSpPr>
            <a:spLocks noGrp="1"/>
          </p:cNvSpPr>
          <p:nvPr>
            <p:ph type="title"/>
          </p:nvPr>
        </p:nvSpPr>
        <p:spPr>
          <a:xfrm>
            <a:off x="1571811" y="1573586"/>
            <a:ext cx="9122584" cy="1325563"/>
          </a:xfrm>
        </p:spPr>
        <p:txBody>
          <a:bodyPr vert="horz" lIns="91440" tIns="45720" rIns="91440" bIns="45720" rtlCol="0" anchor="ctr">
            <a:normAutofit/>
          </a:bodyPr>
          <a:lstStyle/>
          <a:p>
            <a:r>
              <a:rPr lang="en-US" kern="1200">
                <a:solidFill>
                  <a:schemeClr val="tx1"/>
                </a:solidFill>
                <a:latin typeface="+mj-lt"/>
                <a:ea typeface="+mj-ea"/>
                <a:cs typeface="+mj-cs"/>
              </a:rPr>
              <a:t>Sharing Safeguarding Concerns</a:t>
            </a:r>
          </a:p>
        </p:txBody>
      </p:sp>
      <p:sp>
        <p:nvSpPr>
          <p:cNvPr id="4" name="Content Placeholder 3">
            <a:extLst>
              <a:ext uri="{FF2B5EF4-FFF2-40B4-BE49-F238E27FC236}">
                <a16:creationId xmlns:a16="http://schemas.microsoft.com/office/drawing/2014/main" id="{3B90A9D5-6F4D-42AA-B64D-540922F51732}"/>
              </a:ext>
            </a:extLst>
          </p:cNvPr>
          <p:cNvSpPr>
            <a:spLocks noGrp="1"/>
          </p:cNvSpPr>
          <p:nvPr>
            <p:ph sz="half" idx="1"/>
          </p:nvPr>
        </p:nvSpPr>
        <p:spPr>
          <a:xfrm>
            <a:off x="1571811" y="3060017"/>
            <a:ext cx="6066118" cy="2438546"/>
          </a:xfrm>
        </p:spPr>
        <p:txBody>
          <a:bodyPr vert="horz" lIns="91440" tIns="45720" rIns="91440" bIns="45720" rtlCol="0">
            <a:normAutofit/>
          </a:bodyPr>
          <a:lstStyle/>
          <a:p>
            <a:pPr marL="1030288" lvl="2">
              <a:spcBef>
                <a:spcPct val="0"/>
              </a:spcBef>
              <a:spcAft>
                <a:spcPts val="600"/>
              </a:spcAft>
            </a:pPr>
            <a:r>
              <a:rPr lang="en-US" altLang="en-US" sz="2200" dirty="0"/>
              <a:t>This is what I have seen and/or heard: when, who from and where</a:t>
            </a:r>
          </a:p>
          <a:p>
            <a:pPr marL="1030288" lvl="2">
              <a:spcBef>
                <a:spcPct val="0"/>
              </a:spcBef>
              <a:spcAft>
                <a:spcPts val="600"/>
              </a:spcAft>
            </a:pPr>
            <a:r>
              <a:rPr lang="en-US" altLang="en-US" sz="2200" dirty="0"/>
              <a:t>This is my worry/concern</a:t>
            </a:r>
          </a:p>
          <a:p>
            <a:pPr marL="1030288" lvl="2">
              <a:spcBef>
                <a:spcPct val="0"/>
              </a:spcBef>
              <a:spcAft>
                <a:spcPts val="600"/>
              </a:spcAft>
            </a:pPr>
            <a:r>
              <a:rPr lang="en-US" altLang="en-US" sz="2200" dirty="0"/>
              <a:t>This is how I responded at the time</a:t>
            </a:r>
          </a:p>
          <a:p>
            <a:pPr marL="1030288" lvl="2">
              <a:spcBef>
                <a:spcPct val="0"/>
              </a:spcBef>
              <a:spcAft>
                <a:spcPts val="600"/>
              </a:spcAft>
            </a:pPr>
            <a:r>
              <a:rPr lang="en-US" altLang="en-US" sz="2200" dirty="0"/>
              <a:t>This is what I have done since</a:t>
            </a:r>
          </a:p>
          <a:p>
            <a:pPr marL="1030288" lvl="2">
              <a:spcBef>
                <a:spcPct val="0"/>
              </a:spcBef>
              <a:spcAft>
                <a:spcPts val="600"/>
              </a:spcAft>
            </a:pPr>
            <a:r>
              <a:rPr lang="en-US" altLang="en-US" sz="2200" dirty="0"/>
              <a:t>What more do I need to do?</a:t>
            </a:r>
          </a:p>
          <a:p>
            <a:endParaRPr lang="en-US" sz="2200" dirty="0"/>
          </a:p>
        </p:txBody>
      </p:sp>
      <p:sp>
        <p:nvSpPr>
          <p:cNvPr id="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4"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3" name="Picture 2" descr="Image result for talking">
            <a:extLst>
              <a:ext uri="{FF2B5EF4-FFF2-40B4-BE49-F238E27FC236}">
                <a16:creationId xmlns:a16="http://schemas.microsoft.com/office/drawing/2014/main" id="{EEF58358-94C1-445F-8821-12829782E1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1962" y="3618254"/>
            <a:ext cx="2542433" cy="134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365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10" name="Picture 2" descr="Image result for who is responsible">
            <a:extLst>
              <a:ext uri="{FF2B5EF4-FFF2-40B4-BE49-F238E27FC236}">
                <a16:creationId xmlns:a16="http://schemas.microsoft.com/office/drawing/2014/main" id="{F2383AEB-BCA9-472C-AD50-A31DCFC657A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94327" y="1308101"/>
            <a:ext cx="6409673" cy="249265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8BFC990E-0F4F-43F8-AC76-84E5031FC695}"/>
              </a:ext>
            </a:extLst>
          </p:cNvPr>
          <p:cNvSpPr>
            <a:spLocks noGrp="1"/>
          </p:cNvSpPr>
          <p:nvPr>
            <p:ph sz="half" idx="1"/>
          </p:nvPr>
        </p:nvSpPr>
        <p:spPr>
          <a:xfrm>
            <a:off x="6731001" y="177800"/>
            <a:ext cx="5266672" cy="5168894"/>
          </a:xfrm>
        </p:spPr>
        <p:txBody>
          <a:bodyPr vert="horz" lIns="91440" tIns="45720" rIns="91440" bIns="45720" rtlCol="0" anchor="ctr">
            <a:normAutofit/>
          </a:bodyPr>
          <a:lstStyle/>
          <a:p>
            <a:pPr marL="0" indent="0">
              <a:buNone/>
            </a:pPr>
            <a:r>
              <a:rPr lang="en-US" altLang="en-US" sz="2400" b="1" dirty="0"/>
              <a:t>Who do you share information with?</a:t>
            </a:r>
            <a:endParaRPr lang="en-US" sz="2400" b="1" dirty="0"/>
          </a:p>
          <a:p>
            <a:pPr marL="0"/>
            <a:r>
              <a:rPr lang="en-US" altLang="en-US" sz="2400" dirty="0"/>
              <a:t>It is your responsibility to share your concerns with your own supervising officer </a:t>
            </a:r>
          </a:p>
          <a:p>
            <a:pPr marL="0" indent="0">
              <a:buNone/>
            </a:pPr>
            <a:r>
              <a:rPr lang="en-US" altLang="en-US" sz="2400" b="1" dirty="0"/>
              <a:t>What should they then do?</a:t>
            </a:r>
            <a:endParaRPr lang="en-US" sz="2400" b="1" dirty="0"/>
          </a:p>
          <a:p>
            <a:pPr marL="0"/>
            <a:r>
              <a:rPr lang="en-US" altLang="en-US" sz="2400" dirty="0"/>
              <a:t>Take the appropriate action - see referral form next slide They may or may not keep you informed of progress as child protection information is shared on a need to know basis</a:t>
            </a:r>
          </a:p>
          <a:p>
            <a:endParaRPr lang="en-US" sz="2000" dirty="0"/>
          </a:p>
        </p:txBody>
      </p:sp>
    </p:spTree>
    <p:extLst>
      <p:ext uri="{BB962C8B-B14F-4D97-AF65-F5344CB8AC3E}">
        <p14:creationId xmlns:p14="http://schemas.microsoft.com/office/powerpoint/2010/main" val="1462941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4D26F561-8A77-4D94-ABE3-80FB3AFAD983}"/>
              </a:ext>
            </a:extLst>
          </p:cNvPr>
          <p:cNvSpPr>
            <a:spLocks noGrp="1" noChangeArrowheads="1"/>
          </p:cNvSpPr>
          <p:nvPr>
            <p:ph type="title"/>
          </p:nvPr>
        </p:nvSpPr>
        <p:spPr>
          <a:xfrm>
            <a:off x="1524001" y="274638"/>
            <a:ext cx="8964613" cy="1143000"/>
          </a:xfrm>
        </p:spPr>
        <p:txBody>
          <a:bodyPr/>
          <a:lstStyle/>
          <a:p>
            <a:r>
              <a:rPr lang="en-GB" altLang="en-US" sz="3200"/>
              <a:t>Making a referral to social care via the new website - www.newcastlesafeguarding.org.uk</a:t>
            </a:r>
          </a:p>
        </p:txBody>
      </p:sp>
      <p:pic>
        <p:nvPicPr>
          <p:cNvPr id="113667" name="Content Placeholder 3">
            <a:extLst>
              <a:ext uri="{FF2B5EF4-FFF2-40B4-BE49-F238E27FC236}">
                <a16:creationId xmlns:a16="http://schemas.microsoft.com/office/drawing/2014/main" id="{BDAB404A-427F-47E4-9EDD-F43356B2D5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147" t="1381" r="46240" b="-2785"/>
          <a:stretch>
            <a:fillRect/>
          </a:stretch>
        </p:blipFill>
        <p:spPr>
          <a:xfrm>
            <a:off x="1992314" y="1701800"/>
            <a:ext cx="7775575" cy="5156200"/>
          </a:xfrm>
        </p:spPr>
      </p:pic>
      <p:pic>
        <p:nvPicPr>
          <p:cNvPr id="113668" name="Graphic 10" descr="Right pointing backhand index">
            <a:extLst>
              <a:ext uri="{FF2B5EF4-FFF2-40B4-BE49-F238E27FC236}">
                <a16:creationId xmlns:a16="http://schemas.microsoft.com/office/drawing/2014/main" id="{29682878-6DA6-49F6-809E-BBD4E7A253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0133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6" name="Picture 2" descr="Say Hello To Others text">
            <a:extLst>
              <a:ext uri="{FF2B5EF4-FFF2-40B4-BE49-F238E27FC236}">
                <a16:creationId xmlns:a16="http://schemas.microsoft.com/office/drawing/2014/main" id="{2E4E1F99-4B5E-4120-986E-96957F8C6B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36" r="16540"/>
          <a:stretch/>
        </p:blipFill>
        <p:spPr bwMode="auto">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AC8B35B3-2167-41ED-8BBF-07B3F7568FAF}"/>
              </a:ext>
            </a:extLst>
          </p:cNvPr>
          <p:cNvGraphicFramePr>
            <a:graphicFrameLocks noGrp="1"/>
          </p:cNvGraphicFramePr>
          <p:nvPr>
            <p:ph idx="1"/>
            <p:extLst>
              <p:ext uri="{D42A27DB-BD31-4B8C-83A1-F6EECF244321}">
                <p14:modId xmlns:p14="http://schemas.microsoft.com/office/powerpoint/2010/main" val="3473084806"/>
              </p:ext>
            </p:extLst>
          </p:nvPr>
        </p:nvGraphicFramePr>
        <p:xfrm>
          <a:off x="7320465" y="2194102"/>
          <a:ext cx="4140013" cy="3908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678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F3BDF70E-D4A1-4E52-96E4-56E7D6C60396}"/>
              </a:ext>
            </a:extLst>
          </p:cNvPr>
          <p:cNvSpPr>
            <a:spLocks noGrp="1" noChangeArrowheads="1"/>
          </p:cNvSpPr>
          <p:nvPr>
            <p:ph type="title"/>
          </p:nvPr>
        </p:nvSpPr>
        <p:spPr>
          <a:xfrm>
            <a:off x="1847850" y="5507038"/>
            <a:ext cx="8229600" cy="1143000"/>
          </a:xfrm>
        </p:spPr>
        <p:txBody>
          <a:bodyPr/>
          <a:lstStyle/>
          <a:p>
            <a:r>
              <a:rPr lang="en-GB" altLang="en-US" sz="2800"/>
              <a:t>There are two secure online referral forms one for professionals and one for the public</a:t>
            </a:r>
          </a:p>
        </p:txBody>
      </p:sp>
      <p:pic>
        <p:nvPicPr>
          <p:cNvPr id="115715" name="Content Placeholder 5">
            <a:extLst>
              <a:ext uri="{FF2B5EF4-FFF2-40B4-BE49-F238E27FC236}">
                <a16:creationId xmlns:a16="http://schemas.microsoft.com/office/drawing/2014/main" id="{3178C9C6-CC1A-43DD-94D7-2D9B6386A06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87" t="1660" r="47272" b="-9132"/>
          <a:stretch>
            <a:fillRect/>
          </a:stretch>
        </p:blipFill>
        <p:spPr>
          <a:xfrm>
            <a:off x="1917701" y="222251"/>
            <a:ext cx="8424863" cy="5883275"/>
          </a:xfrm>
        </p:spPr>
      </p:pic>
      <p:pic>
        <p:nvPicPr>
          <p:cNvPr id="115716" name="Graphic 6" descr="Right pointing backhand index">
            <a:extLst>
              <a:ext uri="{FF2B5EF4-FFF2-40B4-BE49-F238E27FC236}">
                <a16:creationId xmlns:a16="http://schemas.microsoft.com/office/drawing/2014/main" id="{689E22BB-3E53-4791-8115-961287295A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888" y="41497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DAD4D752-5AEF-43F8-BFAA-8DA27091A317}"/>
              </a:ext>
            </a:extLst>
          </p:cNvPr>
          <p:cNvSpPr>
            <a:spLocks noGrp="1" noChangeArrowheads="1"/>
          </p:cNvSpPr>
          <p:nvPr>
            <p:ph type="title"/>
          </p:nvPr>
        </p:nvSpPr>
        <p:spPr>
          <a:xfrm>
            <a:off x="1981200" y="5491163"/>
            <a:ext cx="8229600" cy="1143000"/>
          </a:xfrm>
        </p:spPr>
        <p:txBody>
          <a:bodyPr/>
          <a:lstStyle/>
          <a:p>
            <a:r>
              <a:rPr lang="en-GB" altLang="en-US" sz="3200"/>
              <a:t>The professional referral form has the assessment diamond on it</a:t>
            </a:r>
          </a:p>
        </p:txBody>
      </p:sp>
      <p:pic>
        <p:nvPicPr>
          <p:cNvPr id="117763" name="Content Placeholder 3">
            <a:extLst>
              <a:ext uri="{FF2B5EF4-FFF2-40B4-BE49-F238E27FC236}">
                <a16:creationId xmlns:a16="http://schemas.microsoft.com/office/drawing/2014/main" id="{87CC359B-F787-479D-9C1D-69649CD32E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8376" r="41206" b="1027"/>
          <a:stretch>
            <a:fillRect/>
          </a:stretch>
        </p:blipFill>
        <p:spPr>
          <a:xfrm>
            <a:off x="1524001" y="-315913"/>
            <a:ext cx="9180513" cy="5657851"/>
          </a:xfrm>
        </p:spPr>
      </p:pic>
      <p:pic>
        <p:nvPicPr>
          <p:cNvPr id="117764" name="Graphic 4" descr="Right pointing backhand index">
            <a:extLst>
              <a:ext uri="{FF2B5EF4-FFF2-40B4-BE49-F238E27FC236}">
                <a16:creationId xmlns:a16="http://schemas.microsoft.com/office/drawing/2014/main" id="{DF306822-25FD-4081-A42A-73B8DA667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292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F802-BF2C-4BDA-98FB-72508669AE48}"/>
              </a:ext>
            </a:extLst>
          </p:cNvPr>
          <p:cNvSpPr>
            <a:spLocks noGrp="1"/>
          </p:cNvSpPr>
          <p:nvPr>
            <p:ph type="title"/>
          </p:nvPr>
        </p:nvSpPr>
        <p:spPr/>
        <p:txBody>
          <a:bodyPr/>
          <a:lstStyle/>
          <a:p>
            <a:pPr>
              <a:defRPr/>
            </a:pPr>
            <a:endParaRPr lang="en-GB"/>
          </a:p>
        </p:txBody>
      </p:sp>
      <p:sp>
        <p:nvSpPr>
          <p:cNvPr id="84995" name="Text Placeholder 2">
            <a:extLst>
              <a:ext uri="{FF2B5EF4-FFF2-40B4-BE49-F238E27FC236}">
                <a16:creationId xmlns:a16="http://schemas.microsoft.com/office/drawing/2014/main" id="{652AD220-C49B-48F2-948C-590B30C43E52}"/>
              </a:ext>
            </a:extLst>
          </p:cNvPr>
          <p:cNvSpPr>
            <a:spLocks noGrp="1" noChangeArrowheads="1"/>
          </p:cNvSpPr>
          <p:nvPr>
            <p:ph type="body" idx="1"/>
          </p:nvPr>
        </p:nvSpPr>
        <p:spPr/>
        <p:txBody>
          <a:bodyPr/>
          <a:lstStyle/>
          <a:p>
            <a:endParaRPr lang="en-GB" altLang="en-US"/>
          </a:p>
        </p:txBody>
      </p:sp>
      <p:sp>
        <p:nvSpPr>
          <p:cNvPr id="84996" name="Slide Number Placeholder 3">
            <a:extLst>
              <a:ext uri="{FF2B5EF4-FFF2-40B4-BE49-F238E27FC236}">
                <a16:creationId xmlns:a16="http://schemas.microsoft.com/office/drawing/2014/main" id="{AC578CA4-F3CA-4152-8FA9-A51F7B7B13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fld id="{B9C248B3-70E6-47F4-AC91-8B2082456227}" type="slidenum">
              <a:rPr lang="en-GB" altLang="en-US" sz="1200">
                <a:latin typeface="Arial Black" panose="020B0A04020102020204" pitchFamily="34" charset="0"/>
              </a:rPr>
              <a:pPr>
                <a:spcBef>
                  <a:spcPct val="0"/>
                </a:spcBef>
                <a:buClrTx/>
                <a:buSzTx/>
                <a:buFontTx/>
                <a:buNone/>
              </a:pPr>
              <a:t>42</a:t>
            </a:fld>
            <a:endParaRPr lang="en-GB" altLang="en-US" sz="1200">
              <a:latin typeface="Arial Black" panose="020B0A04020102020204" pitchFamily="34" charset="0"/>
            </a:endParaRPr>
          </a:p>
        </p:txBody>
      </p:sp>
      <p:pic>
        <p:nvPicPr>
          <p:cNvPr id="84997" name="Picture 4">
            <a:extLst>
              <a:ext uri="{FF2B5EF4-FFF2-40B4-BE49-F238E27FC236}">
                <a16:creationId xmlns:a16="http://schemas.microsoft.com/office/drawing/2014/main" id="{147B93C9-37A5-433D-86DB-7D1C72275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937"/>
          <a:stretch>
            <a:fillRect/>
          </a:stretch>
        </p:blipFill>
        <p:spPr bwMode="auto">
          <a:xfrm>
            <a:off x="0" y="0"/>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1">
            <a:extLst>
              <a:ext uri="{FF2B5EF4-FFF2-40B4-BE49-F238E27FC236}">
                <a16:creationId xmlns:a16="http://schemas.microsoft.com/office/drawing/2014/main" id="{9E346522-9C34-43AD-886D-88EE2501729C}"/>
              </a:ext>
            </a:extLst>
          </p:cNvPr>
          <p:cNvSpPr>
            <a:spLocks noGrp="1"/>
          </p:cNvSpPr>
          <p:nvPr>
            <p:ph type="sldNum" sz="quarter" idx="4294967295"/>
          </p:nvPr>
        </p:nvSpPr>
        <p:spPr bwMode="auto">
          <a:xfrm>
            <a:off x="8077200" y="6248400"/>
            <a:ext cx="2133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fld id="{D1CA15B5-E275-4DE7-87F8-78E7F8DEE47D}" type="slidenum">
              <a:rPr lang="en-GB" altLang="en-US" sz="1200">
                <a:solidFill>
                  <a:srgbClr val="000000"/>
                </a:solidFill>
                <a:latin typeface="Arial Black" panose="020B0A04020102020204" pitchFamily="34" charset="0"/>
              </a:rPr>
              <a:pPr eaLnBrk="0" fontAlgn="base" hangingPunct="0">
                <a:spcBef>
                  <a:spcPct val="0"/>
                </a:spcBef>
                <a:spcAft>
                  <a:spcPct val="0"/>
                </a:spcAft>
                <a:buNone/>
              </a:pPr>
              <a:t>43</a:t>
            </a:fld>
            <a:endParaRPr lang="en-GB" altLang="en-US" sz="1200">
              <a:solidFill>
                <a:srgbClr val="000000"/>
              </a:solidFill>
              <a:latin typeface="Arial Black" panose="020B0A04020102020204" pitchFamily="34" charset="0"/>
            </a:endParaRPr>
          </a:p>
        </p:txBody>
      </p:sp>
      <p:pic>
        <p:nvPicPr>
          <p:cNvPr id="89091" name="Picture 2">
            <a:extLst>
              <a:ext uri="{FF2B5EF4-FFF2-40B4-BE49-F238E27FC236}">
                <a16:creationId xmlns:a16="http://schemas.microsoft.com/office/drawing/2014/main" id="{F95E4BC2-4F4E-40DB-BCDE-C6C926809A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5525" y="9525"/>
            <a:ext cx="673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0FDFD4C-F6D6-4808-9CE4-8ACEC4085EC7}"/>
              </a:ext>
            </a:extLst>
          </p:cNvPr>
          <p:cNvSpPr txBox="1">
            <a:spLocks noChangeArrowheads="1"/>
          </p:cNvSpPr>
          <p:nvPr/>
        </p:nvSpPr>
        <p:spPr bwMode="auto">
          <a:xfrm>
            <a:off x="3211514" y="493714"/>
            <a:ext cx="158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Presentation</a:t>
            </a:r>
          </a:p>
        </p:txBody>
      </p:sp>
      <p:pic>
        <p:nvPicPr>
          <p:cNvPr id="5" name="Picture 4">
            <a:extLst>
              <a:ext uri="{FF2B5EF4-FFF2-40B4-BE49-F238E27FC236}">
                <a16:creationId xmlns:a16="http://schemas.microsoft.com/office/drawing/2014/main" id="{21513014-97C6-421E-A04C-0C886EC722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1126" y="5872163"/>
            <a:ext cx="32734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EC218B9-8330-4D3F-8494-0113B1684626}"/>
              </a:ext>
            </a:extLst>
          </p:cNvPr>
          <p:cNvSpPr txBox="1">
            <a:spLocks noChangeArrowheads="1"/>
          </p:cNvSpPr>
          <p:nvPr/>
        </p:nvSpPr>
        <p:spPr bwMode="auto">
          <a:xfrm>
            <a:off x="6024564" y="6477000"/>
            <a:ext cx="2808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Timeliness</a:t>
            </a:r>
          </a:p>
        </p:txBody>
      </p:sp>
      <p:sp>
        <p:nvSpPr>
          <p:cNvPr id="8" name="TextBox 7">
            <a:extLst>
              <a:ext uri="{FF2B5EF4-FFF2-40B4-BE49-F238E27FC236}">
                <a16:creationId xmlns:a16="http://schemas.microsoft.com/office/drawing/2014/main" id="{F162496C-F74C-426F-B5D7-40E81CCFEA1B}"/>
              </a:ext>
            </a:extLst>
          </p:cNvPr>
          <p:cNvSpPr txBox="1">
            <a:spLocks noChangeArrowheads="1"/>
          </p:cNvSpPr>
          <p:nvPr/>
        </p:nvSpPr>
        <p:spPr bwMode="auto">
          <a:xfrm>
            <a:off x="1668464" y="5416550"/>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Guidance &amp; Boundaries</a:t>
            </a:r>
          </a:p>
        </p:txBody>
      </p:sp>
      <p:sp>
        <p:nvSpPr>
          <p:cNvPr id="9" name="TextBox 8">
            <a:extLst>
              <a:ext uri="{FF2B5EF4-FFF2-40B4-BE49-F238E27FC236}">
                <a16:creationId xmlns:a16="http://schemas.microsoft.com/office/drawing/2014/main" id="{01AA9B93-8966-4BAF-A426-F01BF6B794E8}"/>
              </a:ext>
            </a:extLst>
          </p:cNvPr>
          <p:cNvSpPr txBox="1">
            <a:spLocks noChangeArrowheads="1"/>
          </p:cNvSpPr>
          <p:nvPr/>
        </p:nvSpPr>
        <p:spPr bwMode="auto">
          <a:xfrm>
            <a:off x="6743700" y="669925"/>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Family networking</a:t>
            </a:r>
          </a:p>
        </p:txBody>
      </p:sp>
      <p:sp>
        <p:nvSpPr>
          <p:cNvPr id="11" name="TextBox 10">
            <a:extLst>
              <a:ext uri="{FF2B5EF4-FFF2-40B4-BE49-F238E27FC236}">
                <a16:creationId xmlns:a16="http://schemas.microsoft.com/office/drawing/2014/main" id="{C99DF08D-35BD-4638-9B4C-0B43CB3BFD92}"/>
              </a:ext>
            </a:extLst>
          </p:cNvPr>
          <p:cNvSpPr txBox="1">
            <a:spLocks noChangeArrowheads="1"/>
          </p:cNvSpPr>
          <p:nvPr/>
        </p:nvSpPr>
        <p:spPr bwMode="auto">
          <a:xfrm>
            <a:off x="2270126" y="495617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Stimulation</a:t>
            </a:r>
          </a:p>
        </p:txBody>
      </p:sp>
      <p:sp>
        <p:nvSpPr>
          <p:cNvPr id="12" name="TextBox 11">
            <a:extLst>
              <a:ext uri="{FF2B5EF4-FFF2-40B4-BE49-F238E27FC236}">
                <a16:creationId xmlns:a16="http://schemas.microsoft.com/office/drawing/2014/main" id="{3EEAEC7B-B6D8-4141-8696-A61C9ECEF518}"/>
              </a:ext>
            </a:extLst>
          </p:cNvPr>
          <p:cNvSpPr txBox="1">
            <a:spLocks noChangeArrowheads="1"/>
          </p:cNvSpPr>
          <p:nvPr/>
        </p:nvSpPr>
        <p:spPr bwMode="auto">
          <a:xfrm>
            <a:off x="7967663" y="2036764"/>
            <a:ext cx="3384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Social interaction</a:t>
            </a:r>
          </a:p>
        </p:txBody>
      </p:sp>
      <p:sp>
        <p:nvSpPr>
          <p:cNvPr id="13" name="TextBox 12">
            <a:extLst>
              <a:ext uri="{FF2B5EF4-FFF2-40B4-BE49-F238E27FC236}">
                <a16:creationId xmlns:a16="http://schemas.microsoft.com/office/drawing/2014/main" id="{DCF74374-A850-46B0-99E9-CAD5BC526F2F}"/>
              </a:ext>
            </a:extLst>
          </p:cNvPr>
          <p:cNvSpPr txBox="1">
            <a:spLocks noChangeArrowheads="1"/>
          </p:cNvSpPr>
          <p:nvPr/>
        </p:nvSpPr>
        <p:spPr bwMode="auto">
          <a:xfrm>
            <a:off x="6167438" y="5715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Family functioning</a:t>
            </a:r>
          </a:p>
        </p:txBody>
      </p:sp>
      <p:sp>
        <p:nvSpPr>
          <p:cNvPr id="14" name="TextBox 13">
            <a:extLst>
              <a:ext uri="{FF2B5EF4-FFF2-40B4-BE49-F238E27FC236}">
                <a16:creationId xmlns:a16="http://schemas.microsoft.com/office/drawing/2014/main" id="{7BA1FD9A-94EB-4533-9F33-7B01F97A4113}"/>
              </a:ext>
            </a:extLst>
          </p:cNvPr>
          <p:cNvSpPr txBox="1">
            <a:spLocks noChangeArrowheads="1"/>
          </p:cNvSpPr>
          <p:nvPr/>
        </p:nvSpPr>
        <p:spPr bwMode="auto">
          <a:xfrm>
            <a:off x="2233613" y="2052638"/>
            <a:ext cx="982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Identity</a:t>
            </a:r>
          </a:p>
        </p:txBody>
      </p:sp>
      <p:sp>
        <p:nvSpPr>
          <p:cNvPr id="15" name="TextBox 14">
            <a:extLst>
              <a:ext uri="{FF2B5EF4-FFF2-40B4-BE49-F238E27FC236}">
                <a16:creationId xmlns:a16="http://schemas.microsoft.com/office/drawing/2014/main" id="{B457222B-05A3-486D-B92D-1BA7B4F3A415}"/>
              </a:ext>
            </a:extLst>
          </p:cNvPr>
          <p:cNvSpPr txBox="1">
            <a:spLocks noChangeArrowheads="1"/>
          </p:cNvSpPr>
          <p:nvPr/>
        </p:nvSpPr>
        <p:spPr bwMode="auto">
          <a:xfrm>
            <a:off x="7032625" y="1020763"/>
            <a:ext cx="2871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Employment</a:t>
            </a:r>
          </a:p>
        </p:txBody>
      </p:sp>
      <p:sp>
        <p:nvSpPr>
          <p:cNvPr id="16" name="TextBox 15">
            <a:extLst>
              <a:ext uri="{FF2B5EF4-FFF2-40B4-BE49-F238E27FC236}">
                <a16:creationId xmlns:a16="http://schemas.microsoft.com/office/drawing/2014/main" id="{43834DA8-4CCA-478E-8386-29B36E1B353E}"/>
              </a:ext>
            </a:extLst>
          </p:cNvPr>
          <p:cNvSpPr txBox="1">
            <a:spLocks noChangeArrowheads="1"/>
          </p:cNvSpPr>
          <p:nvPr/>
        </p:nvSpPr>
        <p:spPr bwMode="auto">
          <a:xfrm>
            <a:off x="7680326" y="1673225"/>
            <a:ext cx="2519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Family history</a:t>
            </a:r>
          </a:p>
        </p:txBody>
      </p:sp>
      <p:sp>
        <p:nvSpPr>
          <p:cNvPr id="17" name="TextBox 16">
            <a:extLst>
              <a:ext uri="{FF2B5EF4-FFF2-40B4-BE49-F238E27FC236}">
                <a16:creationId xmlns:a16="http://schemas.microsoft.com/office/drawing/2014/main" id="{8B5C86DF-9B8E-4591-9504-02CE75854B1E}"/>
              </a:ext>
            </a:extLst>
          </p:cNvPr>
          <p:cNvSpPr txBox="1">
            <a:spLocks noChangeArrowheads="1"/>
          </p:cNvSpPr>
          <p:nvPr/>
        </p:nvSpPr>
        <p:spPr bwMode="auto">
          <a:xfrm>
            <a:off x="3049588" y="6437314"/>
            <a:ext cx="247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Stability &amp; Security</a:t>
            </a:r>
          </a:p>
        </p:txBody>
      </p:sp>
      <p:sp>
        <p:nvSpPr>
          <p:cNvPr id="18" name="TextBox 17">
            <a:extLst>
              <a:ext uri="{FF2B5EF4-FFF2-40B4-BE49-F238E27FC236}">
                <a16:creationId xmlns:a16="http://schemas.microsoft.com/office/drawing/2014/main" id="{814B0143-8ECF-4298-874B-D2C2CE76A083}"/>
              </a:ext>
            </a:extLst>
          </p:cNvPr>
          <p:cNvSpPr txBox="1">
            <a:spLocks noChangeArrowheads="1"/>
          </p:cNvSpPr>
          <p:nvPr/>
        </p:nvSpPr>
        <p:spPr bwMode="auto">
          <a:xfrm>
            <a:off x="8688388" y="2700339"/>
            <a:ext cx="227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Who’s who</a:t>
            </a:r>
          </a:p>
        </p:txBody>
      </p:sp>
      <p:sp>
        <p:nvSpPr>
          <p:cNvPr id="19" name="TextBox 18">
            <a:extLst>
              <a:ext uri="{FF2B5EF4-FFF2-40B4-BE49-F238E27FC236}">
                <a16:creationId xmlns:a16="http://schemas.microsoft.com/office/drawing/2014/main" id="{713299E7-D55E-4B7A-8E3B-46CA0DDE2492}"/>
              </a:ext>
            </a:extLst>
          </p:cNvPr>
          <p:cNvSpPr txBox="1">
            <a:spLocks noChangeArrowheads="1"/>
          </p:cNvSpPr>
          <p:nvPr/>
        </p:nvSpPr>
        <p:spPr bwMode="auto">
          <a:xfrm>
            <a:off x="6388100" y="6188075"/>
            <a:ext cx="285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Causal factors</a:t>
            </a:r>
          </a:p>
        </p:txBody>
      </p:sp>
      <p:sp>
        <p:nvSpPr>
          <p:cNvPr id="20" name="TextBox 19">
            <a:extLst>
              <a:ext uri="{FF2B5EF4-FFF2-40B4-BE49-F238E27FC236}">
                <a16:creationId xmlns:a16="http://schemas.microsoft.com/office/drawing/2014/main" id="{8D92F6D3-1DD6-41B6-A732-8BBFF4378EF3}"/>
              </a:ext>
            </a:extLst>
          </p:cNvPr>
          <p:cNvSpPr txBox="1">
            <a:spLocks noChangeArrowheads="1"/>
          </p:cNvSpPr>
          <p:nvPr/>
        </p:nvSpPr>
        <p:spPr bwMode="auto">
          <a:xfrm>
            <a:off x="8328026" y="2339975"/>
            <a:ext cx="2551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Community</a:t>
            </a:r>
          </a:p>
        </p:txBody>
      </p:sp>
      <p:sp>
        <p:nvSpPr>
          <p:cNvPr id="21" name="TextBox 20">
            <a:extLst>
              <a:ext uri="{FF2B5EF4-FFF2-40B4-BE49-F238E27FC236}">
                <a16:creationId xmlns:a16="http://schemas.microsoft.com/office/drawing/2014/main" id="{1E42824A-E10F-4D06-91CE-0CD8693A03C0}"/>
              </a:ext>
            </a:extLst>
          </p:cNvPr>
          <p:cNvSpPr txBox="1">
            <a:spLocks noChangeArrowheads="1"/>
          </p:cNvSpPr>
          <p:nvPr/>
        </p:nvSpPr>
        <p:spPr bwMode="auto">
          <a:xfrm>
            <a:off x="1931988" y="4525964"/>
            <a:ext cx="2157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Basic care</a:t>
            </a:r>
          </a:p>
        </p:txBody>
      </p:sp>
      <p:sp>
        <p:nvSpPr>
          <p:cNvPr id="25" name="TextBox 24">
            <a:extLst>
              <a:ext uri="{FF2B5EF4-FFF2-40B4-BE49-F238E27FC236}">
                <a16:creationId xmlns:a16="http://schemas.microsoft.com/office/drawing/2014/main" id="{0A9D7BCD-8C34-4B54-B90B-16B09D6B0686}"/>
              </a:ext>
            </a:extLst>
          </p:cNvPr>
          <p:cNvSpPr txBox="1">
            <a:spLocks noChangeArrowheads="1"/>
          </p:cNvSpPr>
          <p:nvPr/>
        </p:nvSpPr>
        <p:spPr bwMode="auto">
          <a:xfrm>
            <a:off x="2366963" y="125413"/>
            <a:ext cx="2792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Emotional &amp; Behavioural</a:t>
            </a:r>
          </a:p>
        </p:txBody>
      </p:sp>
      <p:sp>
        <p:nvSpPr>
          <p:cNvPr id="26" name="TextBox 25">
            <a:extLst>
              <a:ext uri="{FF2B5EF4-FFF2-40B4-BE49-F238E27FC236}">
                <a16:creationId xmlns:a16="http://schemas.microsoft.com/office/drawing/2014/main" id="{22EEAA3C-806F-4245-BC28-13000ABBB409}"/>
              </a:ext>
            </a:extLst>
          </p:cNvPr>
          <p:cNvSpPr txBox="1">
            <a:spLocks noChangeArrowheads="1"/>
          </p:cNvSpPr>
          <p:nvPr/>
        </p:nvSpPr>
        <p:spPr bwMode="auto">
          <a:xfrm>
            <a:off x="6456363" y="357189"/>
            <a:ext cx="2347912"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Housing</a:t>
            </a:r>
          </a:p>
        </p:txBody>
      </p:sp>
      <p:sp>
        <p:nvSpPr>
          <p:cNvPr id="27" name="TextBox 26">
            <a:extLst>
              <a:ext uri="{FF2B5EF4-FFF2-40B4-BE49-F238E27FC236}">
                <a16:creationId xmlns:a16="http://schemas.microsoft.com/office/drawing/2014/main" id="{88C1B841-FC4A-4097-9825-3041632668A2}"/>
              </a:ext>
            </a:extLst>
          </p:cNvPr>
          <p:cNvSpPr txBox="1">
            <a:spLocks noChangeArrowheads="1"/>
          </p:cNvSpPr>
          <p:nvPr/>
        </p:nvSpPr>
        <p:spPr bwMode="auto">
          <a:xfrm>
            <a:off x="2613026" y="854075"/>
            <a:ext cx="182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Abilities &amp; Skills</a:t>
            </a:r>
          </a:p>
        </p:txBody>
      </p:sp>
      <p:sp>
        <p:nvSpPr>
          <p:cNvPr id="28" name="TextBox 27">
            <a:extLst>
              <a:ext uri="{FF2B5EF4-FFF2-40B4-BE49-F238E27FC236}">
                <a16:creationId xmlns:a16="http://schemas.microsoft.com/office/drawing/2014/main" id="{58DB3493-7FF2-47A5-9206-538E87A9E77D}"/>
              </a:ext>
            </a:extLst>
          </p:cNvPr>
          <p:cNvSpPr txBox="1">
            <a:spLocks noChangeArrowheads="1"/>
          </p:cNvSpPr>
          <p:nvPr/>
        </p:nvSpPr>
        <p:spPr bwMode="auto">
          <a:xfrm>
            <a:off x="2279651" y="1673225"/>
            <a:ext cx="1355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Education</a:t>
            </a:r>
          </a:p>
        </p:txBody>
      </p:sp>
      <p:sp>
        <p:nvSpPr>
          <p:cNvPr id="29" name="TextBox 28">
            <a:extLst>
              <a:ext uri="{FF2B5EF4-FFF2-40B4-BE49-F238E27FC236}">
                <a16:creationId xmlns:a16="http://schemas.microsoft.com/office/drawing/2014/main" id="{22AF1B3A-B166-4D17-A84F-E9B871086092}"/>
              </a:ext>
            </a:extLst>
          </p:cNvPr>
          <p:cNvSpPr txBox="1">
            <a:spLocks noChangeArrowheads="1"/>
          </p:cNvSpPr>
          <p:nvPr/>
        </p:nvSpPr>
        <p:spPr bwMode="auto">
          <a:xfrm>
            <a:off x="7019925" y="5481639"/>
            <a:ext cx="2751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Concerns &amp; Strengths</a:t>
            </a:r>
          </a:p>
        </p:txBody>
      </p:sp>
      <p:sp>
        <p:nvSpPr>
          <p:cNvPr id="30" name="TextBox 29">
            <a:extLst>
              <a:ext uri="{FF2B5EF4-FFF2-40B4-BE49-F238E27FC236}">
                <a16:creationId xmlns:a16="http://schemas.microsoft.com/office/drawing/2014/main" id="{BF52FBC3-9266-426D-95AE-69B2E53D1E12}"/>
              </a:ext>
            </a:extLst>
          </p:cNvPr>
          <p:cNvSpPr txBox="1">
            <a:spLocks noChangeArrowheads="1"/>
          </p:cNvSpPr>
          <p:nvPr/>
        </p:nvSpPr>
        <p:spPr bwMode="auto">
          <a:xfrm>
            <a:off x="1801813" y="3956050"/>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Safety</a:t>
            </a:r>
          </a:p>
        </p:txBody>
      </p:sp>
      <p:sp>
        <p:nvSpPr>
          <p:cNvPr id="31" name="TextBox 30">
            <a:extLst>
              <a:ext uri="{FF2B5EF4-FFF2-40B4-BE49-F238E27FC236}">
                <a16:creationId xmlns:a16="http://schemas.microsoft.com/office/drawing/2014/main" id="{2B4E03E4-F13B-4A6E-B1D4-4D3AADEF4D09}"/>
              </a:ext>
            </a:extLst>
          </p:cNvPr>
          <p:cNvSpPr txBox="1">
            <a:spLocks noChangeArrowheads="1"/>
          </p:cNvSpPr>
          <p:nvPr/>
        </p:nvSpPr>
        <p:spPr bwMode="auto">
          <a:xfrm>
            <a:off x="2368550" y="1306514"/>
            <a:ext cx="1639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Relationships</a:t>
            </a:r>
          </a:p>
        </p:txBody>
      </p:sp>
      <p:sp>
        <p:nvSpPr>
          <p:cNvPr id="32" name="TextBox 31">
            <a:extLst>
              <a:ext uri="{FF2B5EF4-FFF2-40B4-BE49-F238E27FC236}">
                <a16:creationId xmlns:a16="http://schemas.microsoft.com/office/drawing/2014/main" id="{201626E3-048A-4EEB-9CC5-6897A6907B8B}"/>
              </a:ext>
            </a:extLst>
          </p:cNvPr>
          <p:cNvSpPr txBox="1">
            <a:spLocks noChangeArrowheads="1"/>
          </p:cNvSpPr>
          <p:nvPr/>
        </p:nvSpPr>
        <p:spPr bwMode="auto">
          <a:xfrm>
            <a:off x="1517651" y="2405063"/>
            <a:ext cx="1338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0" fontAlgn="base" hangingPunct="0">
              <a:spcBef>
                <a:spcPct val="0"/>
              </a:spcBef>
              <a:spcAft>
                <a:spcPct val="0"/>
              </a:spcAft>
              <a:buNone/>
            </a:pPr>
            <a:r>
              <a:rPr lang="en-GB" altLang="en-US" sz="1800">
                <a:solidFill>
                  <a:srgbClr val="000000"/>
                </a:solidFill>
              </a:rPr>
              <a:t>Health</a:t>
            </a:r>
          </a:p>
        </p:txBody>
      </p:sp>
      <p:sp>
        <p:nvSpPr>
          <p:cNvPr id="33" name="TextBox 32">
            <a:extLst>
              <a:ext uri="{FF2B5EF4-FFF2-40B4-BE49-F238E27FC236}">
                <a16:creationId xmlns:a16="http://schemas.microsoft.com/office/drawing/2014/main" id="{4FE26AA0-AF0B-41AE-8EFC-CA480DDBB7B8}"/>
              </a:ext>
            </a:extLst>
          </p:cNvPr>
          <p:cNvSpPr txBox="1">
            <a:spLocks noChangeArrowheads="1"/>
          </p:cNvSpPr>
          <p:nvPr/>
        </p:nvSpPr>
        <p:spPr bwMode="auto">
          <a:xfrm>
            <a:off x="7319964" y="1350964"/>
            <a:ext cx="227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Income</a:t>
            </a:r>
          </a:p>
        </p:txBody>
      </p:sp>
      <p:sp>
        <p:nvSpPr>
          <p:cNvPr id="35" name="TextBox 34">
            <a:extLst>
              <a:ext uri="{FF2B5EF4-FFF2-40B4-BE49-F238E27FC236}">
                <a16:creationId xmlns:a16="http://schemas.microsoft.com/office/drawing/2014/main" id="{CDE493BF-6F45-4EBC-96EF-3E4426444290}"/>
              </a:ext>
            </a:extLst>
          </p:cNvPr>
          <p:cNvSpPr txBox="1">
            <a:spLocks noChangeArrowheads="1"/>
          </p:cNvSpPr>
          <p:nvPr/>
        </p:nvSpPr>
        <p:spPr bwMode="auto">
          <a:xfrm>
            <a:off x="6707189" y="5829300"/>
            <a:ext cx="313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Ability to change</a:t>
            </a:r>
          </a:p>
        </p:txBody>
      </p:sp>
      <p:sp>
        <p:nvSpPr>
          <p:cNvPr id="53" name="TextBox 52">
            <a:extLst>
              <a:ext uri="{FF2B5EF4-FFF2-40B4-BE49-F238E27FC236}">
                <a16:creationId xmlns:a16="http://schemas.microsoft.com/office/drawing/2014/main" id="{5B3328C4-E45A-4B5A-A545-5A3C1EDA5265}"/>
              </a:ext>
            </a:extLst>
          </p:cNvPr>
          <p:cNvSpPr txBox="1">
            <a:spLocks noChangeArrowheads="1"/>
          </p:cNvSpPr>
          <p:nvPr/>
        </p:nvSpPr>
        <p:spPr bwMode="auto">
          <a:xfrm>
            <a:off x="8040689" y="4448175"/>
            <a:ext cx="3240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Parental cooperation</a:t>
            </a:r>
          </a:p>
        </p:txBody>
      </p:sp>
      <p:sp>
        <p:nvSpPr>
          <p:cNvPr id="54" name="TextBox 53">
            <a:extLst>
              <a:ext uri="{FF2B5EF4-FFF2-40B4-BE49-F238E27FC236}">
                <a16:creationId xmlns:a16="http://schemas.microsoft.com/office/drawing/2014/main" id="{C5931C1B-508E-4F03-8CA8-6110B7C3C88A}"/>
              </a:ext>
            </a:extLst>
          </p:cNvPr>
          <p:cNvSpPr txBox="1">
            <a:spLocks noChangeArrowheads="1"/>
          </p:cNvSpPr>
          <p:nvPr/>
        </p:nvSpPr>
        <p:spPr bwMode="auto">
          <a:xfrm>
            <a:off x="7680325" y="4816475"/>
            <a:ext cx="3168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Anticipated future impact</a:t>
            </a:r>
          </a:p>
        </p:txBody>
      </p:sp>
      <p:sp>
        <p:nvSpPr>
          <p:cNvPr id="55" name="TextBox 54">
            <a:extLst>
              <a:ext uri="{FF2B5EF4-FFF2-40B4-BE49-F238E27FC236}">
                <a16:creationId xmlns:a16="http://schemas.microsoft.com/office/drawing/2014/main" id="{C7667A8C-4960-4E64-A927-78FD51DE4BA9}"/>
              </a:ext>
            </a:extLst>
          </p:cNvPr>
          <p:cNvSpPr txBox="1">
            <a:spLocks noChangeArrowheads="1"/>
          </p:cNvSpPr>
          <p:nvPr/>
        </p:nvSpPr>
        <p:spPr bwMode="auto">
          <a:xfrm>
            <a:off x="8399463" y="4049713"/>
            <a:ext cx="2551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Harm and severity</a:t>
            </a:r>
          </a:p>
        </p:txBody>
      </p:sp>
      <p:sp>
        <p:nvSpPr>
          <p:cNvPr id="56" name="TextBox 55">
            <a:extLst>
              <a:ext uri="{FF2B5EF4-FFF2-40B4-BE49-F238E27FC236}">
                <a16:creationId xmlns:a16="http://schemas.microsoft.com/office/drawing/2014/main" id="{FFDEB5D8-FA6D-4324-B95C-E962B69C939D}"/>
              </a:ext>
            </a:extLst>
          </p:cNvPr>
          <p:cNvSpPr txBox="1">
            <a:spLocks noChangeArrowheads="1"/>
          </p:cNvSpPr>
          <p:nvPr/>
        </p:nvSpPr>
        <p:spPr bwMode="auto">
          <a:xfrm>
            <a:off x="7391400" y="5157788"/>
            <a:ext cx="278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Impact on child now</a:t>
            </a:r>
          </a:p>
        </p:txBody>
      </p:sp>
      <p:sp>
        <p:nvSpPr>
          <p:cNvPr id="57" name="TextBox 56">
            <a:extLst>
              <a:ext uri="{FF2B5EF4-FFF2-40B4-BE49-F238E27FC236}">
                <a16:creationId xmlns:a16="http://schemas.microsoft.com/office/drawing/2014/main" id="{0AA1FFA8-B7B3-4D5D-9FEA-FB7FC0B7255A}"/>
              </a:ext>
            </a:extLst>
          </p:cNvPr>
          <p:cNvSpPr txBox="1">
            <a:spLocks noChangeArrowheads="1"/>
          </p:cNvSpPr>
          <p:nvPr/>
        </p:nvSpPr>
        <p:spPr bwMode="auto">
          <a:xfrm>
            <a:off x="9026526" y="3408364"/>
            <a:ext cx="2232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Motivation</a:t>
            </a:r>
          </a:p>
        </p:txBody>
      </p:sp>
      <p:sp>
        <p:nvSpPr>
          <p:cNvPr id="58" name="TextBox 57">
            <a:extLst>
              <a:ext uri="{FF2B5EF4-FFF2-40B4-BE49-F238E27FC236}">
                <a16:creationId xmlns:a16="http://schemas.microsoft.com/office/drawing/2014/main" id="{7CF868D9-EA9D-4479-A0F0-FC11CA6A66D8}"/>
              </a:ext>
            </a:extLst>
          </p:cNvPr>
          <p:cNvSpPr txBox="1">
            <a:spLocks noChangeArrowheads="1"/>
          </p:cNvSpPr>
          <p:nvPr/>
        </p:nvSpPr>
        <p:spPr bwMode="auto">
          <a:xfrm>
            <a:off x="8759825" y="3740150"/>
            <a:ext cx="191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GB" altLang="en-US" sz="1800">
                <a:solidFill>
                  <a:srgbClr val="000000"/>
                </a:solidFill>
              </a:rPr>
              <a:t>Protection</a:t>
            </a:r>
          </a:p>
        </p:txBody>
      </p:sp>
      <p:sp>
        <p:nvSpPr>
          <p:cNvPr id="89124" name="TextBox 36">
            <a:extLst>
              <a:ext uri="{FF2B5EF4-FFF2-40B4-BE49-F238E27FC236}">
                <a16:creationId xmlns:a16="http://schemas.microsoft.com/office/drawing/2014/main" id="{1B67BE58-07CE-4FD6-A42B-27A2BAA3661D}"/>
              </a:ext>
            </a:extLst>
          </p:cNvPr>
          <p:cNvSpPr txBox="1">
            <a:spLocks noChangeArrowheads="1"/>
          </p:cNvSpPr>
          <p:nvPr/>
        </p:nvSpPr>
        <p:spPr bwMode="auto">
          <a:xfrm>
            <a:off x="8077201" y="6248400"/>
            <a:ext cx="4603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endParaRPr lang="en-US" altLang="en-US" sz="180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p:bldP spid="12" grpId="0"/>
      <p:bldP spid="13" grpId="0"/>
      <p:bldP spid="14" grpId="0"/>
      <p:bldP spid="15" grpId="0"/>
      <p:bldP spid="16" grpId="0"/>
      <p:bldP spid="17" grpId="0"/>
      <p:bldP spid="18" grpId="0"/>
      <p:bldP spid="19" grpId="0"/>
      <p:bldP spid="20" grpId="0"/>
      <p:bldP spid="21" grpId="0"/>
      <p:bldP spid="25" grpId="0"/>
      <p:bldP spid="26" grpId="0"/>
      <p:bldP spid="27" grpId="0"/>
      <p:bldP spid="28" grpId="0"/>
      <p:bldP spid="29" grpId="0"/>
      <p:bldP spid="30" grpId="0"/>
      <p:bldP spid="31" grpId="0"/>
      <p:bldP spid="32" grpId="0"/>
      <p:bldP spid="33" grpId="0"/>
      <p:bldP spid="35" grpId="0"/>
      <p:bldP spid="53" grpId="0"/>
      <p:bldP spid="54" grpId="0"/>
      <p:bldP spid="55" grpId="0"/>
      <p:bldP spid="56" grpId="0"/>
      <p:bldP spid="57" grpId="0"/>
      <p:bldP spid="5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3" name="Rectangle 2">
            <a:extLst>
              <a:ext uri="{FF2B5EF4-FFF2-40B4-BE49-F238E27FC236}">
                <a16:creationId xmlns:a16="http://schemas.microsoft.com/office/drawing/2014/main" id="{2E2FA0AC-052D-40B6-BC5F-740B62BC367C}"/>
              </a:ext>
            </a:extLst>
          </p:cNvPr>
          <p:cNvSpPr>
            <a:spLocks noGrp="1" noChangeArrowheads="1"/>
          </p:cNvSpPr>
          <p:nvPr>
            <p:ph type="title"/>
          </p:nvPr>
        </p:nvSpPr>
        <p:spPr>
          <a:xfrm>
            <a:off x="838200" y="963877"/>
            <a:ext cx="3494362" cy="4930246"/>
          </a:xfrm>
        </p:spPr>
        <p:txBody>
          <a:bodyPr>
            <a:normAutofit/>
          </a:bodyPr>
          <a:lstStyle/>
          <a:p>
            <a:pPr algn="r"/>
            <a:br>
              <a:rPr lang="en-US" altLang="en-US">
                <a:solidFill>
                  <a:schemeClr val="accent1"/>
                </a:solidFill>
              </a:rPr>
            </a:br>
            <a:r>
              <a:rPr lang="en-US" altLang="en-US">
                <a:solidFill>
                  <a:schemeClr val="accent1"/>
                </a:solidFill>
              </a:rPr>
              <a:t>Managing allegations against staff</a:t>
            </a:r>
            <a:br>
              <a:rPr lang="en-US" altLang="en-US">
                <a:solidFill>
                  <a:schemeClr val="accent1"/>
                </a:solidFill>
              </a:rPr>
            </a:br>
            <a:endParaRPr lang="en-GB" altLang="en-US">
              <a:solidFill>
                <a:schemeClr val="accent1"/>
              </a:solidFill>
            </a:endParaRPr>
          </a:p>
        </p:txBody>
      </p:sp>
      <p:cxnSp>
        <p:nvCxnSpPr>
          <p:cNvPr id="75" name="Straight Connector 7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7044" name="Rectangle 3">
            <a:extLst>
              <a:ext uri="{FF2B5EF4-FFF2-40B4-BE49-F238E27FC236}">
                <a16:creationId xmlns:a16="http://schemas.microsoft.com/office/drawing/2014/main" id="{B50C28EC-839E-4B1B-92D0-149C031AEBB8}"/>
              </a:ext>
            </a:extLst>
          </p:cNvPr>
          <p:cNvSpPr>
            <a:spLocks noGrp="1" noChangeArrowheads="1"/>
          </p:cNvSpPr>
          <p:nvPr>
            <p:ph idx="1"/>
          </p:nvPr>
        </p:nvSpPr>
        <p:spPr>
          <a:xfrm>
            <a:off x="4976031" y="963877"/>
            <a:ext cx="6377769" cy="4930246"/>
          </a:xfrm>
        </p:spPr>
        <p:txBody>
          <a:bodyPr anchor="ctr">
            <a:normAutofit/>
          </a:bodyPr>
          <a:lstStyle/>
          <a:p>
            <a:r>
              <a:rPr lang="en-US" altLang="en-US" sz="2200" dirty="0"/>
              <a:t>Working Together 2015 says there should be clear policies in line with those from the LSCB for dealing with allegations against people who work with children. An allegation may relate to someone who has:</a:t>
            </a:r>
          </a:p>
          <a:p>
            <a:pPr lvl="1"/>
            <a:r>
              <a:rPr lang="en-US" altLang="en-US" sz="2200" dirty="0"/>
              <a:t>behaved in a way that has harmed a child, or may have harmed a child </a:t>
            </a:r>
          </a:p>
          <a:p>
            <a:pPr lvl="1"/>
            <a:r>
              <a:rPr lang="en-US" altLang="en-US" sz="2200" dirty="0"/>
              <a:t>possibly committed a criminal offence against or related to a child</a:t>
            </a:r>
          </a:p>
          <a:p>
            <a:pPr lvl="1"/>
            <a:r>
              <a:rPr lang="en-US" altLang="en-US" sz="2200" dirty="0"/>
              <a:t>behaved towards a child or children in a way that indicates they may pose a risk of harm to children</a:t>
            </a:r>
          </a:p>
          <a:p>
            <a:r>
              <a:rPr lang="en-US" altLang="en-US" sz="2200" dirty="0"/>
              <a:t>Newcastle LADO 277 4636 to provide advice and guidance  </a:t>
            </a:r>
          </a:p>
        </p:txBody>
      </p:sp>
      <p:sp>
        <p:nvSpPr>
          <p:cNvPr id="87042" name="Rectangle 3">
            <a:extLst>
              <a:ext uri="{FF2B5EF4-FFF2-40B4-BE49-F238E27FC236}">
                <a16:creationId xmlns:a16="http://schemas.microsoft.com/office/drawing/2014/main" id="{74B6BC92-2F8F-408E-B466-2C0CC4AC633A}"/>
              </a:ext>
            </a:extLst>
          </p:cNvPr>
          <p:cNvSpPr>
            <a:spLocks noGrp="1" noChangeArrowheads="1"/>
          </p:cNvSpPr>
          <p:nvPr>
            <p:ph type="sldNum" sz="quarter" idx="12"/>
          </p:nvPr>
        </p:nvSpPr>
        <p:spPr>
          <a:xfrm>
            <a:off x="10571516" y="6033479"/>
            <a:ext cx="7822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spcAft>
                <a:spcPts val="600"/>
              </a:spcAft>
              <a:buClrTx/>
              <a:buSzTx/>
              <a:buFontTx/>
              <a:buNone/>
            </a:pPr>
            <a:fld id="{C02727BE-5CF6-4F80-8866-B66B91946FF0}" type="slidenum">
              <a:rPr lang="en-GB" altLang="en-US" sz="1050">
                <a:solidFill>
                  <a:schemeClr val="tx1">
                    <a:alpha val="80000"/>
                  </a:schemeClr>
                </a:solidFill>
                <a:latin typeface="Arial Black" panose="020B0A04020102020204" pitchFamily="34" charset="0"/>
              </a:rPr>
              <a:pPr>
                <a:spcBef>
                  <a:spcPct val="0"/>
                </a:spcBef>
                <a:spcAft>
                  <a:spcPts val="600"/>
                </a:spcAft>
                <a:buClrTx/>
                <a:buSzTx/>
                <a:buFontTx/>
                <a:buNone/>
              </a:pPr>
              <a:t>44</a:t>
            </a:fld>
            <a:endParaRPr lang="en-GB" altLang="en-US" sz="1050">
              <a:solidFill>
                <a:schemeClr val="tx1">
                  <a:alpha val="80000"/>
                </a:schemeClr>
              </a:solidFill>
              <a:latin typeface="Arial Black" panose="020B0A04020102020204" pitchFamily="34" charset="0"/>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247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ky&#10;&#10;Description automatically generated">
            <a:extLst>
              <a:ext uri="{FF2B5EF4-FFF2-40B4-BE49-F238E27FC236}">
                <a16:creationId xmlns:a16="http://schemas.microsoft.com/office/drawing/2014/main" id="{FFEEB92F-BC1E-4C8B-AD16-8DF1BF28D35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1001488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woman wearing gray jacket">
            <a:extLst>
              <a:ext uri="{FF2B5EF4-FFF2-40B4-BE49-F238E27FC236}">
                <a16:creationId xmlns:a16="http://schemas.microsoft.com/office/drawing/2014/main" id="{DF365D83-E1A6-4DA8-A56C-13FBD98BAD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49" r="9091" b="78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D755B-4004-4F51-ADCF-113C8B02B9B8}"/>
              </a:ext>
            </a:extLst>
          </p:cNvPr>
          <p:cNvSpPr>
            <a:spLocks noGrp="1"/>
          </p:cNvSpPr>
          <p:nvPr>
            <p:ph type="title"/>
          </p:nvPr>
        </p:nvSpPr>
        <p:spPr>
          <a:xfrm>
            <a:off x="594804" y="640263"/>
            <a:ext cx="6619811" cy="1344975"/>
          </a:xfrm>
        </p:spPr>
        <p:txBody>
          <a:bodyPr>
            <a:normAutofit/>
          </a:bodyPr>
          <a:lstStyle/>
          <a:p>
            <a:r>
              <a:rPr lang="en-GB" sz="4000"/>
              <a:t>Staying Safe</a:t>
            </a:r>
          </a:p>
        </p:txBody>
      </p:sp>
      <p:sp>
        <p:nvSpPr>
          <p:cNvPr id="3" name="Content Placeholder 2">
            <a:extLst>
              <a:ext uri="{FF2B5EF4-FFF2-40B4-BE49-F238E27FC236}">
                <a16:creationId xmlns:a16="http://schemas.microsoft.com/office/drawing/2014/main" id="{6F815AFA-D5FA-4CC9-872F-432FB83593BF}"/>
              </a:ext>
            </a:extLst>
          </p:cNvPr>
          <p:cNvSpPr>
            <a:spLocks noGrp="1"/>
          </p:cNvSpPr>
          <p:nvPr>
            <p:ph idx="1"/>
          </p:nvPr>
        </p:nvSpPr>
        <p:spPr>
          <a:xfrm>
            <a:off x="594109" y="2121763"/>
            <a:ext cx="6620505" cy="3773010"/>
          </a:xfrm>
        </p:spPr>
        <p:txBody>
          <a:bodyPr>
            <a:normAutofit/>
          </a:bodyPr>
          <a:lstStyle/>
          <a:p>
            <a:r>
              <a:rPr lang="en-GB" sz="2400"/>
              <a:t>Please note that sometimes people can find the content of some sessions upsetting.  If you think this could apply to you, we would like you to think about a strategy for keeping yourself safe, for example having someone you trust available to talk to after the session.</a:t>
            </a:r>
          </a:p>
          <a:p>
            <a:endParaRPr lang="en-GB" sz="2400"/>
          </a:p>
        </p:txBody>
      </p:sp>
    </p:spTree>
    <p:extLst>
      <p:ext uri="{BB962C8B-B14F-4D97-AF65-F5344CB8AC3E}">
        <p14:creationId xmlns:p14="http://schemas.microsoft.com/office/powerpoint/2010/main" val="132276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17E1-2321-4FEF-9D98-304708D66AF2}"/>
              </a:ext>
            </a:extLst>
          </p:cNvPr>
          <p:cNvSpPr>
            <a:spLocks noGrp="1"/>
          </p:cNvSpPr>
          <p:nvPr>
            <p:ph type="title"/>
          </p:nvPr>
        </p:nvSpPr>
        <p:spPr>
          <a:xfrm>
            <a:off x="4683125" y="499533"/>
            <a:ext cx="6562726" cy="1658198"/>
          </a:xfrm>
        </p:spPr>
        <p:txBody>
          <a:bodyPr>
            <a:normAutofit/>
          </a:bodyPr>
          <a:lstStyle/>
          <a:p>
            <a:r>
              <a:rPr lang="en-GB"/>
              <a:t>Quick note: </a:t>
            </a:r>
            <a:endParaRPr lang="en-GB" dirty="0"/>
          </a:p>
        </p:txBody>
      </p:sp>
      <p:pic>
        <p:nvPicPr>
          <p:cNvPr id="5122" name="Picture 2" descr="hanged white printing paper">
            <a:extLst>
              <a:ext uri="{FF2B5EF4-FFF2-40B4-BE49-F238E27FC236}">
                <a16:creationId xmlns:a16="http://schemas.microsoft.com/office/drawing/2014/main" id="{24CC785D-F35B-45FC-9E80-FF8283AB7D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91" r="31088" b="1"/>
          <a:stretch/>
        </p:blipFill>
        <p:spPr bwMode="auto">
          <a:xfrm>
            <a:off x="20" y="-6418"/>
            <a:ext cx="4077443" cy="68644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72003A2-4D1A-4E52-B2AD-4147C74FB655}"/>
              </a:ext>
            </a:extLst>
          </p:cNvPr>
          <p:cNvSpPr>
            <a:spLocks noGrp="1"/>
          </p:cNvSpPr>
          <p:nvPr>
            <p:ph idx="1"/>
          </p:nvPr>
        </p:nvSpPr>
        <p:spPr>
          <a:xfrm>
            <a:off x="4702557" y="2011680"/>
            <a:ext cx="6428994" cy="3766185"/>
          </a:xfrm>
        </p:spPr>
        <p:txBody>
          <a:bodyPr>
            <a:normAutofit/>
          </a:bodyPr>
          <a:lstStyle/>
          <a:p>
            <a:r>
              <a:rPr lang="en-GB" sz="3200"/>
              <a:t>A large amount of content is in this presentation and we apologise if some of it is difficult to read. We will be explaining the key points as we go and you can request a copy of the presentation via the evaluation form if you would like to refer back to anything.</a:t>
            </a:r>
            <a:endParaRPr lang="en-GB" sz="3200" dirty="0"/>
          </a:p>
        </p:txBody>
      </p:sp>
    </p:spTree>
    <p:extLst>
      <p:ext uri="{BB962C8B-B14F-4D97-AF65-F5344CB8AC3E}">
        <p14:creationId xmlns:p14="http://schemas.microsoft.com/office/powerpoint/2010/main" val="28407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2EC8B-2AC2-4234-AE6F-E5F7350E1A4F}"/>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3600"/>
              <a:t>Please maintain utmost confidentiality in relation to cases and service users</a:t>
            </a:r>
          </a:p>
        </p:txBody>
      </p:sp>
      <p:pic>
        <p:nvPicPr>
          <p:cNvPr id="76802" name="Picture 2" descr="Does your company take confidentiality and trade secrets seriously? —  Creative Business Inc.">
            <a:extLst>
              <a:ext uri="{FF2B5EF4-FFF2-40B4-BE49-F238E27FC236}">
                <a16:creationId xmlns:a16="http://schemas.microsoft.com/office/drawing/2014/main" id="{F20AB45F-F4FD-4D22-A1BC-478616B90CD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512" r="-1" b="-1"/>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69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2">
            <a:extLst>
              <a:ext uri="{FF2B5EF4-FFF2-40B4-BE49-F238E27FC236}">
                <a16:creationId xmlns:a16="http://schemas.microsoft.com/office/drawing/2014/main" id="{87F6508A-39ED-4303-976C-DF5DA61463B8}"/>
              </a:ext>
            </a:extLst>
          </p:cNvPr>
          <p:cNvSpPr>
            <a:spLocks noGrp="1" noChangeArrowheads="1"/>
          </p:cNvSpPr>
          <p:nvPr>
            <p:ph type="title"/>
          </p:nvPr>
        </p:nvSpPr>
        <p:spPr>
          <a:xfrm>
            <a:off x="838200" y="557188"/>
            <a:ext cx="10515600" cy="1133499"/>
          </a:xfrm>
        </p:spPr>
        <p:txBody>
          <a:bodyPr>
            <a:normAutofit/>
          </a:bodyPr>
          <a:lstStyle/>
          <a:p>
            <a:pPr algn="ctr"/>
            <a:r>
              <a:rPr lang="en-GB" altLang="en-US" sz="2900"/>
              <a:t>Learning outcomes</a:t>
            </a:r>
            <a:br>
              <a:rPr lang="en-GB" altLang="en-US" sz="2900"/>
            </a:br>
            <a:r>
              <a:rPr lang="en-GB" altLang="en-US" sz="2900"/>
              <a:t>at the end of this session you should understand your role and:</a:t>
            </a:r>
          </a:p>
        </p:txBody>
      </p:sp>
      <p:sp>
        <p:nvSpPr>
          <p:cNvPr id="31746" name="Rectangle 3">
            <a:extLst>
              <a:ext uri="{FF2B5EF4-FFF2-40B4-BE49-F238E27FC236}">
                <a16:creationId xmlns:a16="http://schemas.microsoft.com/office/drawing/2014/main" id="{3D754FBB-F43B-409F-9B11-1CC0C4B497CC}"/>
              </a:ext>
            </a:extLst>
          </p:cNvPr>
          <p:cNvSpPr>
            <a:spLocks noGrp="1" noChangeArrowheads="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600"/>
              </a:spcAft>
              <a:buClrTx/>
              <a:buSzTx/>
              <a:buFontTx/>
              <a:buNone/>
            </a:pPr>
            <a:fld id="{2658F941-D2B8-4151-B98C-75A8DAD2A5DD}" type="slidenum">
              <a:rPr lang="en-GB" altLang="en-US" sz="1800" smtClean="0">
                <a:latin typeface="Arial Black" panose="020B0A04020102020204" pitchFamily="34" charset="0"/>
              </a:rPr>
              <a:pPr>
                <a:lnSpc>
                  <a:spcPct val="90000"/>
                </a:lnSpc>
                <a:spcBef>
                  <a:spcPct val="0"/>
                </a:spcBef>
                <a:spcAft>
                  <a:spcPts val="600"/>
                </a:spcAft>
                <a:buClrTx/>
                <a:buSzTx/>
                <a:buFontTx/>
                <a:buNone/>
              </a:pPr>
              <a:t>8</a:t>
            </a:fld>
            <a:endParaRPr lang="en-GB" altLang="en-US" sz="1800">
              <a:latin typeface="Arial Black" panose="020B0A04020102020204" pitchFamily="34" charset="0"/>
            </a:endParaRPr>
          </a:p>
        </p:txBody>
      </p:sp>
      <p:sp>
        <p:nvSpPr>
          <p:cNvPr id="174084" name="Rectangle 4">
            <a:extLst>
              <a:ext uri="{FF2B5EF4-FFF2-40B4-BE49-F238E27FC236}">
                <a16:creationId xmlns:a16="http://schemas.microsoft.com/office/drawing/2014/main" id="{E36E7BD1-93AE-4ECD-8ACA-D7CB607FC77A}"/>
              </a:ext>
            </a:extLst>
          </p:cNvPr>
          <p:cNvSpPr>
            <a:spLocks noChangeArrowheads="1"/>
          </p:cNvSpPr>
          <p:nvPr/>
        </p:nvSpPr>
        <p:spPr bwMode="auto">
          <a:xfrm>
            <a:off x="2727829" y="619629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sp>
        <p:nvSpPr>
          <p:cNvPr id="174085" name="Rectangle 5">
            <a:extLst>
              <a:ext uri="{FF2B5EF4-FFF2-40B4-BE49-F238E27FC236}">
                <a16:creationId xmlns:a16="http://schemas.microsoft.com/office/drawing/2014/main" id="{5D9E232F-F17E-4965-B583-B7624E9F6066}"/>
              </a:ext>
            </a:extLst>
          </p:cNvPr>
          <p:cNvSpPr>
            <a:spLocks noChangeArrowheads="1"/>
          </p:cNvSpPr>
          <p:nvPr/>
        </p:nvSpPr>
        <p:spPr bwMode="auto">
          <a:xfrm>
            <a:off x="1935667" y="616057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defRPr/>
            </a:pPr>
            <a:endParaRPr lang="en-GB">
              <a:effectLst>
                <a:outerShdw blurRad="38100" dist="38100" dir="2700000" algn="tl">
                  <a:srgbClr val="000000">
                    <a:alpha val="43137"/>
                  </a:srgbClr>
                </a:outerShdw>
              </a:effectLst>
              <a:ea typeface="ＭＳ Ｐゴシック" pitchFamily="105" charset="-128"/>
            </a:endParaRPr>
          </a:p>
        </p:txBody>
      </p:sp>
      <p:graphicFrame>
        <p:nvGraphicFramePr>
          <p:cNvPr id="174091" name="Rectangle 3">
            <a:extLst>
              <a:ext uri="{FF2B5EF4-FFF2-40B4-BE49-F238E27FC236}">
                <a16:creationId xmlns:a16="http://schemas.microsoft.com/office/drawing/2014/main" id="{CC5B278E-88BA-4E61-89FB-AD1DB193A7AA}"/>
              </a:ext>
            </a:extLst>
          </p:cNvPr>
          <p:cNvGraphicFramePr/>
          <p:nvPr>
            <p:extLst>
              <p:ext uri="{D42A27DB-BD31-4B8C-83A1-F6EECF244321}">
                <p14:modId xmlns:p14="http://schemas.microsoft.com/office/powerpoint/2010/main" val="361693767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Rectangle 2">
            <a:extLst>
              <a:ext uri="{FF2B5EF4-FFF2-40B4-BE49-F238E27FC236}">
                <a16:creationId xmlns:a16="http://schemas.microsoft.com/office/drawing/2014/main" id="{6538014A-B9C5-40F2-A13A-965C0A455F0B}"/>
              </a:ext>
            </a:extLst>
          </p:cNvPr>
          <p:cNvSpPr>
            <a:spLocks noGrp="1" noChangeArrowheads="1"/>
          </p:cNvSpPr>
          <p:nvPr>
            <p:ph type="title"/>
          </p:nvPr>
        </p:nvSpPr>
        <p:spPr>
          <a:xfrm>
            <a:off x="838200" y="963877"/>
            <a:ext cx="3494362" cy="4930246"/>
          </a:xfrm>
        </p:spPr>
        <p:txBody>
          <a:bodyPr>
            <a:normAutofit/>
          </a:bodyPr>
          <a:lstStyle/>
          <a:p>
            <a:pPr algn="r"/>
            <a:r>
              <a:rPr lang="en-GB" altLang="en-US">
                <a:solidFill>
                  <a:schemeClr val="accent1"/>
                </a:solidFill>
              </a:rPr>
              <a:t>Child Definition</a:t>
            </a:r>
          </a:p>
        </p:txBody>
      </p:sp>
      <p:cxnSp>
        <p:nvCxnSpPr>
          <p:cNvPr id="75" name="Straight Connector 7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3796" name="Rectangle 3">
            <a:extLst>
              <a:ext uri="{FF2B5EF4-FFF2-40B4-BE49-F238E27FC236}">
                <a16:creationId xmlns:a16="http://schemas.microsoft.com/office/drawing/2014/main" id="{66D73623-A071-42ED-BACE-0232EF57C40A}"/>
              </a:ext>
            </a:extLst>
          </p:cNvPr>
          <p:cNvSpPr>
            <a:spLocks noGrp="1" noChangeArrowheads="1"/>
          </p:cNvSpPr>
          <p:nvPr>
            <p:ph idx="1"/>
          </p:nvPr>
        </p:nvSpPr>
        <p:spPr>
          <a:xfrm>
            <a:off x="4976031" y="963877"/>
            <a:ext cx="6377769" cy="4930246"/>
          </a:xfrm>
        </p:spPr>
        <p:txBody>
          <a:bodyPr anchor="ctr">
            <a:normAutofit/>
          </a:bodyPr>
          <a:lstStyle/>
          <a:p>
            <a:pPr eaLnBrk="1" hangingPunct="1"/>
            <a:r>
              <a:rPr lang="en-GB" altLang="en-US" sz="2400"/>
              <a:t>A child is anyone who has not yet reached their 18</a:t>
            </a:r>
            <a:r>
              <a:rPr lang="en-GB" altLang="en-US" sz="2400" baseline="30000"/>
              <a:t>th</a:t>
            </a:r>
            <a:r>
              <a:rPr lang="en-GB" altLang="en-US" sz="2400"/>
              <a:t> birthday</a:t>
            </a:r>
          </a:p>
          <a:p>
            <a:pPr eaLnBrk="1" hangingPunct="1">
              <a:buFont typeface="Wingdings" panose="05000000000000000000" pitchFamily="2" charset="2"/>
              <a:buNone/>
            </a:pPr>
            <a:r>
              <a:rPr lang="en-GB" altLang="en-US" sz="2400"/>
              <a:t>	(Ref. Children Act 1989 and 2004)</a:t>
            </a:r>
          </a:p>
          <a:p>
            <a:pPr lvl="1" eaLnBrk="1" hangingPunct="1">
              <a:buFont typeface="Wingdings" panose="05000000000000000000" pitchFamily="2" charset="2"/>
              <a:buNone/>
            </a:pPr>
            <a:endParaRPr lang="en-GB" altLang="en-US"/>
          </a:p>
          <a:p>
            <a:r>
              <a:rPr lang="en-GB" altLang="en-US" sz="2400"/>
              <a:t>Even if a child has reached 16 years of age, is living independently or is in further education, is a member of the armed forces, is in hospital, or in custody in the secure estate for children and young people, does not change their status or entitlement to services or protection</a:t>
            </a:r>
          </a:p>
          <a:p>
            <a:pPr>
              <a:buFont typeface="Wingdings" panose="05000000000000000000" pitchFamily="2" charset="2"/>
              <a:buNone/>
            </a:pPr>
            <a:r>
              <a:rPr lang="en-GB" altLang="en-US" sz="2400"/>
              <a:t>	(Ref. Working Together 2018 - Glossary)</a:t>
            </a:r>
          </a:p>
          <a:p>
            <a:endParaRPr lang="en-GB" altLang="en-US" sz="2400"/>
          </a:p>
        </p:txBody>
      </p:sp>
      <p:sp>
        <p:nvSpPr>
          <p:cNvPr id="33794" name="Rectangle 3">
            <a:extLst>
              <a:ext uri="{FF2B5EF4-FFF2-40B4-BE49-F238E27FC236}">
                <a16:creationId xmlns:a16="http://schemas.microsoft.com/office/drawing/2014/main" id="{C5218556-B52E-40A0-AC02-8D594AB92D8D}"/>
              </a:ext>
            </a:extLst>
          </p:cNvPr>
          <p:cNvSpPr>
            <a:spLocks noGrp="1" noChangeArrowheads="1"/>
          </p:cNvSpPr>
          <p:nvPr>
            <p:ph type="sldNum" sz="quarter" idx="12"/>
          </p:nvPr>
        </p:nvSpPr>
        <p:spPr>
          <a:xfrm>
            <a:off x="10571516" y="6033479"/>
            <a:ext cx="78228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spcAft>
                <a:spcPts val="600"/>
              </a:spcAft>
              <a:buClrTx/>
              <a:buSzTx/>
              <a:buFontTx/>
              <a:buNone/>
            </a:pPr>
            <a:fld id="{38BE6C7C-0B36-4132-B695-1EF6DCC769B0}" type="slidenum">
              <a:rPr lang="en-GB" altLang="en-US" sz="1050">
                <a:solidFill>
                  <a:schemeClr val="tx1">
                    <a:alpha val="80000"/>
                  </a:schemeClr>
                </a:solidFill>
                <a:latin typeface="Arial Black" panose="020B0A04020102020204" pitchFamily="34" charset="0"/>
              </a:rPr>
              <a:pPr>
                <a:spcBef>
                  <a:spcPct val="0"/>
                </a:spcBef>
                <a:spcAft>
                  <a:spcPts val="600"/>
                </a:spcAft>
                <a:buClrTx/>
                <a:buSzTx/>
                <a:buFontTx/>
                <a:buNone/>
              </a:pPr>
              <a:t>9</a:t>
            </a:fld>
            <a:endParaRPr lang="en-GB" altLang="en-US" sz="1050">
              <a:solidFill>
                <a:schemeClr val="tx1">
                  <a:alpha val="80000"/>
                </a:schemeClr>
              </a:solidFill>
              <a:latin typeface="Arial Black" panose="020B0A04020102020204" pitchFamily="34"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D890B0DC378D40AFB50AC226A81A4A" ma:contentTypeVersion="5" ma:contentTypeDescription="Create a new document." ma:contentTypeScope="" ma:versionID="e718808d8439597840fb5cf2c7a116de">
  <xsd:schema xmlns:xsd="http://www.w3.org/2001/XMLSchema" xmlns:xs="http://www.w3.org/2001/XMLSchema" xmlns:p="http://schemas.microsoft.com/office/2006/metadata/properties" xmlns:ns3="c4942897-35c9-44e3-bf8c-21c683307c2f" xmlns:ns4="84ae930f-80c6-4488-9fbc-cd2a205e10e8" targetNamespace="http://schemas.microsoft.com/office/2006/metadata/properties" ma:root="true" ma:fieldsID="a59249a9aa41ed75f9d17aff4e196632" ns3:_="" ns4:_="">
    <xsd:import namespace="c4942897-35c9-44e3-bf8c-21c683307c2f"/>
    <xsd:import namespace="84ae930f-80c6-4488-9fbc-cd2a205e10e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2897-35c9-44e3-bf8c-21c683307c2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ae930f-80c6-4488-9fbc-cd2a205e10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0C30D2-9A33-4037-9F8C-DB2E98CAAA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42897-35c9-44e3-bf8c-21c683307c2f"/>
    <ds:schemaRef ds:uri="84ae930f-80c6-4488-9fbc-cd2a205e10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1E1E2B-73C7-4627-93F7-4865CBCC472F}">
  <ds:schemaRef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c4942897-35c9-44e3-bf8c-21c683307c2f"/>
    <ds:schemaRef ds:uri="84ae930f-80c6-4488-9fbc-cd2a205e10e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EBF8BAB-C256-4256-B19F-FA9486EA0D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333</TotalTime>
  <Words>4246</Words>
  <Application>Microsoft Office PowerPoint</Application>
  <PresentationFormat>Widescreen</PresentationFormat>
  <Paragraphs>568</Paragraphs>
  <Slides>45</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Calibri</vt:lpstr>
      <vt:lpstr>Calibri Light</vt:lpstr>
      <vt:lpstr>Comic Sans MS</vt:lpstr>
      <vt:lpstr>Times New Roman</vt:lpstr>
      <vt:lpstr>Wingdings</vt:lpstr>
      <vt:lpstr>Office Theme</vt:lpstr>
      <vt:lpstr>Welcome​ to Safeguarding Children Level 1 session</vt:lpstr>
      <vt:lpstr>Safeguarding Children  A Shared Responsibility  </vt:lpstr>
      <vt:lpstr>PowerPoint Presentation</vt:lpstr>
      <vt:lpstr>PowerPoint Presentation</vt:lpstr>
      <vt:lpstr>Staying Safe</vt:lpstr>
      <vt:lpstr>Quick note: </vt:lpstr>
      <vt:lpstr>Please maintain utmost confidentiality in relation to cases and service users</vt:lpstr>
      <vt:lpstr>Learning outcomes at the end of this session you should understand your role and:</vt:lpstr>
      <vt:lpstr>Child Definition</vt:lpstr>
      <vt:lpstr>Abuse and neglect definition</vt:lpstr>
      <vt:lpstr>Key Legislation</vt:lpstr>
      <vt:lpstr>Victoria Climbie</vt:lpstr>
      <vt:lpstr>PowerPoint Presentation</vt:lpstr>
      <vt:lpstr>PowerPoint Presentation</vt:lpstr>
      <vt:lpstr>PowerPoint Presentation</vt:lpstr>
      <vt:lpstr>Daniel Pelka</vt:lpstr>
      <vt:lpstr>News Report</vt:lpstr>
      <vt:lpstr>The Voice of the child </vt:lpstr>
      <vt:lpstr>Who are children likely to turn to?</vt:lpstr>
      <vt:lpstr>How do worries about a child come to light?</vt:lpstr>
      <vt:lpstr>If a child tells…</vt:lpstr>
      <vt:lpstr>PowerPoint Presentation</vt:lpstr>
      <vt:lpstr>REMEMBER   It is the responsibility of Children’s Social Care / the Police to investigate and to decide if an allegation is true or not </vt:lpstr>
      <vt:lpstr>    Categories of Abuse from  Working Together (2018)      </vt:lpstr>
      <vt:lpstr>Emotional abuse: </vt:lpstr>
      <vt:lpstr>Physical abuse: </vt:lpstr>
      <vt:lpstr>Sexual abuse: </vt:lpstr>
      <vt:lpstr>Neglect: </vt:lpstr>
      <vt:lpstr>Signs and indicators of abuse</vt:lpstr>
      <vt:lpstr>Accidental v’s Non-accidental Injury</vt:lpstr>
      <vt:lpstr>PowerPoint Presentation</vt:lpstr>
      <vt:lpstr>PowerPoint Presentation</vt:lpstr>
      <vt:lpstr>Victoria’s death changed the view of Child Protection to Safeguarding Children</vt:lpstr>
      <vt:lpstr>PowerPoint Presentation</vt:lpstr>
      <vt:lpstr>Expectations for organisations</vt:lpstr>
      <vt:lpstr>Sharing Information</vt:lpstr>
      <vt:lpstr>Sharing Safeguarding Concerns</vt:lpstr>
      <vt:lpstr>PowerPoint Presentation</vt:lpstr>
      <vt:lpstr>Making a referral to social care via the new website - www.newcastlesafeguarding.org.uk</vt:lpstr>
      <vt:lpstr>There are two secure online referral forms one for professionals and one for the public</vt:lpstr>
      <vt:lpstr>The professional referral form has the assessment diamond on it</vt:lpstr>
      <vt:lpstr>PowerPoint Presentation</vt:lpstr>
      <vt:lpstr>PowerPoint Presentation</vt:lpstr>
      <vt:lpstr> Managing allegations against staff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Safeguarding Children Level 1 session</dc:title>
  <dc:creator>Topping, Kerry</dc:creator>
  <cp:lastModifiedBy>Topping, Kerry</cp:lastModifiedBy>
  <cp:revision>63</cp:revision>
  <dcterms:created xsi:type="dcterms:W3CDTF">2021-02-11T10:00:04Z</dcterms:created>
  <dcterms:modified xsi:type="dcterms:W3CDTF">2022-04-26T15:50:32Z</dcterms:modified>
</cp:coreProperties>
</file>