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47"/>
  </p:notesMasterIdLst>
  <p:sldIdLst>
    <p:sldId id="257" r:id="rId2"/>
    <p:sldId id="625" r:id="rId3"/>
    <p:sldId id="351" r:id="rId4"/>
    <p:sldId id="473" r:id="rId5"/>
    <p:sldId id="258" r:id="rId6"/>
    <p:sldId id="259" r:id="rId7"/>
    <p:sldId id="574" r:id="rId8"/>
    <p:sldId id="261" r:id="rId9"/>
    <p:sldId id="607" r:id="rId10"/>
    <p:sldId id="628" r:id="rId11"/>
    <p:sldId id="606" r:id="rId12"/>
    <p:sldId id="608" r:id="rId13"/>
    <p:sldId id="609" r:id="rId14"/>
    <p:sldId id="576" r:id="rId15"/>
    <p:sldId id="619" r:id="rId16"/>
    <p:sldId id="620" r:id="rId17"/>
    <p:sldId id="610" r:id="rId18"/>
    <p:sldId id="621" r:id="rId19"/>
    <p:sldId id="550" r:id="rId20"/>
    <p:sldId id="591" r:id="rId21"/>
    <p:sldId id="364" r:id="rId22"/>
    <p:sldId id="631" r:id="rId23"/>
    <p:sldId id="582" r:id="rId24"/>
    <p:sldId id="632" r:id="rId25"/>
    <p:sldId id="633" r:id="rId26"/>
    <p:sldId id="634" r:id="rId27"/>
    <p:sldId id="635" r:id="rId28"/>
    <p:sldId id="643" r:id="rId29"/>
    <p:sldId id="597" r:id="rId30"/>
    <p:sldId id="637" r:id="rId31"/>
    <p:sldId id="636" r:id="rId32"/>
    <p:sldId id="440" r:id="rId33"/>
    <p:sldId id="430" r:id="rId34"/>
    <p:sldId id="551" r:id="rId35"/>
    <p:sldId id="568" r:id="rId36"/>
    <p:sldId id="599" r:id="rId37"/>
    <p:sldId id="603" r:id="rId38"/>
    <p:sldId id="600" r:id="rId39"/>
    <p:sldId id="601" r:id="rId40"/>
    <p:sldId id="602" r:id="rId41"/>
    <p:sldId id="585" r:id="rId42"/>
    <p:sldId id="491" r:id="rId43"/>
    <p:sldId id="638" r:id="rId44"/>
    <p:sldId id="627" r:id="rId45"/>
    <p:sldId id="31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335" autoAdjust="0"/>
  </p:normalViewPr>
  <p:slideViewPr>
    <p:cSldViewPr snapToGrid="0">
      <p:cViewPr varScale="1">
        <p:scale>
          <a:sx n="82" d="100"/>
          <a:sy n="82" d="100"/>
        </p:scale>
        <p:origin x="17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804074-58F1-4E4A-A36A-6CAB38C454F1}" type="doc">
      <dgm:prSet loTypeId="urn:microsoft.com/office/officeart/2008/layout/LinedList" loCatId="list" qsTypeId="urn:microsoft.com/office/officeart/2005/8/quickstyle/simple2" qsCatId="simple" csTypeId="urn:microsoft.com/office/officeart/2005/8/colors/accent0_3" csCatId="mainScheme"/>
      <dgm:spPr/>
      <dgm:t>
        <a:bodyPr/>
        <a:lstStyle/>
        <a:p>
          <a:endParaRPr lang="en-US"/>
        </a:p>
      </dgm:t>
    </dgm:pt>
    <dgm:pt modelId="{4319A213-8DBA-406C-A706-36D0DE92F5A9}">
      <dgm:prSet/>
      <dgm:spPr/>
      <dgm:t>
        <a:bodyPr/>
        <a:lstStyle/>
        <a:p>
          <a:r>
            <a:rPr lang="en-GB"/>
            <a:t>Name</a:t>
          </a:r>
          <a:endParaRPr lang="en-US"/>
        </a:p>
      </dgm:t>
    </dgm:pt>
    <dgm:pt modelId="{5E541B45-130D-4EEC-9D08-3DA2778268FC}" type="parTrans" cxnId="{8A2703E8-EAD5-400B-877E-3A20A51F28EE}">
      <dgm:prSet/>
      <dgm:spPr/>
      <dgm:t>
        <a:bodyPr/>
        <a:lstStyle/>
        <a:p>
          <a:endParaRPr lang="en-US"/>
        </a:p>
      </dgm:t>
    </dgm:pt>
    <dgm:pt modelId="{1590A0D9-294A-46F3-8273-8D2A2CDDA776}" type="sibTrans" cxnId="{8A2703E8-EAD5-400B-877E-3A20A51F28EE}">
      <dgm:prSet/>
      <dgm:spPr/>
      <dgm:t>
        <a:bodyPr/>
        <a:lstStyle/>
        <a:p>
          <a:endParaRPr lang="en-US"/>
        </a:p>
      </dgm:t>
    </dgm:pt>
    <dgm:pt modelId="{1417AA25-2616-4608-9226-98224F69061A}">
      <dgm:prSet/>
      <dgm:spPr/>
      <dgm:t>
        <a:bodyPr/>
        <a:lstStyle/>
        <a:p>
          <a:r>
            <a:rPr lang="en-GB"/>
            <a:t>Agency</a:t>
          </a:r>
          <a:endParaRPr lang="en-US"/>
        </a:p>
      </dgm:t>
    </dgm:pt>
    <dgm:pt modelId="{638F26D8-8EE6-4E1F-ADEA-139EA4D3FBF0}" type="parTrans" cxnId="{DDF06389-368E-4674-823D-A7B0266AD7E3}">
      <dgm:prSet/>
      <dgm:spPr/>
      <dgm:t>
        <a:bodyPr/>
        <a:lstStyle/>
        <a:p>
          <a:endParaRPr lang="en-US"/>
        </a:p>
      </dgm:t>
    </dgm:pt>
    <dgm:pt modelId="{447E4BFA-D7CC-4808-ABD3-3C164E3E8BE8}" type="sibTrans" cxnId="{DDF06389-368E-4674-823D-A7B0266AD7E3}">
      <dgm:prSet/>
      <dgm:spPr/>
      <dgm:t>
        <a:bodyPr/>
        <a:lstStyle/>
        <a:p>
          <a:endParaRPr lang="en-US"/>
        </a:p>
      </dgm:t>
    </dgm:pt>
    <dgm:pt modelId="{71860E28-8568-4CBE-BE93-FFDFA6B8CA32}">
      <dgm:prSet/>
      <dgm:spPr/>
      <dgm:t>
        <a:bodyPr/>
        <a:lstStyle/>
        <a:p>
          <a:r>
            <a:rPr lang="en-GB"/>
            <a:t>Role</a:t>
          </a:r>
          <a:endParaRPr lang="en-US"/>
        </a:p>
      </dgm:t>
    </dgm:pt>
    <dgm:pt modelId="{F6633207-9607-47AC-87D1-66391C926A41}" type="parTrans" cxnId="{86F5F76E-E608-4404-9BA7-D76C868367B4}">
      <dgm:prSet/>
      <dgm:spPr/>
      <dgm:t>
        <a:bodyPr/>
        <a:lstStyle/>
        <a:p>
          <a:endParaRPr lang="en-US"/>
        </a:p>
      </dgm:t>
    </dgm:pt>
    <dgm:pt modelId="{59492F90-FF1E-4C5A-A69B-F16B27FAA986}" type="sibTrans" cxnId="{86F5F76E-E608-4404-9BA7-D76C868367B4}">
      <dgm:prSet/>
      <dgm:spPr/>
      <dgm:t>
        <a:bodyPr/>
        <a:lstStyle/>
        <a:p>
          <a:endParaRPr lang="en-US"/>
        </a:p>
      </dgm:t>
    </dgm:pt>
    <dgm:pt modelId="{4EFB5A04-CFBB-4B97-B72C-49BCAE39FB6B}" type="pres">
      <dgm:prSet presAssocID="{5A804074-58F1-4E4A-A36A-6CAB38C454F1}" presName="vert0" presStyleCnt="0">
        <dgm:presLayoutVars>
          <dgm:dir/>
          <dgm:animOne val="branch"/>
          <dgm:animLvl val="lvl"/>
        </dgm:presLayoutVars>
      </dgm:prSet>
      <dgm:spPr/>
    </dgm:pt>
    <dgm:pt modelId="{DAE8F627-1B16-4188-892E-EE0E778AB2D7}" type="pres">
      <dgm:prSet presAssocID="{4319A213-8DBA-406C-A706-36D0DE92F5A9}" presName="thickLine" presStyleLbl="alignNode1" presStyleIdx="0" presStyleCnt="3"/>
      <dgm:spPr/>
    </dgm:pt>
    <dgm:pt modelId="{1E1CEC5D-596D-4E55-AA36-CAA189A6A7D4}" type="pres">
      <dgm:prSet presAssocID="{4319A213-8DBA-406C-A706-36D0DE92F5A9}" presName="horz1" presStyleCnt="0"/>
      <dgm:spPr/>
    </dgm:pt>
    <dgm:pt modelId="{AC5BD105-2770-4F91-AE06-5BE6B37BEFA0}" type="pres">
      <dgm:prSet presAssocID="{4319A213-8DBA-406C-A706-36D0DE92F5A9}" presName="tx1" presStyleLbl="revTx" presStyleIdx="0" presStyleCnt="3"/>
      <dgm:spPr/>
    </dgm:pt>
    <dgm:pt modelId="{BD850055-659E-46FC-B21C-ECC3921B1191}" type="pres">
      <dgm:prSet presAssocID="{4319A213-8DBA-406C-A706-36D0DE92F5A9}" presName="vert1" presStyleCnt="0"/>
      <dgm:spPr/>
    </dgm:pt>
    <dgm:pt modelId="{25B0BE5F-A28E-413A-AD0D-CF774542ACC7}" type="pres">
      <dgm:prSet presAssocID="{1417AA25-2616-4608-9226-98224F69061A}" presName="thickLine" presStyleLbl="alignNode1" presStyleIdx="1" presStyleCnt="3"/>
      <dgm:spPr/>
    </dgm:pt>
    <dgm:pt modelId="{7C025F96-F45C-4ECE-8067-8D3951C11689}" type="pres">
      <dgm:prSet presAssocID="{1417AA25-2616-4608-9226-98224F69061A}" presName="horz1" presStyleCnt="0"/>
      <dgm:spPr/>
    </dgm:pt>
    <dgm:pt modelId="{E4274FF2-5997-42FC-9FA2-B2BDD3FCD58E}" type="pres">
      <dgm:prSet presAssocID="{1417AA25-2616-4608-9226-98224F69061A}" presName="tx1" presStyleLbl="revTx" presStyleIdx="1" presStyleCnt="3"/>
      <dgm:spPr/>
    </dgm:pt>
    <dgm:pt modelId="{64C5A50A-404F-48A4-A00E-BB5E333231CD}" type="pres">
      <dgm:prSet presAssocID="{1417AA25-2616-4608-9226-98224F69061A}" presName="vert1" presStyleCnt="0"/>
      <dgm:spPr/>
    </dgm:pt>
    <dgm:pt modelId="{AB98E5E6-C783-4072-913B-42881EBD890C}" type="pres">
      <dgm:prSet presAssocID="{71860E28-8568-4CBE-BE93-FFDFA6B8CA32}" presName="thickLine" presStyleLbl="alignNode1" presStyleIdx="2" presStyleCnt="3"/>
      <dgm:spPr/>
    </dgm:pt>
    <dgm:pt modelId="{45727554-54D9-4DE0-889A-5732F88A65AF}" type="pres">
      <dgm:prSet presAssocID="{71860E28-8568-4CBE-BE93-FFDFA6B8CA32}" presName="horz1" presStyleCnt="0"/>
      <dgm:spPr/>
    </dgm:pt>
    <dgm:pt modelId="{2ED231B1-1DE8-4FDC-AD0A-A060E0DF3671}" type="pres">
      <dgm:prSet presAssocID="{71860E28-8568-4CBE-BE93-FFDFA6B8CA32}" presName="tx1" presStyleLbl="revTx" presStyleIdx="2" presStyleCnt="3"/>
      <dgm:spPr/>
    </dgm:pt>
    <dgm:pt modelId="{17ED5743-B380-430C-BD03-B716C542D564}" type="pres">
      <dgm:prSet presAssocID="{71860E28-8568-4CBE-BE93-FFDFA6B8CA32}" presName="vert1" presStyleCnt="0"/>
      <dgm:spPr/>
    </dgm:pt>
  </dgm:ptLst>
  <dgm:cxnLst>
    <dgm:cxn modelId="{8AF35C43-DC51-4972-AD6D-61866DA30896}" type="presOf" srcId="{1417AA25-2616-4608-9226-98224F69061A}" destId="{E4274FF2-5997-42FC-9FA2-B2BDD3FCD58E}" srcOrd="0" destOrd="0" presId="urn:microsoft.com/office/officeart/2008/layout/LinedList"/>
    <dgm:cxn modelId="{8FC10F68-28F8-497C-BF91-C65F7FE3BFC5}" type="presOf" srcId="{71860E28-8568-4CBE-BE93-FFDFA6B8CA32}" destId="{2ED231B1-1DE8-4FDC-AD0A-A060E0DF3671}" srcOrd="0" destOrd="0" presId="urn:microsoft.com/office/officeart/2008/layout/LinedList"/>
    <dgm:cxn modelId="{86F5F76E-E608-4404-9BA7-D76C868367B4}" srcId="{5A804074-58F1-4E4A-A36A-6CAB38C454F1}" destId="{71860E28-8568-4CBE-BE93-FFDFA6B8CA32}" srcOrd="2" destOrd="0" parTransId="{F6633207-9607-47AC-87D1-66391C926A41}" sibTransId="{59492F90-FF1E-4C5A-A69B-F16B27FAA986}"/>
    <dgm:cxn modelId="{DDF06389-368E-4674-823D-A7B0266AD7E3}" srcId="{5A804074-58F1-4E4A-A36A-6CAB38C454F1}" destId="{1417AA25-2616-4608-9226-98224F69061A}" srcOrd="1" destOrd="0" parTransId="{638F26D8-8EE6-4E1F-ADEA-139EA4D3FBF0}" sibTransId="{447E4BFA-D7CC-4808-ABD3-3C164E3E8BE8}"/>
    <dgm:cxn modelId="{E68A4899-36B9-41E7-9836-3B0ADF016D27}" type="presOf" srcId="{5A804074-58F1-4E4A-A36A-6CAB38C454F1}" destId="{4EFB5A04-CFBB-4B97-B72C-49BCAE39FB6B}" srcOrd="0" destOrd="0" presId="urn:microsoft.com/office/officeart/2008/layout/LinedList"/>
    <dgm:cxn modelId="{DA2C18D5-9707-4A8C-A971-93477FE25B0E}" type="presOf" srcId="{4319A213-8DBA-406C-A706-36D0DE92F5A9}" destId="{AC5BD105-2770-4F91-AE06-5BE6B37BEFA0}" srcOrd="0" destOrd="0" presId="urn:microsoft.com/office/officeart/2008/layout/LinedList"/>
    <dgm:cxn modelId="{8A2703E8-EAD5-400B-877E-3A20A51F28EE}" srcId="{5A804074-58F1-4E4A-A36A-6CAB38C454F1}" destId="{4319A213-8DBA-406C-A706-36D0DE92F5A9}" srcOrd="0" destOrd="0" parTransId="{5E541B45-130D-4EEC-9D08-3DA2778268FC}" sibTransId="{1590A0D9-294A-46F3-8273-8D2A2CDDA776}"/>
    <dgm:cxn modelId="{3221616A-313B-43D0-896C-976784316C20}" type="presParOf" srcId="{4EFB5A04-CFBB-4B97-B72C-49BCAE39FB6B}" destId="{DAE8F627-1B16-4188-892E-EE0E778AB2D7}" srcOrd="0" destOrd="0" presId="urn:microsoft.com/office/officeart/2008/layout/LinedList"/>
    <dgm:cxn modelId="{0555B5C0-EE1A-4CAC-8725-ED727D41204A}" type="presParOf" srcId="{4EFB5A04-CFBB-4B97-B72C-49BCAE39FB6B}" destId="{1E1CEC5D-596D-4E55-AA36-CAA189A6A7D4}" srcOrd="1" destOrd="0" presId="urn:microsoft.com/office/officeart/2008/layout/LinedList"/>
    <dgm:cxn modelId="{F494AAF3-5B41-42AC-A804-54581E0FB230}" type="presParOf" srcId="{1E1CEC5D-596D-4E55-AA36-CAA189A6A7D4}" destId="{AC5BD105-2770-4F91-AE06-5BE6B37BEFA0}" srcOrd="0" destOrd="0" presId="urn:microsoft.com/office/officeart/2008/layout/LinedList"/>
    <dgm:cxn modelId="{D6122DD4-98CF-4B36-B2B6-0095CE1474ED}" type="presParOf" srcId="{1E1CEC5D-596D-4E55-AA36-CAA189A6A7D4}" destId="{BD850055-659E-46FC-B21C-ECC3921B1191}" srcOrd="1" destOrd="0" presId="urn:microsoft.com/office/officeart/2008/layout/LinedList"/>
    <dgm:cxn modelId="{D95FE4BD-D291-4746-8A4E-B1994A6AA614}" type="presParOf" srcId="{4EFB5A04-CFBB-4B97-B72C-49BCAE39FB6B}" destId="{25B0BE5F-A28E-413A-AD0D-CF774542ACC7}" srcOrd="2" destOrd="0" presId="urn:microsoft.com/office/officeart/2008/layout/LinedList"/>
    <dgm:cxn modelId="{728B61D8-9434-40E1-8787-423081A5A77F}" type="presParOf" srcId="{4EFB5A04-CFBB-4B97-B72C-49BCAE39FB6B}" destId="{7C025F96-F45C-4ECE-8067-8D3951C11689}" srcOrd="3" destOrd="0" presId="urn:microsoft.com/office/officeart/2008/layout/LinedList"/>
    <dgm:cxn modelId="{788FFBA4-6D5A-4517-A4A8-578B1C5C5D70}" type="presParOf" srcId="{7C025F96-F45C-4ECE-8067-8D3951C11689}" destId="{E4274FF2-5997-42FC-9FA2-B2BDD3FCD58E}" srcOrd="0" destOrd="0" presId="urn:microsoft.com/office/officeart/2008/layout/LinedList"/>
    <dgm:cxn modelId="{987CCE3D-AD5D-4060-B80D-BC6C68ADF980}" type="presParOf" srcId="{7C025F96-F45C-4ECE-8067-8D3951C11689}" destId="{64C5A50A-404F-48A4-A00E-BB5E333231CD}" srcOrd="1" destOrd="0" presId="urn:microsoft.com/office/officeart/2008/layout/LinedList"/>
    <dgm:cxn modelId="{351968A1-90A8-44CB-A719-549BB53B43DD}" type="presParOf" srcId="{4EFB5A04-CFBB-4B97-B72C-49BCAE39FB6B}" destId="{AB98E5E6-C783-4072-913B-42881EBD890C}" srcOrd="4" destOrd="0" presId="urn:microsoft.com/office/officeart/2008/layout/LinedList"/>
    <dgm:cxn modelId="{2D806BBE-3F04-4C7D-800D-DD63B749452F}" type="presParOf" srcId="{4EFB5A04-CFBB-4B97-B72C-49BCAE39FB6B}" destId="{45727554-54D9-4DE0-889A-5732F88A65AF}" srcOrd="5" destOrd="0" presId="urn:microsoft.com/office/officeart/2008/layout/LinedList"/>
    <dgm:cxn modelId="{1E07968F-9E06-4F1E-8841-A30B88763739}" type="presParOf" srcId="{45727554-54D9-4DE0-889A-5732F88A65AF}" destId="{2ED231B1-1DE8-4FDC-AD0A-A060E0DF3671}" srcOrd="0" destOrd="0" presId="urn:microsoft.com/office/officeart/2008/layout/LinedList"/>
    <dgm:cxn modelId="{B6381BA4-B3BC-4B3C-A877-81A6C400725A}" type="presParOf" srcId="{45727554-54D9-4DE0-889A-5732F88A65AF}" destId="{17ED5743-B380-430C-BD03-B716C542D56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9F172E-B0A6-4C40-AAD8-ADAE2852DBB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BA93471-1746-402F-AEF2-26813511A286}">
      <dgm:prSet/>
      <dgm:spPr/>
      <dgm:t>
        <a:bodyPr/>
        <a:lstStyle/>
        <a:p>
          <a:r>
            <a:rPr lang="en-GB" dirty="0"/>
            <a:t>Housing Organisations, Youth Justice Service, Probation Service</a:t>
          </a:r>
          <a:endParaRPr lang="en-US" dirty="0"/>
        </a:p>
      </dgm:t>
    </dgm:pt>
    <dgm:pt modelId="{197C4AB2-42EB-4E24-8186-DEAC53682700}" type="parTrans" cxnId="{44533F43-0132-42B5-8834-F2F5D0F3F2B9}">
      <dgm:prSet/>
      <dgm:spPr/>
      <dgm:t>
        <a:bodyPr/>
        <a:lstStyle/>
        <a:p>
          <a:endParaRPr lang="en-US"/>
        </a:p>
      </dgm:t>
    </dgm:pt>
    <dgm:pt modelId="{744A5031-6E93-46B5-930F-98287B2D0937}" type="sibTrans" cxnId="{44533F43-0132-42B5-8834-F2F5D0F3F2B9}">
      <dgm:prSet/>
      <dgm:spPr/>
      <dgm:t>
        <a:bodyPr/>
        <a:lstStyle/>
        <a:p>
          <a:endParaRPr lang="en-US"/>
        </a:p>
      </dgm:t>
    </dgm:pt>
    <dgm:pt modelId="{4358EB9B-A60C-4F56-A3F1-DFA22F92F025}">
      <dgm:prSet/>
      <dgm:spPr/>
      <dgm:t>
        <a:bodyPr/>
        <a:lstStyle/>
        <a:p>
          <a:r>
            <a:rPr lang="en-GB"/>
            <a:t>Toddler groups, Nursery, Play and Youth facilities</a:t>
          </a:r>
          <a:endParaRPr lang="en-US"/>
        </a:p>
      </dgm:t>
    </dgm:pt>
    <dgm:pt modelId="{F0BB95DF-8080-4F07-9148-0DCAE05B9237}" type="parTrans" cxnId="{C2EE3D0A-E307-4CE4-9613-C91996535C66}">
      <dgm:prSet/>
      <dgm:spPr/>
      <dgm:t>
        <a:bodyPr/>
        <a:lstStyle/>
        <a:p>
          <a:endParaRPr lang="en-US"/>
        </a:p>
      </dgm:t>
    </dgm:pt>
    <dgm:pt modelId="{0E5A43E3-92A3-48E3-AA85-45CB07EFC670}" type="sibTrans" cxnId="{C2EE3D0A-E307-4CE4-9613-C91996535C66}">
      <dgm:prSet/>
      <dgm:spPr/>
      <dgm:t>
        <a:bodyPr/>
        <a:lstStyle/>
        <a:p>
          <a:endParaRPr lang="en-US"/>
        </a:p>
      </dgm:t>
    </dgm:pt>
    <dgm:pt modelId="{DDCE31BC-11DF-4836-A65F-8916DFC1D729}">
      <dgm:prSet/>
      <dgm:spPr/>
      <dgm:t>
        <a:bodyPr/>
        <a:lstStyle/>
        <a:p>
          <a:r>
            <a:rPr lang="en-GB" dirty="0"/>
            <a:t>Scouts, Brownies and Guides</a:t>
          </a:r>
          <a:endParaRPr lang="en-US" dirty="0"/>
        </a:p>
      </dgm:t>
    </dgm:pt>
    <dgm:pt modelId="{AA068D42-D149-4037-8F4F-0C86A6546BB8}" type="parTrans" cxnId="{EC5D69AA-6076-4149-9C86-F5FC4E3C276A}">
      <dgm:prSet/>
      <dgm:spPr/>
      <dgm:t>
        <a:bodyPr/>
        <a:lstStyle/>
        <a:p>
          <a:endParaRPr lang="en-US"/>
        </a:p>
      </dgm:t>
    </dgm:pt>
    <dgm:pt modelId="{FB1384E7-119E-4001-A0CE-0DE37F70335B}" type="sibTrans" cxnId="{EC5D69AA-6076-4149-9C86-F5FC4E3C276A}">
      <dgm:prSet/>
      <dgm:spPr/>
      <dgm:t>
        <a:bodyPr/>
        <a:lstStyle/>
        <a:p>
          <a:endParaRPr lang="en-US"/>
        </a:p>
      </dgm:t>
    </dgm:pt>
    <dgm:pt modelId="{D6742CBF-E2C6-4A66-9C60-0C1C54205F4B}">
      <dgm:prSet/>
      <dgm:spPr/>
      <dgm:t>
        <a:bodyPr/>
        <a:lstStyle/>
        <a:p>
          <a:r>
            <a:rPr lang="en-GB"/>
            <a:t>Drama, Music and Dance groups, TV and Film, Modelling</a:t>
          </a:r>
          <a:endParaRPr lang="en-US"/>
        </a:p>
      </dgm:t>
    </dgm:pt>
    <dgm:pt modelId="{702C96D2-5E29-460F-80F9-5CFB06864945}" type="parTrans" cxnId="{E5CF62D7-314B-4F18-ABBF-9BAFDB67CFF3}">
      <dgm:prSet/>
      <dgm:spPr/>
      <dgm:t>
        <a:bodyPr/>
        <a:lstStyle/>
        <a:p>
          <a:endParaRPr lang="en-US"/>
        </a:p>
      </dgm:t>
    </dgm:pt>
    <dgm:pt modelId="{A314229C-549F-48F6-B989-AD1172935D4D}" type="sibTrans" cxnId="{E5CF62D7-314B-4F18-ABBF-9BAFDB67CFF3}">
      <dgm:prSet/>
      <dgm:spPr/>
      <dgm:t>
        <a:bodyPr/>
        <a:lstStyle/>
        <a:p>
          <a:endParaRPr lang="en-US"/>
        </a:p>
      </dgm:t>
    </dgm:pt>
    <dgm:pt modelId="{7DABAEB3-85EE-432B-833D-456780C6C2DD}">
      <dgm:prSet/>
      <dgm:spPr/>
      <dgm:t>
        <a:bodyPr/>
        <a:lstStyle/>
        <a:p>
          <a:r>
            <a:rPr lang="en-GB"/>
            <a:t>Foster Carers, Child Minders, Chaperones</a:t>
          </a:r>
          <a:endParaRPr lang="en-US"/>
        </a:p>
      </dgm:t>
    </dgm:pt>
    <dgm:pt modelId="{0F9CF5F3-2EE5-421F-8C83-F8784B0778F7}" type="parTrans" cxnId="{39805EDA-95D1-40CA-BF12-151D341BF4F1}">
      <dgm:prSet/>
      <dgm:spPr/>
      <dgm:t>
        <a:bodyPr/>
        <a:lstStyle/>
        <a:p>
          <a:endParaRPr lang="en-US"/>
        </a:p>
      </dgm:t>
    </dgm:pt>
    <dgm:pt modelId="{9C02F1B3-2AFD-4EC0-94FF-F745D5114BF7}" type="sibTrans" cxnId="{39805EDA-95D1-40CA-BF12-151D341BF4F1}">
      <dgm:prSet/>
      <dgm:spPr/>
      <dgm:t>
        <a:bodyPr/>
        <a:lstStyle/>
        <a:p>
          <a:endParaRPr lang="en-US"/>
        </a:p>
      </dgm:t>
    </dgm:pt>
    <dgm:pt modelId="{1F4FEA13-A7F5-4AD5-A5DC-3E7DAB7CE16A}">
      <dgm:prSet/>
      <dgm:spPr/>
      <dgm:t>
        <a:bodyPr/>
        <a:lstStyle/>
        <a:p>
          <a:r>
            <a:rPr lang="en-GB"/>
            <a:t>Sports Clubs</a:t>
          </a:r>
          <a:endParaRPr lang="en-US"/>
        </a:p>
      </dgm:t>
    </dgm:pt>
    <dgm:pt modelId="{8AD8A040-72DC-406A-AAC3-A708CBFB2EEC}" type="parTrans" cxnId="{8A65A71D-C554-4E67-9473-115F4AC80753}">
      <dgm:prSet/>
      <dgm:spPr/>
      <dgm:t>
        <a:bodyPr/>
        <a:lstStyle/>
        <a:p>
          <a:endParaRPr lang="en-US"/>
        </a:p>
      </dgm:t>
    </dgm:pt>
    <dgm:pt modelId="{C15C6935-BC8F-4A49-9CE5-06A5CF48A696}" type="sibTrans" cxnId="{8A65A71D-C554-4E67-9473-115F4AC80753}">
      <dgm:prSet/>
      <dgm:spPr/>
      <dgm:t>
        <a:bodyPr/>
        <a:lstStyle/>
        <a:p>
          <a:endParaRPr lang="en-US"/>
        </a:p>
      </dgm:t>
    </dgm:pt>
    <dgm:pt modelId="{9643FFCD-BB5A-405A-92C3-FE08C61791CF}">
      <dgm:prSet/>
      <dgm:spPr/>
      <dgm:t>
        <a:bodyPr/>
        <a:lstStyle/>
        <a:p>
          <a:r>
            <a:rPr lang="en-GB"/>
            <a:t>Local Community Group/Centre, Neighbours and the Wider family</a:t>
          </a:r>
          <a:endParaRPr lang="en-US"/>
        </a:p>
      </dgm:t>
    </dgm:pt>
    <dgm:pt modelId="{4FD7F112-55F6-458C-AFD4-C1D4C0610ED4}" type="parTrans" cxnId="{6AE10D07-9738-4A17-B5F1-2904825703CE}">
      <dgm:prSet/>
      <dgm:spPr/>
      <dgm:t>
        <a:bodyPr/>
        <a:lstStyle/>
        <a:p>
          <a:endParaRPr lang="en-US"/>
        </a:p>
      </dgm:t>
    </dgm:pt>
    <dgm:pt modelId="{7C77BA05-1E50-41B9-99EE-FAD32409BD7D}" type="sibTrans" cxnId="{6AE10D07-9738-4A17-B5F1-2904825703CE}">
      <dgm:prSet/>
      <dgm:spPr/>
      <dgm:t>
        <a:bodyPr/>
        <a:lstStyle/>
        <a:p>
          <a:endParaRPr lang="en-US"/>
        </a:p>
      </dgm:t>
    </dgm:pt>
    <dgm:pt modelId="{E9F7618B-5424-47A7-8E8D-C84FF069E850}">
      <dgm:prSet/>
      <dgm:spPr/>
      <dgm:t>
        <a:bodyPr/>
        <a:lstStyle/>
        <a:p>
          <a:r>
            <a:rPr lang="en-GB"/>
            <a:t>Free and International Schools, Breakfast and After school clubs</a:t>
          </a:r>
          <a:endParaRPr lang="en-US"/>
        </a:p>
      </dgm:t>
    </dgm:pt>
    <dgm:pt modelId="{52E384A9-CF1E-4404-9E01-A84F1D2CA60B}" type="parTrans" cxnId="{FEAB8BA5-3C40-4841-B83F-C1F5D95C3BF0}">
      <dgm:prSet/>
      <dgm:spPr/>
      <dgm:t>
        <a:bodyPr/>
        <a:lstStyle/>
        <a:p>
          <a:endParaRPr lang="en-US"/>
        </a:p>
      </dgm:t>
    </dgm:pt>
    <dgm:pt modelId="{06C56175-9B5E-4BE8-9DAF-5E5D1FD4AA19}" type="sibTrans" cxnId="{FEAB8BA5-3C40-4841-B83F-C1F5D95C3BF0}">
      <dgm:prSet/>
      <dgm:spPr/>
      <dgm:t>
        <a:bodyPr/>
        <a:lstStyle/>
        <a:p>
          <a:endParaRPr lang="en-US"/>
        </a:p>
      </dgm:t>
    </dgm:pt>
    <dgm:pt modelId="{BE65652A-251B-4262-94B3-85ED27BB916C}">
      <dgm:prSet/>
      <dgm:spPr/>
      <dgm:t>
        <a:bodyPr/>
        <a:lstStyle/>
        <a:p>
          <a:r>
            <a:rPr lang="en-GB"/>
            <a:t>Faith Organisations </a:t>
          </a:r>
          <a:endParaRPr lang="en-US"/>
        </a:p>
      </dgm:t>
    </dgm:pt>
    <dgm:pt modelId="{ED477C18-245B-44D2-BEBA-19BDF68AF06A}" type="parTrans" cxnId="{0908561C-27C5-43A5-B264-30F0BC8B62B0}">
      <dgm:prSet/>
      <dgm:spPr/>
      <dgm:t>
        <a:bodyPr/>
        <a:lstStyle/>
        <a:p>
          <a:endParaRPr lang="en-US"/>
        </a:p>
      </dgm:t>
    </dgm:pt>
    <dgm:pt modelId="{992F485B-3FC1-4A03-AF0F-9977689DA61C}" type="sibTrans" cxnId="{0908561C-27C5-43A5-B264-30F0BC8B62B0}">
      <dgm:prSet/>
      <dgm:spPr/>
      <dgm:t>
        <a:bodyPr/>
        <a:lstStyle/>
        <a:p>
          <a:endParaRPr lang="en-US"/>
        </a:p>
      </dgm:t>
    </dgm:pt>
    <dgm:pt modelId="{F90A7B09-2FDD-4E69-874C-A0D6773681EC}">
      <dgm:prSet/>
      <dgm:spPr/>
      <dgm:t>
        <a:bodyPr/>
        <a:lstStyle/>
        <a:p>
          <a:r>
            <a:rPr lang="en-GB"/>
            <a:t>Taxi, Bus and Coach drivers</a:t>
          </a:r>
          <a:endParaRPr lang="en-US"/>
        </a:p>
      </dgm:t>
    </dgm:pt>
    <dgm:pt modelId="{9D1A9CB9-1A5F-4487-A058-374F2762DEE0}" type="parTrans" cxnId="{3F6DC2DB-09B2-4A7D-BA50-477E36373B95}">
      <dgm:prSet/>
      <dgm:spPr/>
      <dgm:t>
        <a:bodyPr/>
        <a:lstStyle/>
        <a:p>
          <a:endParaRPr lang="en-US"/>
        </a:p>
      </dgm:t>
    </dgm:pt>
    <dgm:pt modelId="{6D32B3B0-CE68-417A-AEFF-C8E46E4D146B}" type="sibTrans" cxnId="{3F6DC2DB-09B2-4A7D-BA50-477E36373B95}">
      <dgm:prSet/>
      <dgm:spPr/>
      <dgm:t>
        <a:bodyPr/>
        <a:lstStyle/>
        <a:p>
          <a:endParaRPr lang="en-US"/>
        </a:p>
      </dgm:t>
    </dgm:pt>
    <dgm:pt modelId="{B05E0281-C32A-47BE-897E-5526CCDD3D0B}">
      <dgm:prSet/>
      <dgm:spPr/>
      <dgm:t>
        <a:bodyPr/>
        <a:lstStyle/>
        <a:p>
          <a:r>
            <a:rPr lang="en-GB"/>
            <a:t>Railways and Bus stations</a:t>
          </a:r>
          <a:endParaRPr lang="en-US"/>
        </a:p>
      </dgm:t>
    </dgm:pt>
    <dgm:pt modelId="{FB78C9C0-0FC2-4A86-B2B4-76313A1AA81F}" type="parTrans" cxnId="{B0950D79-1CF8-46E4-820B-9372B2A30344}">
      <dgm:prSet/>
      <dgm:spPr/>
      <dgm:t>
        <a:bodyPr/>
        <a:lstStyle/>
        <a:p>
          <a:endParaRPr lang="en-US"/>
        </a:p>
      </dgm:t>
    </dgm:pt>
    <dgm:pt modelId="{5CB5D663-3A5C-4F9F-9429-5B9887AAD126}" type="sibTrans" cxnId="{B0950D79-1CF8-46E4-820B-9372B2A30344}">
      <dgm:prSet/>
      <dgm:spPr/>
      <dgm:t>
        <a:bodyPr/>
        <a:lstStyle/>
        <a:p>
          <a:endParaRPr lang="en-US"/>
        </a:p>
      </dgm:t>
    </dgm:pt>
    <dgm:pt modelId="{A1E7FCEF-6DB2-4527-B76C-A063E6ACC691}">
      <dgm:prSet/>
      <dgm:spPr/>
      <dgm:t>
        <a:bodyPr/>
        <a:lstStyle/>
        <a:p>
          <a:r>
            <a:rPr lang="en-GB"/>
            <a:t>Theatres, Cinemas, Hotels, Pubs and Clubs </a:t>
          </a:r>
          <a:endParaRPr lang="en-US"/>
        </a:p>
      </dgm:t>
    </dgm:pt>
    <dgm:pt modelId="{7DB52EAE-49BD-4783-86B3-511041182162}" type="parTrans" cxnId="{F72308AE-078C-4DB7-8742-58168597185C}">
      <dgm:prSet/>
      <dgm:spPr/>
      <dgm:t>
        <a:bodyPr/>
        <a:lstStyle/>
        <a:p>
          <a:endParaRPr lang="en-US"/>
        </a:p>
      </dgm:t>
    </dgm:pt>
    <dgm:pt modelId="{C6137D79-80C3-4250-B9AD-0B6E8321B687}" type="sibTrans" cxnId="{F72308AE-078C-4DB7-8742-58168597185C}">
      <dgm:prSet/>
      <dgm:spPr/>
      <dgm:t>
        <a:bodyPr/>
        <a:lstStyle/>
        <a:p>
          <a:endParaRPr lang="en-US"/>
        </a:p>
      </dgm:t>
    </dgm:pt>
    <dgm:pt modelId="{E7AD3A66-9F56-48B7-9FC3-6BF90299103C}" type="pres">
      <dgm:prSet presAssocID="{319F172E-B0A6-4C40-AAD8-ADAE2852DBB4}" presName="vert0" presStyleCnt="0">
        <dgm:presLayoutVars>
          <dgm:dir/>
          <dgm:animOne val="branch"/>
          <dgm:animLvl val="lvl"/>
        </dgm:presLayoutVars>
      </dgm:prSet>
      <dgm:spPr/>
    </dgm:pt>
    <dgm:pt modelId="{71A0766B-6E89-4EC2-9762-58E5C8137BE8}" type="pres">
      <dgm:prSet presAssocID="{DBA93471-1746-402F-AEF2-26813511A286}" presName="thickLine" presStyleLbl="alignNode1" presStyleIdx="0" presStyleCnt="12"/>
      <dgm:spPr/>
    </dgm:pt>
    <dgm:pt modelId="{D459E9E2-6FC2-4870-9397-9D99756FF1A6}" type="pres">
      <dgm:prSet presAssocID="{DBA93471-1746-402F-AEF2-26813511A286}" presName="horz1" presStyleCnt="0"/>
      <dgm:spPr/>
    </dgm:pt>
    <dgm:pt modelId="{92FBFF98-522E-4841-9F96-DA00FDA50FAD}" type="pres">
      <dgm:prSet presAssocID="{DBA93471-1746-402F-AEF2-26813511A286}" presName="tx1" presStyleLbl="revTx" presStyleIdx="0" presStyleCnt="12"/>
      <dgm:spPr/>
    </dgm:pt>
    <dgm:pt modelId="{3265AB7E-8FCB-468B-AD87-6317D6C953B3}" type="pres">
      <dgm:prSet presAssocID="{DBA93471-1746-402F-AEF2-26813511A286}" presName="vert1" presStyleCnt="0"/>
      <dgm:spPr/>
    </dgm:pt>
    <dgm:pt modelId="{B680446E-F8DF-4E00-A40F-EA4A602E38A0}" type="pres">
      <dgm:prSet presAssocID="{4358EB9B-A60C-4F56-A3F1-DFA22F92F025}" presName="thickLine" presStyleLbl="alignNode1" presStyleIdx="1" presStyleCnt="12"/>
      <dgm:spPr/>
    </dgm:pt>
    <dgm:pt modelId="{F7452361-D42C-4DB6-AA00-CC9C87CFA819}" type="pres">
      <dgm:prSet presAssocID="{4358EB9B-A60C-4F56-A3F1-DFA22F92F025}" presName="horz1" presStyleCnt="0"/>
      <dgm:spPr/>
    </dgm:pt>
    <dgm:pt modelId="{E7891802-E73E-4005-A392-9BB133B99481}" type="pres">
      <dgm:prSet presAssocID="{4358EB9B-A60C-4F56-A3F1-DFA22F92F025}" presName="tx1" presStyleLbl="revTx" presStyleIdx="1" presStyleCnt="12"/>
      <dgm:spPr/>
    </dgm:pt>
    <dgm:pt modelId="{1CAEE903-BE0F-4B53-8C44-B188EF6DCC5D}" type="pres">
      <dgm:prSet presAssocID="{4358EB9B-A60C-4F56-A3F1-DFA22F92F025}" presName="vert1" presStyleCnt="0"/>
      <dgm:spPr/>
    </dgm:pt>
    <dgm:pt modelId="{A7AAC1EA-5747-4668-8375-6BF3243A9E16}" type="pres">
      <dgm:prSet presAssocID="{DDCE31BC-11DF-4836-A65F-8916DFC1D729}" presName="thickLine" presStyleLbl="alignNode1" presStyleIdx="2" presStyleCnt="12"/>
      <dgm:spPr/>
    </dgm:pt>
    <dgm:pt modelId="{5014F886-6A44-475E-8A23-F25F97FF2EF9}" type="pres">
      <dgm:prSet presAssocID="{DDCE31BC-11DF-4836-A65F-8916DFC1D729}" presName="horz1" presStyleCnt="0"/>
      <dgm:spPr/>
    </dgm:pt>
    <dgm:pt modelId="{3B5E3581-F42B-4307-9F7E-5115274D0971}" type="pres">
      <dgm:prSet presAssocID="{DDCE31BC-11DF-4836-A65F-8916DFC1D729}" presName="tx1" presStyleLbl="revTx" presStyleIdx="2" presStyleCnt="12"/>
      <dgm:spPr/>
    </dgm:pt>
    <dgm:pt modelId="{132B5534-646C-486D-8195-490CEE22989E}" type="pres">
      <dgm:prSet presAssocID="{DDCE31BC-11DF-4836-A65F-8916DFC1D729}" presName="vert1" presStyleCnt="0"/>
      <dgm:spPr/>
    </dgm:pt>
    <dgm:pt modelId="{E1C69CAA-2A3B-4FC0-9CD6-48909384DBE4}" type="pres">
      <dgm:prSet presAssocID="{D6742CBF-E2C6-4A66-9C60-0C1C54205F4B}" presName="thickLine" presStyleLbl="alignNode1" presStyleIdx="3" presStyleCnt="12"/>
      <dgm:spPr/>
    </dgm:pt>
    <dgm:pt modelId="{DA2441F8-6966-4584-A0E5-BC665166DB78}" type="pres">
      <dgm:prSet presAssocID="{D6742CBF-E2C6-4A66-9C60-0C1C54205F4B}" presName="horz1" presStyleCnt="0"/>
      <dgm:spPr/>
    </dgm:pt>
    <dgm:pt modelId="{A7EA1860-D348-4CB3-A144-77034BE0C817}" type="pres">
      <dgm:prSet presAssocID="{D6742CBF-E2C6-4A66-9C60-0C1C54205F4B}" presName="tx1" presStyleLbl="revTx" presStyleIdx="3" presStyleCnt="12"/>
      <dgm:spPr/>
    </dgm:pt>
    <dgm:pt modelId="{32A321E1-3202-4A04-8CE4-23F1164E195B}" type="pres">
      <dgm:prSet presAssocID="{D6742CBF-E2C6-4A66-9C60-0C1C54205F4B}" presName="vert1" presStyleCnt="0"/>
      <dgm:spPr/>
    </dgm:pt>
    <dgm:pt modelId="{DBE466CB-3934-49B3-BBDF-D6AA17537F32}" type="pres">
      <dgm:prSet presAssocID="{7DABAEB3-85EE-432B-833D-456780C6C2DD}" presName="thickLine" presStyleLbl="alignNode1" presStyleIdx="4" presStyleCnt="12"/>
      <dgm:spPr/>
    </dgm:pt>
    <dgm:pt modelId="{1B93FD37-350C-4891-A98D-F03E82BA03D5}" type="pres">
      <dgm:prSet presAssocID="{7DABAEB3-85EE-432B-833D-456780C6C2DD}" presName="horz1" presStyleCnt="0"/>
      <dgm:spPr/>
    </dgm:pt>
    <dgm:pt modelId="{45FF89A8-302E-4333-B8DC-FB9F9C5AE1BE}" type="pres">
      <dgm:prSet presAssocID="{7DABAEB3-85EE-432B-833D-456780C6C2DD}" presName="tx1" presStyleLbl="revTx" presStyleIdx="4" presStyleCnt="12"/>
      <dgm:spPr/>
    </dgm:pt>
    <dgm:pt modelId="{A2B10D0A-1C35-4BA2-9B7E-7052EDFF9F2F}" type="pres">
      <dgm:prSet presAssocID="{7DABAEB3-85EE-432B-833D-456780C6C2DD}" presName="vert1" presStyleCnt="0"/>
      <dgm:spPr/>
    </dgm:pt>
    <dgm:pt modelId="{35177432-DFF0-4428-A4AB-91A6BE629F00}" type="pres">
      <dgm:prSet presAssocID="{1F4FEA13-A7F5-4AD5-A5DC-3E7DAB7CE16A}" presName="thickLine" presStyleLbl="alignNode1" presStyleIdx="5" presStyleCnt="12"/>
      <dgm:spPr/>
    </dgm:pt>
    <dgm:pt modelId="{65A29648-36CE-403C-85BB-63F640A88B39}" type="pres">
      <dgm:prSet presAssocID="{1F4FEA13-A7F5-4AD5-A5DC-3E7DAB7CE16A}" presName="horz1" presStyleCnt="0"/>
      <dgm:spPr/>
    </dgm:pt>
    <dgm:pt modelId="{A0DD6C53-6D78-4E40-9C70-031843479943}" type="pres">
      <dgm:prSet presAssocID="{1F4FEA13-A7F5-4AD5-A5DC-3E7DAB7CE16A}" presName="tx1" presStyleLbl="revTx" presStyleIdx="5" presStyleCnt="12"/>
      <dgm:spPr/>
    </dgm:pt>
    <dgm:pt modelId="{12BD202C-D72E-45A3-BD5C-056174A299E7}" type="pres">
      <dgm:prSet presAssocID="{1F4FEA13-A7F5-4AD5-A5DC-3E7DAB7CE16A}" presName="vert1" presStyleCnt="0"/>
      <dgm:spPr/>
    </dgm:pt>
    <dgm:pt modelId="{300981FF-840A-404F-83BC-A4364618535D}" type="pres">
      <dgm:prSet presAssocID="{9643FFCD-BB5A-405A-92C3-FE08C61791CF}" presName="thickLine" presStyleLbl="alignNode1" presStyleIdx="6" presStyleCnt="12"/>
      <dgm:spPr/>
    </dgm:pt>
    <dgm:pt modelId="{E5ED4E23-1754-4F32-A83F-A0F0FB039876}" type="pres">
      <dgm:prSet presAssocID="{9643FFCD-BB5A-405A-92C3-FE08C61791CF}" presName="horz1" presStyleCnt="0"/>
      <dgm:spPr/>
    </dgm:pt>
    <dgm:pt modelId="{7BDB7D48-3AB3-4F73-AE6C-F739B47FE69A}" type="pres">
      <dgm:prSet presAssocID="{9643FFCD-BB5A-405A-92C3-FE08C61791CF}" presName="tx1" presStyleLbl="revTx" presStyleIdx="6" presStyleCnt="12"/>
      <dgm:spPr/>
    </dgm:pt>
    <dgm:pt modelId="{14B3FECF-B3A1-4354-94DC-8B0C40426D92}" type="pres">
      <dgm:prSet presAssocID="{9643FFCD-BB5A-405A-92C3-FE08C61791CF}" presName="vert1" presStyleCnt="0"/>
      <dgm:spPr/>
    </dgm:pt>
    <dgm:pt modelId="{15AABD8A-0F78-4CFB-8C4E-C386B64B3B8F}" type="pres">
      <dgm:prSet presAssocID="{E9F7618B-5424-47A7-8E8D-C84FF069E850}" presName="thickLine" presStyleLbl="alignNode1" presStyleIdx="7" presStyleCnt="12"/>
      <dgm:spPr/>
    </dgm:pt>
    <dgm:pt modelId="{258310EB-B8AD-419C-8D24-17F2124A12AD}" type="pres">
      <dgm:prSet presAssocID="{E9F7618B-5424-47A7-8E8D-C84FF069E850}" presName="horz1" presStyleCnt="0"/>
      <dgm:spPr/>
    </dgm:pt>
    <dgm:pt modelId="{CF2069BE-2F7A-4E20-B684-F43DFC5C6873}" type="pres">
      <dgm:prSet presAssocID="{E9F7618B-5424-47A7-8E8D-C84FF069E850}" presName="tx1" presStyleLbl="revTx" presStyleIdx="7" presStyleCnt="12"/>
      <dgm:spPr/>
    </dgm:pt>
    <dgm:pt modelId="{7CBA2A1B-A965-4AD7-AC1B-A94D40B4BE33}" type="pres">
      <dgm:prSet presAssocID="{E9F7618B-5424-47A7-8E8D-C84FF069E850}" presName="vert1" presStyleCnt="0"/>
      <dgm:spPr/>
    </dgm:pt>
    <dgm:pt modelId="{1F0B8BDF-C343-4B44-9488-FE81DDD1A644}" type="pres">
      <dgm:prSet presAssocID="{BE65652A-251B-4262-94B3-85ED27BB916C}" presName="thickLine" presStyleLbl="alignNode1" presStyleIdx="8" presStyleCnt="12"/>
      <dgm:spPr/>
    </dgm:pt>
    <dgm:pt modelId="{08C74D96-F69F-4F4A-ADC0-E3A1686A673D}" type="pres">
      <dgm:prSet presAssocID="{BE65652A-251B-4262-94B3-85ED27BB916C}" presName="horz1" presStyleCnt="0"/>
      <dgm:spPr/>
    </dgm:pt>
    <dgm:pt modelId="{A0380C4F-853A-4970-9A69-7837A7062510}" type="pres">
      <dgm:prSet presAssocID="{BE65652A-251B-4262-94B3-85ED27BB916C}" presName="tx1" presStyleLbl="revTx" presStyleIdx="8" presStyleCnt="12"/>
      <dgm:spPr/>
    </dgm:pt>
    <dgm:pt modelId="{44CC5514-6A5E-4F50-960E-2493A21C7334}" type="pres">
      <dgm:prSet presAssocID="{BE65652A-251B-4262-94B3-85ED27BB916C}" presName="vert1" presStyleCnt="0"/>
      <dgm:spPr/>
    </dgm:pt>
    <dgm:pt modelId="{B9F87DBF-D84E-43A1-A2A8-61D7F1722F94}" type="pres">
      <dgm:prSet presAssocID="{F90A7B09-2FDD-4E69-874C-A0D6773681EC}" presName="thickLine" presStyleLbl="alignNode1" presStyleIdx="9" presStyleCnt="12"/>
      <dgm:spPr/>
    </dgm:pt>
    <dgm:pt modelId="{E760182C-B1A4-4107-8C86-7557CA8D1F22}" type="pres">
      <dgm:prSet presAssocID="{F90A7B09-2FDD-4E69-874C-A0D6773681EC}" presName="horz1" presStyleCnt="0"/>
      <dgm:spPr/>
    </dgm:pt>
    <dgm:pt modelId="{B759748B-E13D-4088-A349-D1A3035F8114}" type="pres">
      <dgm:prSet presAssocID="{F90A7B09-2FDD-4E69-874C-A0D6773681EC}" presName="tx1" presStyleLbl="revTx" presStyleIdx="9" presStyleCnt="12"/>
      <dgm:spPr/>
    </dgm:pt>
    <dgm:pt modelId="{37E91910-9982-4CB1-95FE-E6C66D32C251}" type="pres">
      <dgm:prSet presAssocID="{F90A7B09-2FDD-4E69-874C-A0D6773681EC}" presName="vert1" presStyleCnt="0"/>
      <dgm:spPr/>
    </dgm:pt>
    <dgm:pt modelId="{46897DAE-82D6-4AB0-9A6A-186DB3E1152E}" type="pres">
      <dgm:prSet presAssocID="{B05E0281-C32A-47BE-897E-5526CCDD3D0B}" presName="thickLine" presStyleLbl="alignNode1" presStyleIdx="10" presStyleCnt="12"/>
      <dgm:spPr/>
    </dgm:pt>
    <dgm:pt modelId="{8C03D25C-0CF3-454E-9219-15C39C3A3FF9}" type="pres">
      <dgm:prSet presAssocID="{B05E0281-C32A-47BE-897E-5526CCDD3D0B}" presName="horz1" presStyleCnt="0"/>
      <dgm:spPr/>
    </dgm:pt>
    <dgm:pt modelId="{07EB07C4-A3F6-42EA-BC36-3AB0029C62F9}" type="pres">
      <dgm:prSet presAssocID="{B05E0281-C32A-47BE-897E-5526CCDD3D0B}" presName="tx1" presStyleLbl="revTx" presStyleIdx="10" presStyleCnt="12"/>
      <dgm:spPr/>
    </dgm:pt>
    <dgm:pt modelId="{2B1DC1F3-9920-4F5E-910B-31B34F1CDAC3}" type="pres">
      <dgm:prSet presAssocID="{B05E0281-C32A-47BE-897E-5526CCDD3D0B}" presName="vert1" presStyleCnt="0"/>
      <dgm:spPr/>
    </dgm:pt>
    <dgm:pt modelId="{90FED056-C9D0-4295-A413-2AF45993B731}" type="pres">
      <dgm:prSet presAssocID="{A1E7FCEF-6DB2-4527-B76C-A063E6ACC691}" presName="thickLine" presStyleLbl="alignNode1" presStyleIdx="11" presStyleCnt="12"/>
      <dgm:spPr/>
    </dgm:pt>
    <dgm:pt modelId="{17A87D63-FF73-4900-A932-16E7A9BBBA56}" type="pres">
      <dgm:prSet presAssocID="{A1E7FCEF-6DB2-4527-B76C-A063E6ACC691}" presName="horz1" presStyleCnt="0"/>
      <dgm:spPr/>
    </dgm:pt>
    <dgm:pt modelId="{F62F2586-F27D-401A-A3B7-AD912143B91E}" type="pres">
      <dgm:prSet presAssocID="{A1E7FCEF-6DB2-4527-B76C-A063E6ACC691}" presName="tx1" presStyleLbl="revTx" presStyleIdx="11" presStyleCnt="12"/>
      <dgm:spPr/>
    </dgm:pt>
    <dgm:pt modelId="{E23713C3-CD52-490B-9912-2BC05C476E0A}" type="pres">
      <dgm:prSet presAssocID="{A1E7FCEF-6DB2-4527-B76C-A063E6ACC691}" presName="vert1" presStyleCnt="0"/>
      <dgm:spPr/>
    </dgm:pt>
  </dgm:ptLst>
  <dgm:cxnLst>
    <dgm:cxn modelId="{6AE10D07-9738-4A17-B5F1-2904825703CE}" srcId="{319F172E-B0A6-4C40-AAD8-ADAE2852DBB4}" destId="{9643FFCD-BB5A-405A-92C3-FE08C61791CF}" srcOrd="6" destOrd="0" parTransId="{4FD7F112-55F6-458C-AFD4-C1D4C0610ED4}" sibTransId="{7C77BA05-1E50-41B9-99EE-FAD32409BD7D}"/>
    <dgm:cxn modelId="{C2EE3D0A-E307-4CE4-9613-C91996535C66}" srcId="{319F172E-B0A6-4C40-AAD8-ADAE2852DBB4}" destId="{4358EB9B-A60C-4F56-A3F1-DFA22F92F025}" srcOrd="1" destOrd="0" parTransId="{F0BB95DF-8080-4F07-9148-0DCAE05B9237}" sibTransId="{0E5A43E3-92A3-48E3-AA85-45CB07EFC670}"/>
    <dgm:cxn modelId="{478E6C0B-B37C-4441-89D0-7CE7AE76D7F4}" type="presOf" srcId="{4358EB9B-A60C-4F56-A3F1-DFA22F92F025}" destId="{E7891802-E73E-4005-A392-9BB133B99481}" srcOrd="0" destOrd="0" presId="urn:microsoft.com/office/officeart/2008/layout/LinedList"/>
    <dgm:cxn modelId="{73ADB619-B43D-4EE1-902B-960534AD5DF0}" type="presOf" srcId="{1F4FEA13-A7F5-4AD5-A5DC-3E7DAB7CE16A}" destId="{A0DD6C53-6D78-4E40-9C70-031843479943}" srcOrd="0" destOrd="0" presId="urn:microsoft.com/office/officeart/2008/layout/LinedList"/>
    <dgm:cxn modelId="{0908561C-27C5-43A5-B264-30F0BC8B62B0}" srcId="{319F172E-B0A6-4C40-AAD8-ADAE2852DBB4}" destId="{BE65652A-251B-4262-94B3-85ED27BB916C}" srcOrd="8" destOrd="0" parTransId="{ED477C18-245B-44D2-BEBA-19BDF68AF06A}" sibTransId="{992F485B-3FC1-4A03-AF0F-9977689DA61C}"/>
    <dgm:cxn modelId="{8A65A71D-C554-4E67-9473-115F4AC80753}" srcId="{319F172E-B0A6-4C40-AAD8-ADAE2852DBB4}" destId="{1F4FEA13-A7F5-4AD5-A5DC-3E7DAB7CE16A}" srcOrd="5" destOrd="0" parTransId="{8AD8A040-72DC-406A-AAC3-A708CBFB2EEC}" sibTransId="{C15C6935-BC8F-4A49-9CE5-06A5CF48A696}"/>
    <dgm:cxn modelId="{BD776F24-B28B-4E82-8E38-11C8990D5B99}" type="presOf" srcId="{DBA93471-1746-402F-AEF2-26813511A286}" destId="{92FBFF98-522E-4841-9F96-DA00FDA50FAD}" srcOrd="0" destOrd="0" presId="urn:microsoft.com/office/officeart/2008/layout/LinedList"/>
    <dgm:cxn modelId="{36A2D82A-F069-4049-B916-027BC6AD34C7}" type="presOf" srcId="{A1E7FCEF-6DB2-4527-B76C-A063E6ACC691}" destId="{F62F2586-F27D-401A-A3B7-AD912143B91E}" srcOrd="0" destOrd="0" presId="urn:microsoft.com/office/officeart/2008/layout/LinedList"/>
    <dgm:cxn modelId="{304AA536-2AD6-408B-B69A-8130AE8EDA6D}" type="presOf" srcId="{319F172E-B0A6-4C40-AAD8-ADAE2852DBB4}" destId="{E7AD3A66-9F56-48B7-9FC3-6BF90299103C}" srcOrd="0" destOrd="0" presId="urn:microsoft.com/office/officeart/2008/layout/LinedList"/>
    <dgm:cxn modelId="{1B4C085C-9790-465F-A590-C39935E1B39C}" type="presOf" srcId="{9643FFCD-BB5A-405A-92C3-FE08C61791CF}" destId="{7BDB7D48-3AB3-4F73-AE6C-F739B47FE69A}" srcOrd="0" destOrd="0" presId="urn:microsoft.com/office/officeart/2008/layout/LinedList"/>
    <dgm:cxn modelId="{44533F43-0132-42B5-8834-F2F5D0F3F2B9}" srcId="{319F172E-B0A6-4C40-AAD8-ADAE2852DBB4}" destId="{DBA93471-1746-402F-AEF2-26813511A286}" srcOrd="0" destOrd="0" parTransId="{197C4AB2-42EB-4E24-8186-DEAC53682700}" sibTransId="{744A5031-6E93-46B5-930F-98287B2D0937}"/>
    <dgm:cxn modelId="{B75D1255-D34B-4B5D-BE44-6F1AA44481B5}" type="presOf" srcId="{F90A7B09-2FDD-4E69-874C-A0D6773681EC}" destId="{B759748B-E13D-4088-A349-D1A3035F8114}" srcOrd="0" destOrd="0" presId="urn:microsoft.com/office/officeart/2008/layout/LinedList"/>
    <dgm:cxn modelId="{B0950D79-1CF8-46E4-820B-9372B2A30344}" srcId="{319F172E-B0A6-4C40-AAD8-ADAE2852DBB4}" destId="{B05E0281-C32A-47BE-897E-5526CCDD3D0B}" srcOrd="10" destOrd="0" parTransId="{FB78C9C0-0FC2-4A86-B2B4-76313A1AA81F}" sibTransId="{5CB5D663-3A5C-4F9F-9429-5B9887AAD126}"/>
    <dgm:cxn modelId="{8E3B1E8C-7145-492E-9CD4-96D3037C5928}" type="presOf" srcId="{7DABAEB3-85EE-432B-833D-456780C6C2DD}" destId="{45FF89A8-302E-4333-B8DC-FB9F9C5AE1BE}" srcOrd="0" destOrd="0" presId="urn:microsoft.com/office/officeart/2008/layout/LinedList"/>
    <dgm:cxn modelId="{FEAB8BA5-3C40-4841-B83F-C1F5D95C3BF0}" srcId="{319F172E-B0A6-4C40-AAD8-ADAE2852DBB4}" destId="{E9F7618B-5424-47A7-8E8D-C84FF069E850}" srcOrd="7" destOrd="0" parTransId="{52E384A9-CF1E-4404-9E01-A84F1D2CA60B}" sibTransId="{06C56175-9B5E-4BE8-9DAF-5E5D1FD4AA19}"/>
    <dgm:cxn modelId="{EC5D69AA-6076-4149-9C86-F5FC4E3C276A}" srcId="{319F172E-B0A6-4C40-AAD8-ADAE2852DBB4}" destId="{DDCE31BC-11DF-4836-A65F-8916DFC1D729}" srcOrd="2" destOrd="0" parTransId="{AA068D42-D149-4037-8F4F-0C86A6546BB8}" sibTransId="{FB1384E7-119E-4001-A0CE-0DE37F70335B}"/>
    <dgm:cxn modelId="{F72308AE-078C-4DB7-8742-58168597185C}" srcId="{319F172E-B0A6-4C40-AAD8-ADAE2852DBB4}" destId="{A1E7FCEF-6DB2-4527-B76C-A063E6ACC691}" srcOrd="11" destOrd="0" parTransId="{7DB52EAE-49BD-4783-86B3-511041182162}" sibTransId="{C6137D79-80C3-4250-B9AD-0B6E8321B687}"/>
    <dgm:cxn modelId="{B94F40B5-1FF0-4264-9B59-F67DBA1FEA06}" type="presOf" srcId="{BE65652A-251B-4262-94B3-85ED27BB916C}" destId="{A0380C4F-853A-4970-9A69-7837A7062510}" srcOrd="0" destOrd="0" presId="urn:microsoft.com/office/officeart/2008/layout/LinedList"/>
    <dgm:cxn modelId="{F69121B8-73E8-472D-8DAD-A859FCAE88B7}" type="presOf" srcId="{B05E0281-C32A-47BE-897E-5526CCDD3D0B}" destId="{07EB07C4-A3F6-42EA-BC36-3AB0029C62F9}" srcOrd="0" destOrd="0" presId="urn:microsoft.com/office/officeart/2008/layout/LinedList"/>
    <dgm:cxn modelId="{F0AB91CD-C768-49AC-B2EC-A8C10329CBE2}" type="presOf" srcId="{D6742CBF-E2C6-4A66-9C60-0C1C54205F4B}" destId="{A7EA1860-D348-4CB3-A144-77034BE0C817}" srcOrd="0" destOrd="0" presId="urn:microsoft.com/office/officeart/2008/layout/LinedList"/>
    <dgm:cxn modelId="{5346ECD0-1376-4FA0-B9D7-AE6747634AFE}" type="presOf" srcId="{DDCE31BC-11DF-4836-A65F-8916DFC1D729}" destId="{3B5E3581-F42B-4307-9F7E-5115274D0971}" srcOrd="0" destOrd="0" presId="urn:microsoft.com/office/officeart/2008/layout/LinedList"/>
    <dgm:cxn modelId="{E5CF62D7-314B-4F18-ABBF-9BAFDB67CFF3}" srcId="{319F172E-B0A6-4C40-AAD8-ADAE2852DBB4}" destId="{D6742CBF-E2C6-4A66-9C60-0C1C54205F4B}" srcOrd="3" destOrd="0" parTransId="{702C96D2-5E29-460F-80F9-5CFB06864945}" sibTransId="{A314229C-549F-48F6-B989-AD1172935D4D}"/>
    <dgm:cxn modelId="{39805EDA-95D1-40CA-BF12-151D341BF4F1}" srcId="{319F172E-B0A6-4C40-AAD8-ADAE2852DBB4}" destId="{7DABAEB3-85EE-432B-833D-456780C6C2DD}" srcOrd="4" destOrd="0" parTransId="{0F9CF5F3-2EE5-421F-8C83-F8784B0778F7}" sibTransId="{9C02F1B3-2AFD-4EC0-94FF-F745D5114BF7}"/>
    <dgm:cxn modelId="{3F6DC2DB-09B2-4A7D-BA50-477E36373B95}" srcId="{319F172E-B0A6-4C40-AAD8-ADAE2852DBB4}" destId="{F90A7B09-2FDD-4E69-874C-A0D6773681EC}" srcOrd="9" destOrd="0" parTransId="{9D1A9CB9-1A5F-4487-A058-374F2762DEE0}" sibTransId="{6D32B3B0-CE68-417A-AEFF-C8E46E4D146B}"/>
    <dgm:cxn modelId="{0FE998E6-43F9-4E0F-A180-2348E8CED49F}" type="presOf" srcId="{E9F7618B-5424-47A7-8E8D-C84FF069E850}" destId="{CF2069BE-2F7A-4E20-B684-F43DFC5C6873}" srcOrd="0" destOrd="0" presId="urn:microsoft.com/office/officeart/2008/layout/LinedList"/>
    <dgm:cxn modelId="{400EE846-6A57-44BB-B8F8-C05DF8048C32}" type="presParOf" srcId="{E7AD3A66-9F56-48B7-9FC3-6BF90299103C}" destId="{71A0766B-6E89-4EC2-9762-58E5C8137BE8}" srcOrd="0" destOrd="0" presId="urn:microsoft.com/office/officeart/2008/layout/LinedList"/>
    <dgm:cxn modelId="{BE15ECFC-DFE4-4643-9BF7-8B2FA1D93E59}" type="presParOf" srcId="{E7AD3A66-9F56-48B7-9FC3-6BF90299103C}" destId="{D459E9E2-6FC2-4870-9397-9D99756FF1A6}" srcOrd="1" destOrd="0" presId="urn:microsoft.com/office/officeart/2008/layout/LinedList"/>
    <dgm:cxn modelId="{2ED7816C-07C4-4BB1-9620-10B4314B56FF}" type="presParOf" srcId="{D459E9E2-6FC2-4870-9397-9D99756FF1A6}" destId="{92FBFF98-522E-4841-9F96-DA00FDA50FAD}" srcOrd="0" destOrd="0" presId="urn:microsoft.com/office/officeart/2008/layout/LinedList"/>
    <dgm:cxn modelId="{4021EAA6-32F0-42EB-ABA8-A91B372231FE}" type="presParOf" srcId="{D459E9E2-6FC2-4870-9397-9D99756FF1A6}" destId="{3265AB7E-8FCB-468B-AD87-6317D6C953B3}" srcOrd="1" destOrd="0" presId="urn:microsoft.com/office/officeart/2008/layout/LinedList"/>
    <dgm:cxn modelId="{2E7056C1-BB40-474E-8ADF-E271D231B980}" type="presParOf" srcId="{E7AD3A66-9F56-48B7-9FC3-6BF90299103C}" destId="{B680446E-F8DF-4E00-A40F-EA4A602E38A0}" srcOrd="2" destOrd="0" presId="urn:microsoft.com/office/officeart/2008/layout/LinedList"/>
    <dgm:cxn modelId="{6415FE40-8C62-4AF0-8998-0858DCBF57D3}" type="presParOf" srcId="{E7AD3A66-9F56-48B7-9FC3-6BF90299103C}" destId="{F7452361-D42C-4DB6-AA00-CC9C87CFA819}" srcOrd="3" destOrd="0" presId="urn:microsoft.com/office/officeart/2008/layout/LinedList"/>
    <dgm:cxn modelId="{FAAE3D40-F68C-4489-8910-E42F1F5505BE}" type="presParOf" srcId="{F7452361-D42C-4DB6-AA00-CC9C87CFA819}" destId="{E7891802-E73E-4005-A392-9BB133B99481}" srcOrd="0" destOrd="0" presId="urn:microsoft.com/office/officeart/2008/layout/LinedList"/>
    <dgm:cxn modelId="{FDA85DE8-A023-4531-82A0-6BAE13E6FF1C}" type="presParOf" srcId="{F7452361-D42C-4DB6-AA00-CC9C87CFA819}" destId="{1CAEE903-BE0F-4B53-8C44-B188EF6DCC5D}" srcOrd="1" destOrd="0" presId="urn:microsoft.com/office/officeart/2008/layout/LinedList"/>
    <dgm:cxn modelId="{FD9E1624-2C91-4A5E-AFD0-A16044A19248}" type="presParOf" srcId="{E7AD3A66-9F56-48B7-9FC3-6BF90299103C}" destId="{A7AAC1EA-5747-4668-8375-6BF3243A9E16}" srcOrd="4" destOrd="0" presId="urn:microsoft.com/office/officeart/2008/layout/LinedList"/>
    <dgm:cxn modelId="{7FBAF43B-DEEC-4BE3-B268-8AECE16AA7F4}" type="presParOf" srcId="{E7AD3A66-9F56-48B7-9FC3-6BF90299103C}" destId="{5014F886-6A44-475E-8A23-F25F97FF2EF9}" srcOrd="5" destOrd="0" presId="urn:microsoft.com/office/officeart/2008/layout/LinedList"/>
    <dgm:cxn modelId="{93276CCF-1DF5-4A5A-A4D1-AE15D675EE44}" type="presParOf" srcId="{5014F886-6A44-475E-8A23-F25F97FF2EF9}" destId="{3B5E3581-F42B-4307-9F7E-5115274D0971}" srcOrd="0" destOrd="0" presId="urn:microsoft.com/office/officeart/2008/layout/LinedList"/>
    <dgm:cxn modelId="{9A198FFF-8771-41A4-9C1F-E5D6056B32E6}" type="presParOf" srcId="{5014F886-6A44-475E-8A23-F25F97FF2EF9}" destId="{132B5534-646C-486D-8195-490CEE22989E}" srcOrd="1" destOrd="0" presId="urn:microsoft.com/office/officeart/2008/layout/LinedList"/>
    <dgm:cxn modelId="{1F3F9AB8-0766-4D13-BCD7-ED924AAD58A4}" type="presParOf" srcId="{E7AD3A66-9F56-48B7-9FC3-6BF90299103C}" destId="{E1C69CAA-2A3B-4FC0-9CD6-48909384DBE4}" srcOrd="6" destOrd="0" presId="urn:microsoft.com/office/officeart/2008/layout/LinedList"/>
    <dgm:cxn modelId="{3E14BC32-4765-4C33-AD1C-6DCEE4EE5BD1}" type="presParOf" srcId="{E7AD3A66-9F56-48B7-9FC3-6BF90299103C}" destId="{DA2441F8-6966-4584-A0E5-BC665166DB78}" srcOrd="7" destOrd="0" presId="urn:microsoft.com/office/officeart/2008/layout/LinedList"/>
    <dgm:cxn modelId="{90F57931-E150-450E-A5A9-49C5D10F4726}" type="presParOf" srcId="{DA2441F8-6966-4584-A0E5-BC665166DB78}" destId="{A7EA1860-D348-4CB3-A144-77034BE0C817}" srcOrd="0" destOrd="0" presId="urn:microsoft.com/office/officeart/2008/layout/LinedList"/>
    <dgm:cxn modelId="{CC3EEE37-CF27-4EA6-A2D5-4A852F47E721}" type="presParOf" srcId="{DA2441F8-6966-4584-A0E5-BC665166DB78}" destId="{32A321E1-3202-4A04-8CE4-23F1164E195B}" srcOrd="1" destOrd="0" presId="urn:microsoft.com/office/officeart/2008/layout/LinedList"/>
    <dgm:cxn modelId="{3EAEF663-CB84-42A5-B746-A75999AFC790}" type="presParOf" srcId="{E7AD3A66-9F56-48B7-9FC3-6BF90299103C}" destId="{DBE466CB-3934-49B3-BBDF-D6AA17537F32}" srcOrd="8" destOrd="0" presId="urn:microsoft.com/office/officeart/2008/layout/LinedList"/>
    <dgm:cxn modelId="{EA6FE3F4-6556-4A1B-92FF-0468187296A2}" type="presParOf" srcId="{E7AD3A66-9F56-48B7-9FC3-6BF90299103C}" destId="{1B93FD37-350C-4891-A98D-F03E82BA03D5}" srcOrd="9" destOrd="0" presId="urn:microsoft.com/office/officeart/2008/layout/LinedList"/>
    <dgm:cxn modelId="{3527C931-891C-4409-AF45-DE8648B34C70}" type="presParOf" srcId="{1B93FD37-350C-4891-A98D-F03E82BA03D5}" destId="{45FF89A8-302E-4333-B8DC-FB9F9C5AE1BE}" srcOrd="0" destOrd="0" presId="urn:microsoft.com/office/officeart/2008/layout/LinedList"/>
    <dgm:cxn modelId="{ABCA41A9-FBAE-4B99-B294-28EAA741AC3D}" type="presParOf" srcId="{1B93FD37-350C-4891-A98D-F03E82BA03D5}" destId="{A2B10D0A-1C35-4BA2-9B7E-7052EDFF9F2F}" srcOrd="1" destOrd="0" presId="urn:microsoft.com/office/officeart/2008/layout/LinedList"/>
    <dgm:cxn modelId="{4F3AE0F3-A7FC-4B23-BCCF-63A025032E11}" type="presParOf" srcId="{E7AD3A66-9F56-48B7-9FC3-6BF90299103C}" destId="{35177432-DFF0-4428-A4AB-91A6BE629F00}" srcOrd="10" destOrd="0" presId="urn:microsoft.com/office/officeart/2008/layout/LinedList"/>
    <dgm:cxn modelId="{6F336350-0AF4-48E6-AF58-8A17676E5CA6}" type="presParOf" srcId="{E7AD3A66-9F56-48B7-9FC3-6BF90299103C}" destId="{65A29648-36CE-403C-85BB-63F640A88B39}" srcOrd="11" destOrd="0" presId="urn:microsoft.com/office/officeart/2008/layout/LinedList"/>
    <dgm:cxn modelId="{4CB38938-FAA8-4672-BBB4-610E2AFEDEBC}" type="presParOf" srcId="{65A29648-36CE-403C-85BB-63F640A88B39}" destId="{A0DD6C53-6D78-4E40-9C70-031843479943}" srcOrd="0" destOrd="0" presId="urn:microsoft.com/office/officeart/2008/layout/LinedList"/>
    <dgm:cxn modelId="{A2593180-29A9-4330-BB87-CD6E5AC5B1A4}" type="presParOf" srcId="{65A29648-36CE-403C-85BB-63F640A88B39}" destId="{12BD202C-D72E-45A3-BD5C-056174A299E7}" srcOrd="1" destOrd="0" presId="urn:microsoft.com/office/officeart/2008/layout/LinedList"/>
    <dgm:cxn modelId="{924BC2FE-7FD6-428A-9AE8-A15229A1B93E}" type="presParOf" srcId="{E7AD3A66-9F56-48B7-9FC3-6BF90299103C}" destId="{300981FF-840A-404F-83BC-A4364618535D}" srcOrd="12" destOrd="0" presId="urn:microsoft.com/office/officeart/2008/layout/LinedList"/>
    <dgm:cxn modelId="{E4D903BB-0016-4FA8-96C7-46345D5CD155}" type="presParOf" srcId="{E7AD3A66-9F56-48B7-9FC3-6BF90299103C}" destId="{E5ED4E23-1754-4F32-A83F-A0F0FB039876}" srcOrd="13" destOrd="0" presId="urn:microsoft.com/office/officeart/2008/layout/LinedList"/>
    <dgm:cxn modelId="{FA914C96-5444-4FDE-8647-516D3CCBE583}" type="presParOf" srcId="{E5ED4E23-1754-4F32-A83F-A0F0FB039876}" destId="{7BDB7D48-3AB3-4F73-AE6C-F739B47FE69A}" srcOrd="0" destOrd="0" presId="urn:microsoft.com/office/officeart/2008/layout/LinedList"/>
    <dgm:cxn modelId="{D7697105-B54C-4AEB-8654-185443CF59DA}" type="presParOf" srcId="{E5ED4E23-1754-4F32-A83F-A0F0FB039876}" destId="{14B3FECF-B3A1-4354-94DC-8B0C40426D92}" srcOrd="1" destOrd="0" presId="urn:microsoft.com/office/officeart/2008/layout/LinedList"/>
    <dgm:cxn modelId="{FB409CC6-58EA-485F-94DD-CD072021FF41}" type="presParOf" srcId="{E7AD3A66-9F56-48B7-9FC3-6BF90299103C}" destId="{15AABD8A-0F78-4CFB-8C4E-C386B64B3B8F}" srcOrd="14" destOrd="0" presId="urn:microsoft.com/office/officeart/2008/layout/LinedList"/>
    <dgm:cxn modelId="{433B6A0C-B5BC-4135-8E80-D7B2852E7979}" type="presParOf" srcId="{E7AD3A66-9F56-48B7-9FC3-6BF90299103C}" destId="{258310EB-B8AD-419C-8D24-17F2124A12AD}" srcOrd="15" destOrd="0" presId="urn:microsoft.com/office/officeart/2008/layout/LinedList"/>
    <dgm:cxn modelId="{F8FF1238-3B7D-486A-93D9-467202D0DCE2}" type="presParOf" srcId="{258310EB-B8AD-419C-8D24-17F2124A12AD}" destId="{CF2069BE-2F7A-4E20-B684-F43DFC5C6873}" srcOrd="0" destOrd="0" presId="urn:microsoft.com/office/officeart/2008/layout/LinedList"/>
    <dgm:cxn modelId="{1A16DF10-8111-439B-B180-E73238EBCA72}" type="presParOf" srcId="{258310EB-B8AD-419C-8D24-17F2124A12AD}" destId="{7CBA2A1B-A965-4AD7-AC1B-A94D40B4BE33}" srcOrd="1" destOrd="0" presId="urn:microsoft.com/office/officeart/2008/layout/LinedList"/>
    <dgm:cxn modelId="{7BDEE5B8-6A0E-42E6-A9E6-256726DFCEB4}" type="presParOf" srcId="{E7AD3A66-9F56-48B7-9FC3-6BF90299103C}" destId="{1F0B8BDF-C343-4B44-9488-FE81DDD1A644}" srcOrd="16" destOrd="0" presId="urn:microsoft.com/office/officeart/2008/layout/LinedList"/>
    <dgm:cxn modelId="{97581E1E-226C-42CD-A3AF-07809775152C}" type="presParOf" srcId="{E7AD3A66-9F56-48B7-9FC3-6BF90299103C}" destId="{08C74D96-F69F-4F4A-ADC0-E3A1686A673D}" srcOrd="17" destOrd="0" presId="urn:microsoft.com/office/officeart/2008/layout/LinedList"/>
    <dgm:cxn modelId="{F71CE1D4-3B9C-4988-99D9-A653DB9D9AD5}" type="presParOf" srcId="{08C74D96-F69F-4F4A-ADC0-E3A1686A673D}" destId="{A0380C4F-853A-4970-9A69-7837A7062510}" srcOrd="0" destOrd="0" presId="urn:microsoft.com/office/officeart/2008/layout/LinedList"/>
    <dgm:cxn modelId="{784F7216-6954-4D82-8D99-8AD26A495362}" type="presParOf" srcId="{08C74D96-F69F-4F4A-ADC0-E3A1686A673D}" destId="{44CC5514-6A5E-4F50-960E-2493A21C7334}" srcOrd="1" destOrd="0" presId="urn:microsoft.com/office/officeart/2008/layout/LinedList"/>
    <dgm:cxn modelId="{ADF7F2DD-4A4B-49E8-B73E-80F6CF5D582D}" type="presParOf" srcId="{E7AD3A66-9F56-48B7-9FC3-6BF90299103C}" destId="{B9F87DBF-D84E-43A1-A2A8-61D7F1722F94}" srcOrd="18" destOrd="0" presId="urn:microsoft.com/office/officeart/2008/layout/LinedList"/>
    <dgm:cxn modelId="{44566B83-ABF0-423F-80AE-6FF1D6F61A6F}" type="presParOf" srcId="{E7AD3A66-9F56-48B7-9FC3-6BF90299103C}" destId="{E760182C-B1A4-4107-8C86-7557CA8D1F22}" srcOrd="19" destOrd="0" presId="urn:microsoft.com/office/officeart/2008/layout/LinedList"/>
    <dgm:cxn modelId="{420030DE-D008-4DBF-B59F-9315EEE3B9AB}" type="presParOf" srcId="{E760182C-B1A4-4107-8C86-7557CA8D1F22}" destId="{B759748B-E13D-4088-A349-D1A3035F8114}" srcOrd="0" destOrd="0" presId="urn:microsoft.com/office/officeart/2008/layout/LinedList"/>
    <dgm:cxn modelId="{29F5014C-A3D7-4748-88E5-E3803BAF01D3}" type="presParOf" srcId="{E760182C-B1A4-4107-8C86-7557CA8D1F22}" destId="{37E91910-9982-4CB1-95FE-E6C66D32C251}" srcOrd="1" destOrd="0" presId="urn:microsoft.com/office/officeart/2008/layout/LinedList"/>
    <dgm:cxn modelId="{FDE94EC8-2697-4F6A-BB52-C97571640D2E}" type="presParOf" srcId="{E7AD3A66-9F56-48B7-9FC3-6BF90299103C}" destId="{46897DAE-82D6-4AB0-9A6A-186DB3E1152E}" srcOrd="20" destOrd="0" presId="urn:microsoft.com/office/officeart/2008/layout/LinedList"/>
    <dgm:cxn modelId="{C8237594-CFCF-4DAC-A638-7F257B898BC7}" type="presParOf" srcId="{E7AD3A66-9F56-48B7-9FC3-6BF90299103C}" destId="{8C03D25C-0CF3-454E-9219-15C39C3A3FF9}" srcOrd="21" destOrd="0" presId="urn:microsoft.com/office/officeart/2008/layout/LinedList"/>
    <dgm:cxn modelId="{72288BF6-E8B5-4E38-BBAF-3FC12354DD79}" type="presParOf" srcId="{8C03D25C-0CF3-454E-9219-15C39C3A3FF9}" destId="{07EB07C4-A3F6-42EA-BC36-3AB0029C62F9}" srcOrd="0" destOrd="0" presId="urn:microsoft.com/office/officeart/2008/layout/LinedList"/>
    <dgm:cxn modelId="{1AD4151F-27E5-460B-8374-EA4CA775C4FD}" type="presParOf" srcId="{8C03D25C-0CF3-454E-9219-15C39C3A3FF9}" destId="{2B1DC1F3-9920-4F5E-910B-31B34F1CDAC3}" srcOrd="1" destOrd="0" presId="urn:microsoft.com/office/officeart/2008/layout/LinedList"/>
    <dgm:cxn modelId="{502937E1-A871-40FB-A9DB-3403C4560DBB}" type="presParOf" srcId="{E7AD3A66-9F56-48B7-9FC3-6BF90299103C}" destId="{90FED056-C9D0-4295-A413-2AF45993B731}" srcOrd="22" destOrd="0" presId="urn:microsoft.com/office/officeart/2008/layout/LinedList"/>
    <dgm:cxn modelId="{C281F945-F020-424C-B347-8C2DDF2193FD}" type="presParOf" srcId="{E7AD3A66-9F56-48B7-9FC3-6BF90299103C}" destId="{17A87D63-FF73-4900-A932-16E7A9BBBA56}" srcOrd="23" destOrd="0" presId="urn:microsoft.com/office/officeart/2008/layout/LinedList"/>
    <dgm:cxn modelId="{A5977966-4151-4494-8D65-5FE33DFE88B9}" type="presParOf" srcId="{17A87D63-FF73-4900-A932-16E7A9BBBA56}" destId="{F62F2586-F27D-401A-A3B7-AD912143B91E}" srcOrd="0" destOrd="0" presId="urn:microsoft.com/office/officeart/2008/layout/LinedList"/>
    <dgm:cxn modelId="{65F7D428-3E47-450F-B2D7-B5C31B0AFEDC}" type="presParOf" srcId="{17A87D63-FF73-4900-A932-16E7A9BBBA56}" destId="{E23713C3-CD52-490B-9912-2BC05C476E0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4B4952-8D3E-473A-A968-6FCE9D9BCBE0}"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865FC1A2-5959-41E4-888B-4AD796F007C5}">
      <dgm:prSet/>
      <dgm:spPr/>
      <dgm:t>
        <a:bodyPr/>
        <a:lstStyle/>
        <a:p>
          <a:r>
            <a:rPr lang="en-GB" dirty="0"/>
            <a:t>This person will have a clear understanding of your organisations procedures and they will</a:t>
          </a:r>
          <a:endParaRPr lang="en-US" dirty="0"/>
        </a:p>
      </dgm:t>
    </dgm:pt>
    <dgm:pt modelId="{9DB328AE-DA6E-43D8-8F2A-0C2F684645EA}" type="parTrans" cxnId="{7AE99844-29FC-4C70-9404-98E5B25E1AE5}">
      <dgm:prSet/>
      <dgm:spPr/>
      <dgm:t>
        <a:bodyPr/>
        <a:lstStyle/>
        <a:p>
          <a:endParaRPr lang="en-US"/>
        </a:p>
      </dgm:t>
    </dgm:pt>
    <dgm:pt modelId="{893D87ED-93DD-4603-9958-02FCD0A9622F}" type="sibTrans" cxnId="{7AE99844-29FC-4C70-9404-98E5B25E1AE5}">
      <dgm:prSet/>
      <dgm:spPr/>
      <dgm:t>
        <a:bodyPr/>
        <a:lstStyle/>
        <a:p>
          <a:endParaRPr lang="en-US"/>
        </a:p>
      </dgm:t>
    </dgm:pt>
    <dgm:pt modelId="{97D18872-203C-4B21-9531-87C7AB50B00B}">
      <dgm:prSet/>
      <dgm:spPr/>
      <dgm:t>
        <a:bodyPr/>
        <a:lstStyle/>
        <a:p>
          <a:r>
            <a:rPr lang="en-GB"/>
            <a:t>Take the appropriate action</a:t>
          </a:r>
          <a:endParaRPr lang="en-US"/>
        </a:p>
      </dgm:t>
    </dgm:pt>
    <dgm:pt modelId="{D94DA70E-E5BE-45AB-9153-F6A5FFCC2AB1}" type="parTrans" cxnId="{D6F90A30-C97C-4555-98EA-D89397810D12}">
      <dgm:prSet/>
      <dgm:spPr/>
      <dgm:t>
        <a:bodyPr/>
        <a:lstStyle/>
        <a:p>
          <a:endParaRPr lang="en-US"/>
        </a:p>
      </dgm:t>
    </dgm:pt>
    <dgm:pt modelId="{1C5CC312-34BB-43B2-A393-526D1E8DF6DC}" type="sibTrans" cxnId="{D6F90A30-C97C-4555-98EA-D89397810D12}">
      <dgm:prSet/>
      <dgm:spPr/>
      <dgm:t>
        <a:bodyPr/>
        <a:lstStyle/>
        <a:p>
          <a:endParaRPr lang="en-US"/>
        </a:p>
      </dgm:t>
    </dgm:pt>
    <dgm:pt modelId="{5B6B330F-54DB-461F-B778-9BE14ADBDAE6}">
      <dgm:prSet/>
      <dgm:spPr/>
      <dgm:t>
        <a:bodyPr/>
        <a:lstStyle/>
        <a:p>
          <a:r>
            <a:rPr lang="en-GB"/>
            <a:t>Let you know what is going to happen next </a:t>
          </a:r>
          <a:endParaRPr lang="en-US"/>
        </a:p>
      </dgm:t>
    </dgm:pt>
    <dgm:pt modelId="{133C6491-FF2B-40A0-B459-95F31B72C565}" type="parTrans" cxnId="{648897A4-4475-4017-9198-BC48A5836E7D}">
      <dgm:prSet/>
      <dgm:spPr/>
      <dgm:t>
        <a:bodyPr/>
        <a:lstStyle/>
        <a:p>
          <a:endParaRPr lang="en-US"/>
        </a:p>
      </dgm:t>
    </dgm:pt>
    <dgm:pt modelId="{A185F7BA-7688-4B64-9B1F-69158F3AF5C9}" type="sibTrans" cxnId="{648897A4-4475-4017-9198-BC48A5836E7D}">
      <dgm:prSet/>
      <dgm:spPr/>
      <dgm:t>
        <a:bodyPr/>
        <a:lstStyle/>
        <a:p>
          <a:endParaRPr lang="en-US"/>
        </a:p>
      </dgm:t>
    </dgm:pt>
    <dgm:pt modelId="{FD711B90-90A0-40A2-883D-31947E0FC05C}">
      <dgm:prSet/>
      <dgm:spPr/>
      <dgm:t>
        <a:bodyPr/>
        <a:lstStyle/>
        <a:p>
          <a:r>
            <a:rPr lang="en-GB" dirty="0"/>
            <a:t>Keep you informed of progress</a:t>
          </a:r>
          <a:endParaRPr lang="en-US" dirty="0"/>
        </a:p>
      </dgm:t>
    </dgm:pt>
    <dgm:pt modelId="{F8A840EA-ED21-4918-BB21-E3488650F38B}" type="parTrans" cxnId="{04F27BB8-85B7-4970-A644-37C4827FB9C3}">
      <dgm:prSet/>
      <dgm:spPr/>
      <dgm:t>
        <a:bodyPr/>
        <a:lstStyle/>
        <a:p>
          <a:endParaRPr lang="en-US"/>
        </a:p>
      </dgm:t>
    </dgm:pt>
    <dgm:pt modelId="{88D3A38A-F2B2-4A6E-9BA8-8D8F40BA01EE}" type="sibTrans" cxnId="{04F27BB8-85B7-4970-A644-37C4827FB9C3}">
      <dgm:prSet/>
      <dgm:spPr/>
      <dgm:t>
        <a:bodyPr/>
        <a:lstStyle/>
        <a:p>
          <a:endParaRPr lang="en-US"/>
        </a:p>
      </dgm:t>
    </dgm:pt>
    <dgm:pt modelId="{FA6DB6B6-0C1F-4232-B55A-47420E825148}" type="pres">
      <dgm:prSet presAssocID="{B24B4952-8D3E-473A-A968-6FCE9D9BCBE0}" presName="outerComposite" presStyleCnt="0">
        <dgm:presLayoutVars>
          <dgm:chMax val="5"/>
          <dgm:dir/>
          <dgm:resizeHandles val="exact"/>
        </dgm:presLayoutVars>
      </dgm:prSet>
      <dgm:spPr/>
    </dgm:pt>
    <dgm:pt modelId="{CA877AF5-10DB-46DB-A14F-55CC95C0045C}" type="pres">
      <dgm:prSet presAssocID="{B24B4952-8D3E-473A-A968-6FCE9D9BCBE0}" presName="dummyMaxCanvas" presStyleCnt="0">
        <dgm:presLayoutVars/>
      </dgm:prSet>
      <dgm:spPr/>
    </dgm:pt>
    <dgm:pt modelId="{15992D88-4AE9-4278-9FD2-A2B0AAA0208E}" type="pres">
      <dgm:prSet presAssocID="{B24B4952-8D3E-473A-A968-6FCE9D9BCBE0}" presName="FourNodes_1" presStyleLbl="node1" presStyleIdx="0" presStyleCnt="4">
        <dgm:presLayoutVars>
          <dgm:bulletEnabled val="1"/>
        </dgm:presLayoutVars>
      </dgm:prSet>
      <dgm:spPr/>
    </dgm:pt>
    <dgm:pt modelId="{0413E0CC-6784-45DA-8235-7C44480B386A}" type="pres">
      <dgm:prSet presAssocID="{B24B4952-8D3E-473A-A968-6FCE9D9BCBE0}" presName="FourNodes_2" presStyleLbl="node1" presStyleIdx="1" presStyleCnt="4">
        <dgm:presLayoutVars>
          <dgm:bulletEnabled val="1"/>
        </dgm:presLayoutVars>
      </dgm:prSet>
      <dgm:spPr/>
    </dgm:pt>
    <dgm:pt modelId="{45E741DF-2705-4D7A-8E3B-B3FCB3CB8441}" type="pres">
      <dgm:prSet presAssocID="{B24B4952-8D3E-473A-A968-6FCE9D9BCBE0}" presName="FourNodes_3" presStyleLbl="node1" presStyleIdx="2" presStyleCnt="4">
        <dgm:presLayoutVars>
          <dgm:bulletEnabled val="1"/>
        </dgm:presLayoutVars>
      </dgm:prSet>
      <dgm:spPr/>
    </dgm:pt>
    <dgm:pt modelId="{6129DC38-0F7D-4E2F-BC96-D5142C47454D}" type="pres">
      <dgm:prSet presAssocID="{B24B4952-8D3E-473A-A968-6FCE9D9BCBE0}" presName="FourNodes_4" presStyleLbl="node1" presStyleIdx="3" presStyleCnt="4">
        <dgm:presLayoutVars>
          <dgm:bulletEnabled val="1"/>
        </dgm:presLayoutVars>
      </dgm:prSet>
      <dgm:spPr/>
    </dgm:pt>
    <dgm:pt modelId="{25E808FE-8B9D-42AC-88F9-D84DE6215165}" type="pres">
      <dgm:prSet presAssocID="{B24B4952-8D3E-473A-A968-6FCE9D9BCBE0}" presName="FourConn_1-2" presStyleLbl="fgAccFollowNode1" presStyleIdx="0" presStyleCnt="3">
        <dgm:presLayoutVars>
          <dgm:bulletEnabled val="1"/>
        </dgm:presLayoutVars>
      </dgm:prSet>
      <dgm:spPr/>
    </dgm:pt>
    <dgm:pt modelId="{C938037A-1F1D-4294-B7C1-D8CC544C79EF}" type="pres">
      <dgm:prSet presAssocID="{B24B4952-8D3E-473A-A968-6FCE9D9BCBE0}" presName="FourConn_2-3" presStyleLbl="fgAccFollowNode1" presStyleIdx="1" presStyleCnt="3">
        <dgm:presLayoutVars>
          <dgm:bulletEnabled val="1"/>
        </dgm:presLayoutVars>
      </dgm:prSet>
      <dgm:spPr/>
    </dgm:pt>
    <dgm:pt modelId="{79804F43-35E9-4C08-8E3E-A66E2395B3ED}" type="pres">
      <dgm:prSet presAssocID="{B24B4952-8D3E-473A-A968-6FCE9D9BCBE0}" presName="FourConn_3-4" presStyleLbl="fgAccFollowNode1" presStyleIdx="2" presStyleCnt="3">
        <dgm:presLayoutVars>
          <dgm:bulletEnabled val="1"/>
        </dgm:presLayoutVars>
      </dgm:prSet>
      <dgm:spPr/>
    </dgm:pt>
    <dgm:pt modelId="{69BA0205-6E87-41F1-9006-CD6AFA239E2C}" type="pres">
      <dgm:prSet presAssocID="{B24B4952-8D3E-473A-A968-6FCE9D9BCBE0}" presName="FourNodes_1_text" presStyleLbl="node1" presStyleIdx="3" presStyleCnt="4">
        <dgm:presLayoutVars>
          <dgm:bulletEnabled val="1"/>
        </dgm:presLayoutVars>
      </dgm:prSet>
      <dgm:spPr/>
    </dgm:pt>
    <dgm:pt modelId="{339AA5F8-0BD8-4C41-954F-B3A0B693CBB4}" type="pres">
      <dgm:prSet presAssocID="{B24B4952-8D3E-473A-A968-6FCE9D9BCBE0}" presName="FourNodes_2_text" presStyleLbl="node1" presStyleIdx="3" presStyleCnt="4">
        <dgm:presLayoutVars>
          <dgm:bulletEnabled val="1"/>
        </dgm:presLayoutVars>
      </dgm:prSet>
      <dgm:spPr/>
    </dgm:pt>
    <dgm:pt modelId="{16CA6005-EFDB-474C-B6F7-F1FF0ABD56D5}" type="pres">
      <dgm:prSet presAssocID="{B24B4952-8D3E-473A-A968-6FCE9D9BCBE0}" presName="FourNodes_3_text" presStyleLbl="node1" presStyleIdx="3" presStyleCnt="4">
        <dgm:presLayoutVars>
          <dgm:bulletEnabled val="1"/>
        </dgm:presLayoutVars>
      </dgm:prSet>
      <dgm:spPr/>
    </dgm:pt>
    <dgm:pt modelId="{0F480966-ED77-4C74-BCF3-AE9A5126D9B7}" type="pres">
      <dgm:prSet presAssocID="{B24B4952-8D3E-473A-A968-6FCE9D9BCBE0}" presName="FourNodes_4_text" presStyleLbl="node1" presStyleIdx="3" presStyleCnt="4">
        <dgm:presLayoutVars>
          <dgm:bulletEnabled val="1"/>
        </dgm:presLayoutVars>
      </dgm:prSet>
      <dgm:spPr/>
    </dgm:pt>
  </dgm:ptLst>
  <dgm:cxnLst>
    <dgm:cxn modelId="{95B5A80D-D959-4091-A33F-77480E144E65}" type="presOf" srcId="{FD711B90-90A0-40A2-883D-31947E0FC05C}" destId="{0F480966-ED77-4C74-BCF3-AE9A5126D9B7}" srcOrd="1" destOrd="0" presId="urn:microsoft.com/office/officeart/2005/8/layout/vProcess5"/>
    <dgm:cxn modelId="{20CAD516-ED66-42C5-8AE8-6C1A53CF14C0}" type="presOf" srcId="{5B6B330F-54DB-461F-B778-9BE14ADBDAE6}" destId="{16CA6005-EFDB-474C-B6F7-F1FF0ABD56D5}" srcOrd="1" destOrd="0" presId="urn:microsoft.com/office/officeart/2005/8/layout/vProcess5"/>
    <dgm:cxn modelId="{DA968B1E-CAC5-4919-B17D-648E18E227BB}" type="presOf" srcId="{865FC1A2-5959-41E4-888B-4AD796F007C5}" destId="{69BA0205-6E87-41F1-9006-CD6AFA239E2C}" srcOrd="1" destOrd="0" presId="urn:microsoft.com/office/officeart/2005/8/layout/vProcess5"/>
    <dgm:cxn modelId="{FC430320-4B08-40FD-ADDF-7332856504F2}" type="presOf" srcId="{893D87ED-93DD-4603-9958-02FCD0A9622F}" destId="{25E808FE-8B9D-42AC-88F9-D84DE6215165}" srcOrd="0" destOrd="0" presId="urn:microsoft.com/office/officeart/2005/8/layout/vProcess5"/>
    <dgm:cxn modelId="{58580030-3A68-4627-B99E-E43F91B01420}" type="presOf" srcId="{5B6B330F-54DB-461F-B778-9BE14ADBDAE6}" destId="{45E741DF-2705-4D7A-8E3B-B3FCB3CB8441}" srcOrd="0" destOrd="0" presId="urn:microsoft.com/office/officeart/2005/8/layout/vProcess5"/>
    <dgm:cxn modelId="{D6F90A30-C97C-4555-98EA-D89397810D12}" srcId="{B24B4952-8D3E-473A-A968-6FCE9D9BCBE0}" destId="{97D18872-203C-4B21-9531-87C7AB50B00B}" srcOrd="1" destOrd="0" parTransId="{D94DA70E-E5BE-45AB-9153-F6A5FFCC2AB1}" sibTransId="{1C5CC312-34BB-43B2-A393-526D1E8DF6DC}"/>
    <dgm:cxn modelId="{C36A1B3B-0055-4B91-AE03-6D90842407CA}" type="presOf" srcId="{1C5CC312-34BB-43B2-A393-526D1E8DF6DC}" destId="{C938037A-1F1D-4294-B7C1-D8CC544C79EF}" srcOrd="0" destOrd="0" presId="urn:microsoft.com/office/officeart/2005/8/layout/vProcess5"/>
    <dgm:cxn modelId="{7AE99844-29FC-4C70-9404-98E5B25E1AE5}" srcId="{B24B4952-8D3E-473A-A968-6FCE9D9BCBE0}" destId="{865FC1A2-5959-41E4-888B-4AD796F007C5}" srcOrd="0" destOrd="0" parTransId="{9DB328AE-DA6E-43D8-8F2A-0C2F684645EA}" sibTransId="{893D87ED-93DD-4603-9958-02FCD0A9622F}"/>
    <dgm:cxn modelId="{BC279566-605F-45B0-966D-BECED20D31A4}" type="presOf" srcId="{A185F7BA-7688-4B64-9B1F-69158F3AF5C9}" destId="{79804F43-35E9-4C08-8E3E-A66E2395B3ED}" srcOrd="0" destOrd="0" presId="urn:microsoft.com/office/officeart/2005/8/layout/vProcess5"/>
    <dgm:cxn modelId="{B76B4647-9DA5-4E32-A0BF-E59206A3B457}" type="presOf" srcId="{B24B4952-8D3E-473A-A968-6FCE9D9BCBE0}" destId="{FA6DB6B6-0C1F-4232-B55A-47420E825148}" srcOrd="0" destOrd="0" presId="urn:microsoft.com/office/officeart/2005/8/layout/vProcess5"/>
    <dgm:cxn modelId="{AE02C57F-B824-4122-85D3-B5EEFA9D4975}" type="presOf" srcId="{FD711B90-90A0-40A2-883D-31947E0FC05C}" destId="{6129DC38-0F7D-4E2F-BC96-D5142C47454D}" srcOrd="0" destOrd="0" presId="urn:microsoft.com/office/officeart/2005/8/layout/vProcess5"/>
    <dgm:cxn modelId="{648897A4-4475-4017-9198-BC48A5836E7D}" srcId="{B24B4952-8D3E-473A-A968-6FCE9D9BCBE0}" destId="{5B6B330F-54DB-461F-B778-9BE14ADBDAE6}" srcOrd="2" destOrd="0" parTransId="{133C6491-FF2B-40A0-B459-95F31B72C565}" sibTransId="{A185F7BA-7688-4B64-9B1F-69158F3AF5C9}"/>
    <dgm:cxn modelId="{04F27BB8-85B7-4970-A644-37C4827FB9C3}" srcId="{B24B4952-8D3E-473A-A968-6FCE9D9BCBE0}" destId="{FD711B90-90A0-40A2-883D-31947E0FC05C}" srcOrd="3" destOrd="0" parTransId="{F8A840EA-ED21-4918-BB21-E3488650F38B}" sibTransId="{88D3A38A-F2B2-4A6E-9BA8-8D8F40BA01EE}"/>
    <dgm:cxn modelId="{5E23D9C9-4391-453D-8556-E68E8E2C59F2}" type="presOf" srcId="{97D18872-203C-4B21-9531-87C7AB50B00B}" destId="{339AA5F8-0BD8-4C41-954F-B3A0B693CBB4}" srcOrd="1" destOrd="0" presId="urn:microsoft.com/office/officeart/2005/8/layout/vProcess5"/>
    <dgm:cxn modelId="{C4BB3CDE-9F8F-48D0-BA8A-10BDEC6D0244}" type="presOf" srcId="{97D18872-203C-4B21-9531-87C7AB50B00B}" destId="{0413E0CC-6784-45DA-8235-7C44480B386A}" srcOrd="0" destOrd="0" presId="urn:microsoft.com/office/officeart/2005/8/layout/vProcess5"/>
    <dgm:cxn modelId="{97EB4CF1-EAAE-4A11-A5F7-50218D47201C}" type="presOf" srcId="{865FC1A2-5959-41E4-888B-4AD796F007C5}" destId="{15992D88-4AE9-4278-9FD2-A2B0AAA0208E}" srcOrd="0" destOrd="0" presId="urn:microsoft.com/office/officeart/2005/8/layout/vProcess5"/>
    <dgm:cxn modelId="{09C896AC-D295-4900-9D36-A7379EEAF12D}" type="presParOf" srcId="{FA6DB6B6-0C1F-4232-B55A-47420E825148}" destId="{CA877AF5-10DB-46DB-A14F-55CC95C0045C}" srcOrd="0" destOrd="0" presId="urn:microsoft.com/office/officeart/2005/8/layout/vProcess5"/>
    <dgm:cxn modelId="{16AFB3F7-BB84-41DA-BC99-B240C5163459}" type="presParOf" srcId="{FA6DB6B6-0C1F-4232-B55A-47420E825148}" destId="{15992D88-4AE9-4278-9FD2-A2B0AAA0208E}" srcOrd="1" destOrd="0" presId="urn:microsoft.com/office/officeart/2005/8/layout/vProcess5"/>
    <dgm:cxn modelId="{48029147-E3E6-483C-AF46-A4271D4BC7E6}" type="presParOf" srcId="{FA6DB6B6-0C1F-4232-B55A-47420E825148}" destId="{0413E0CC-6784-45DA-8235-7C44480B386A}" srcOrd="2" destOrd="0" presId="urn:microsoft.com/office/officeart/2005/8/layout/vProcess5"/>
    <dgm:cxn modelId="{56B6D9DB-2108-4BD1-A0F4-6EE2D712FADA}" type="presParOf" srcId="{FA6DB6B6-0C1F-4232-B55A-47420E825148}" destId="{45E741DF-2705-4D7A-8E3B-B3FCB3CB8441}" srcOrd="3" destOrd="0" presId="urn:microsoft.com/office/officeart/2005/8/layout/vProcess5"/>
    <dgm:cxn modelId="{F740986D-FCC8-4D85-96CC-F5161686F74C}" type="presParOf" srcId="{FA6DB6B6-0C1F-4232-B55A-47420E825148}" destId="{6129DC38-0F7D-4E2F-BC96-D5142C47454D}" srcOrd="4" destOrd="0" presId="urn:microsoft.com/office/officeart/2005/8/layout/vProcess5"/>
    <dgm:cxn modelId="{B1506C8F-478C-4C68-B375-614BC8258793}" type="presParOf" srcId="{FA6DB6B6-0C1F-4232-B55A-47420E825148}" destId="{25E808FE-8B9D-42AC-88F9-D84DE6215165}" srcOrd="5" destOrd="0" presId="urn:microsoft.com/office/officeart/2005/8/layout/vProcess5"/>
    <dgm:cxn modelId="{912D9973-203B-4433-95BD-83F9239C8F9C}" type="presParOf" srcId="{FA6DB6B6-0C1F-4232-B55A-47420E825148}" destId="{C938037A-1F1D-4294-B7C1-D8CC544C79EF}" srcOrd="6" destOrd="0" presId="urn:microsoft.com/office/officeart/2005/8/layout/vProcess5"/>
    <dgm:cxn modelId="{96FBBE8E-C8B4-4161-A87B-5A5D2F157C35}" type="presParOf" srcId="{FA6DB6B6-0C1F-4232-B55A-47420E825148}" destId="{79804F43-35E9-4C08-8E3E-A66E2395B3ED}" srcOrd="7" destOrd="0" presId="urn:microsoft.com/office/officeart/2005/8/layout/vProcess5"/>
    <dgm:cxn modelId="{FA02966D-14E4-4327-96F0-264169AF33EC}" type="presParOf" srcId="{FA6DB6B6-0C1F-4232-B55A-47420E825148}" destId="{69BA0205-6E87-41F1-9006-CD6AFA239E2C}" srcOrd="8" destOrd="0" presId="urn:microsoft.com/office/officeart/2005/8/layout/vProcess5"/>
    <dgm:cxn modelId="{40FBD64A-507C-46B1-AD11-1AE960C44BC9}" type="presParOf" srcId="{FA6DB6B6-0C1F-4232-B55A-47420E825148}" destId="{339AA5F8-0BD8-4C41-954F-B3A0B693CBB4}" srcOrd="9" destOrd="0" presId="urn:microsoft.com/office/officeart/2005/8/layout/vProcess5"/>
    <dgm:cxn modelId="{C0CF5D6E-03F1-4CBC-B93C-58DD050F8ED0}" type="presParOf" srcId="{FA6DB6B6-0C1F-4232-B55A-47420E825148}" destId="{16CA6005-EFDB-474C-B6F7-F1FF0ABD56D5}" srcOrd="10" destOrd="0" presId="urn:microsoft.com/office/officeart/2005/8/layout/vProcess5"/>
    <dgm:cxn modelId="{B1E65C3C-41D4-41C5-9DB3-0FDFCC8AF31C}" type="presParOf" srcId="{FA6DB6B6-0C1F-4232-B55A-47420E825148}" destId="{0F480966-ED77-4C74-BCF3-AE9A5126D9B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AE0E56-0CA5-4A7C-81BA-AFBCC96AB2A0}" type="doc">
      <dgm:prSet loTypeId="urn:microsoft.com/office/officeart/2008/layout/LinedList" loCatId="list" qsTypeId="urn:microsoft.com/office/officeart/2005/8/quickstyle/simple5" qsCatId="simple" csTypeId="urn:microsoft.com/office/officeart/2005/8/colors/accent5_2" csCatId="accent5" phldr="1"/>
      <dgm:spPr/>
      <dgm:t>
        <a:bodyPr/>
        <a:lstStyle/>
        <a:p>
          <a:endParaRPr lang="en-US"/>
        </a:p>
      </dgm:t>
    </dgm:pt>
    <dgm:pt modelId="{525FF19A-16FE-45DC-92A5-E85E75BD7D06}">
      <dgm:prSet/>
      <dgm:spPr/>
      <dgm:t>
        <a:bodyPr/>
        <a:lstStyle/>
        <a:p>
          <a:r>
            <a:rPr lang="en-GB"/>
            <a:t>You should first follow your organisations guidelines</a:t>
          </a:r>
          <a:endParaRPr lang="en-US"/>
        </a:p>
      </dgm:t>
    </dgm:pt>
    <dgm:pt modelId="{CD3A09CA-3BD3-4AAC-BCE8-4EC7538BE3AB}" type="parTrans" cxnId="{6A61B56A-1045-457D-8D8D-259D1F15B9C4}">
      <dgm:prSet/>
      <dgm:spPr/>
      <dgm:t>
        <a:bodyPr/>
        <a:lstStyle/>
        <a:p>
          <a:endParaRPr lang="en-US"/>
        </a:p>
      </dgm:t>
    </dgm:pt>
    <dgm:pt modelId="{3F609DD5-A9A3-4D80-963A-AF5594C14258}" type="sibTrans" cxnId="{6A61B56A-1045-457D-8D8D-259D1F15B9C4}">
      <dgm:prSet/>
      <dgm:spPr/>
      <dgm:t>
        <a:bodyPr/>
        <a:lstStyle/>
        <a:p>
          <a:endParaRPr lang="en-US"/>
        </a:p>
      </dgm:t>
    </dgm:pt>
    <dgm:pt modelId="{5B7D2C3A-920B-437E-9BBA-A80B01A85273}">
      <dgm:prSet/>
      <dgm:spPr/>
      <dgm:t>
        <a:bodyPr/>
        <a:lstStyle/>
        <a:p>
          <a:r>
            <a:rPr lang="en-GB" dirty="0"/>
            <a:t>If you are still concerned or disagree you can refer to children’s social care yourself using the online referral form or calling Initial Response Service 0191 277 2500 or The Emergency Duty Team 0191 278 7878 out of hours service</a:t>
          </a:r>
          <a:endParaRPr lang="en-US" dirty="0"/>
        </a:p>
      </dgm:t>
    </dgm:pt>
    <dgm:pt modelId="{6BE97D7E-040B-4830-B7E1-2DD5376332CD}" type="parTrans" cxnId="{975AA0A2-D04D-4568-A580-C57732836108}">
      <dgm:prSet/>
      <dgm:spPr/>
      <dgm:t>
        <a:bodyPr/>
        <a:lstStyle/>
        <a:p>
          <a:endParaRPr lang="en-US"/>
        </a:p>
      </dgm:t>
    </dgm:pt>
    <dgm:pt modelId="{F279511F-C8BA-42C1-A057-4055EE816147}" type="sibTrans" cxnId="{975AA0A2-D04D-4568-A580-C57732836108}">
      <dgm:prSet/>
      <dgm:spPr/>
      <dgm:t>
        <a:bodyPr/>
        <a:lstStyle/>
        <a:p>
          <a:endParaRPr lang="en-US"/>
        </a:p>
      </dgm:t>
    </dgm:pt>
    <dgm:pt modelId="{5215B639-1DAD-482E-AEC8-68EDED999B8D}">
      <dgm:prSet/>
      <dgm:spPr/>
      <dgm:t>
        <a:bodyPr/>
        <a:lstStyle/>
        <a:p>
          <a:r>
            <a:rPr lang="en-GB"/>
            <a:t>Professionals should follow up their concerns if they are not satisfied with children’s social care response</a:t>
          </a:r>
          <a:endParaRPr lang="en-US"/>
        </a:p>
      </dgm:t>
    </dgm:pt>
    <dgm:pt modelId="{D6C0FB17-F60F-4590-9FB8-7EF62973CB03}" type="parTrans" cxnId="{C8F8566A-902E-4FBB-A043-E0FDFA6F4C20}">
      <dgm:prSet/>
      <dgm:spPr/>
      <dgm:t>
        <a:bodyPr/>
        <a:lstStyle/>
        <a:p>
          <a:endParaRPr lang="en-US"/>
        </a:p>
      </dgm:t>
    </dgm:pt>
    <dgm:pt modelId="{41329207-83F3-4255-A260-EC97047C8C6C}" type="sibTrans" cxnId="{C8F8566A-902E-4FBB-A043-E0FDFA6F4C20}">
      <dgm:prSet/>
      <dgm:spPr/>
      <dgm:t>
        <a:bodyPr/>
        <a:lstStyle/>
        <a:p>
          <a:endParaRPr lang="en-US"/>
        </a:p>
      </dgm:t>
    </dgm:pt>
    <dgm:pt modelId="{7C4F0A76-A728-4269-9174-760316D6E0FF}" type="pres">
      <dgm:prSet presAssocID="{9EAE0E56-0CA5-4A7C-81BA-AFBCC96AB2A0}" presName="vert0" presStyleCnt="0">
        <dgm:presLayoutVars>
          <dgm:dir/>
          <dgm:animOne val="branch"/>
          <dgm:animLvl val="lvl"/>
        </dgm:presLayoutVars>
      </dgm:prSet>
      <dgm:spPr/>
    </dgm:pt>
    <dgm:pt modelId="{D4A437F9-14A7-442B-9C98-607E68221F8D}" type="pres">
      <dgm:prSet presAssocID="{525FF19A-16FE-45DC-92A5-E85E75BD7D06}" presName="thickLine" presStyleLbl="alignNode1" presStyleIdx="0" presStyleCnt="3"/>
      <dgm:spPr/>
    </dgm:pt>
    <dgm:pt modelId="{74F1522F-0D7B-416D-97D5-69A7BE419E59}" type="pres">
      <dgm:prSet presAssocID="{525FF19A-16FE-45DC-92A5-E85E75BD7D06}" presName="horz1" presStyleCnt="0"/>
      <dgm:spPr/>
    </dgm:pt>
    <dgm:pt modelId="{58D33D99-1157-4A5F-ADC4-EA7D5076887B}" type="pres">
      <dgm:prSet presAssocID="{525FF19A-16FE-45DC-92A5-E85E75BD7D06}" presName="tx1" presStyleLbl="revTx" presStyleIdx="0" presStyleCnt="3"/>
      <dgm:spPr/>
    </dgm:pt>
    <dgm:pt modelId="{76AD380E-10EE-49FD-B0E5-99BC6EFAEC6D}" type="pres">
      <dgm:prSet presAssocID="{525FF19A-16FE-45DC-92A5-E85E75BD7D06}" presName="vert1" presStyleCnt="0"/>
      <dgm:spPr/>
    </dgm:pt>
    <dgm:pt modelId="{AD18FF26-1ECC-43DA-8116-9F800FC23787}" type="pres">
      <dgm:prSet presAssocID="{5B7D2C3A-920B-437E-9BBA-A80B01A85273}" presName="thickLine" presStyleLbl="alignNode1" presStyleIdx="1" presStyleCnt="3"/>
      <dgm:spPr/>
    </dgm:pt>
    <dgm:pt modelId="{866A40B1-0616-445C-BC0F-54DEDCB59964}" type="pres">
      <dgm:prSet presAssocID="{5B7D2C3A-920B-437E-9BBA-A80B01A85273}" presName="horz1" presStyleCnt="0"/>
      <dgm:spPr/>
    </dgm:pt>
    <dgm:pt modelId="{97F81122-CBE8-433A-B561-E06FCB2499EA}" type="pres">
      <dgm:prSet presAssocID="{5B7D2C3A-920B-437E-9BBA-A80B01A85273}" presName="tx1" presStyleLbl="revTx" presStyleIdx="1" presStyleCnt="3" custScaleY="208866"/>
      <dgm:spPr/>
    </dgm:pt>
    <dgm:pt modelId="{AAC25A78-F42B-4F9D-BED1-325EE25C4901}" type="pres">
      <dgm:prSet presAssocID="{5B7D2C3A-920B-437E-9BBA-A80B01A85273}" presName="vert1" presStyleCnt="0"/>
      <dgm:spPr/>
    </dgm:pt>
    <dgm:pt modelId="{AB86406D-48DF-407D-BA5D-6B6D2C0B1671}" type="pres">
      <dgm:prSet presAssocID="{5215B639-1DAD-482E-AEC8-68EDED999B8D}" presName="thickLine" presStyleLbl="alignNode1" presStyleIdx="2" presStyleCnt="3"/>
      <dgm:spPr/>
    </dgm:pt>
    <dgm:pt modelId="{020E86D7-87B8-4F38-877E-1AA176052556}" type="pres">
      <dgm:prSet presAssocID="{5215B639-1DAD-482E-AEC8-68EDED999B8D}" presName="horz1" presStyleCnt="0"/>
      <dgm:spPr/>
    </dgm:pt>
    <dgm:pt modelId="{DDCB45DE-EB0E-4A55-B8E1-6DD0562C3839}" type="pres">
      <dgm:prSet presAssocID="{5215B639-1DAD-482E-AEC8-68EDED999B8D}" presName="tx1" presStyleLbl="revTx" presStyleIdx="2" presStyleCnt="3"/>
      <dgm:spPr/>
    </dgm:pt>
    <dgm:pt modelId="{FB8C32F7-7EA7-4E44-9A99-195CA32E0914}" type="pres">
      <dgm:prSet presAssocID="{5215B639-1DAD-482E-AEC8-68EDED999B8D}" presName="vert1" presStyleCnt="0"/>
      <dgm:spPr/>
    </dgm:pt>
  </dgm:ptLst>
  <dgm:cxnLst>
    <dgm:cxn modelId="{6AD29825-612F-4EAF-BCE1-049CBF02CEF0}" type="presOf" srcId="{9EAE0E56-0CA5-4A7C-81BA-AFBCC96AB2A0}" destId="{7C4F0A76-A728-4269-9174-760316D6E0FF}" srcOrd="0" destOrd="0" presId="urn:microsoft.com/office/officeart/2008/layout/LinedList"/>
    <dgm:cxn modelId="{C8F8566A-902E-4FBB-A043-E0FDFA6F4C20}" srcId="{9EAE0E56-0CA5-4A7C-81BA-AFBCC96AB2A0}" destId="{5215B639-1DAD-482E-AEC8-68EDED999B8D}" srcOrd="2" destOrd="0" parTransId="{D6C0FB17-F60F-4590-9FB8-7EF62973CB03}" sibTransId="{41329207-83F3-4255-A260-EC97047C8C6C}"/>
    <dgm:cxn modelId="{6A61B56A-1045-457D-8D8D-259D1F15B9C4}" srcId="{9EAE0E56-0CA5-4A7C-81BA-AFBCC96AB2A0}" destId="{525FF19A-16FE-45DC-92A5-E85E75BD7D06}" srcOrd="0" destOrd="0" parTransId="{CD3A09CA-3BD3-4AAC-BCE8-4EC7538BE3AB}" sibTransId="{3F609DD5-A9A3-4D80-963A-AF5594C14258}"/>
    <dgm:cxn modelId="{AE3C5888-E11A-4E51-875B-73AD32E1DE64}" type="presOf" srcId="{5B7D2C3A-920B-437E-9BBA-A80B01A85273}" destId="{97F81122-CBE8-433A-B561-E06FCB2499EA}" srcOrd="0" destOrd="0" presId="urn:microsoft.com/office/officeart/2008/layout/LinedList"/>
    <dgm:cxn modelId="{975AA0A2-D04D-4568-A580-C57732836108}" srcId="{9EAE0E56-0CA5-4A7C-81BA-AFBCC96AB2A0}" destId="{5B7D2C3A-920B-437E-9BBA-A80B01A85273}" srcOrd="1" destOrd="0" parTransId="{6BE97D7E-040B-4830-B7E1-2DD5376332CD}" sibTransId="{F279511F-C8BA-42C1-A057-4055EE816147}"/>
    <dgm:cxn modelId="{0EC68BAF-B4B3-4FA8-92BE-39945D095617}" type="presOf" srcId="{5215B639-1DAD-482E-AEC8-68EDED999B8D}" destId="{DDCB45DE-EB0E-4A55-B8E1-6DD0562C3839}" srcOrd="0" destOrd="0" presId="urn:microsoft.com/office/officeart/2008/layout/LinedList"/>
    <dgm:cxn modelId="{29E63CCF-4D6C-4815-A344-576E8A96D448}" type="presOf" srcId="{525FF19A-16FE-45DC-92A5-E85E75BD7D06}" destId="{58D33D99-1157-4A5F-ADC4-EA7D5076887B}" srcOrd="0" destOrd="0" presId="urn:microsoft.com/office/officeart/2008/layout/LinedList"/>
    <dgm:cxn modelId="{CF7621A9-7055-4D08-B678-AA04C08A48B1}" type="presParOf" srcId="{7C4F0A76-A728-4269-9174-760316D6E0FF}" destId="{D4A437F9-14A7-442B-9C98-607E68221F8D}" srcOrd="0" destOrd="0" presId="urn:microsoft.com/office/officeart/2008/layout/LinedList"/>
    <dgm:cxn modelId="{8A05D877-02D3-4547-AB1C-4A3FC16CAF29}" type="presParOf" srcId="{7C4F0A76-A728-4269-9174-760316D6E0FF}" destId="{74F1522F-0D7B-416D-97D5-69A7BE419E59}" srcOrd="1" destOrd="0" presId="urn:microsoft.com/office/officeart/2008/layout/LinedList"/>
    <dgm:cxn modelId="{C78F4E5B-E60D-4E4F-9A7F-65D74B2CB48F}" type="presParOf" srcId="{74F1522F-0D7B-416D-97D5-69A7BE419E59}" destId="{58D33D99-1157-4A5F-ADC4-EA7D5076887B}" srcOrd="0" destOrd="0" presId="urn:microsoft.com/office/officeart/2008/layout/LinedList"/>
    <dgm:cxn modelId="{5FD70B60-3F11-45F4-85C0-4AAC41580553}" type="presParOf" srcId="{74F1522F-0D7B-416D-97D5-69A7BE419E59}" destId="{76AD380E-10EE-49FD-B0E5-99BC6EFAEC6D}" srcOrd="1" destOrd="0" presId="urn:microsoft.com/office/officeart/2008/layout/LinedList"/>
    <dgm:cxn modelId="{9E0F6516-AA14-4E47-8DC4-4F0231CEE6B2}" type="presParOf" srcId="{7C4F0A76-A728-4269-9174-760316D6E0FF}" destId="{AD18FF26-1ECC-43DA-8116-9F800FC23787}" srcOrd="2" destOrd="0" presId="urn:microsoft.com/office/officeart/2008/layout/LinedList"/>
    <dgm:cxn modelId="{E659A898-CDA6-423E-BF2F-0AD8265773F9}" type="presParOf" srcId="{7C4F0A76-A728-4269-9174-760316D6E0FF}" destId="{866A40B1-0616-445C-BC0F-54DEDCB59964}" srcOrd="3" destOrd="0" presId="urn:microsoft.com/office/officeart/2008/layout/LinedList"/>
    <dgm:cxn modelId="{B26F4093-9B6F-439A-9D84-0660AB25EBFA}" type="presParOf" srcId="{866A40B1-0616-445C-BC0F-54DEDCB59964}" destId="{97F81122-CBE8-433A-B561-E06FCB2499EA}" srcOrd="0" destOrd="0" presId="urn:microsoft.com/office/officeart/2008/layout/LinedList"/>
    <dgm:cxn modelId="{2798AE53-BE5B-4058-8019-A7B943D371F3}" type="presParOf" srcId="{866A40B1-0616-445C-BC0F-54DEDCB59964}" destId="{AAC25A78-F42B-4F9D-BED1-325EE25C4901}" srcOrd="1" destOrd="0" presId="urn:microsoft.com/office/officeart/2008/layout/LinedList"/>
    <dgm:cxn modelId="{2C9F6B3C-3FA4-4877-ADCE-E1D0F1874D35}" type="presParOf" srcId="{7C4F0A76-A728-4269-9174-760316D6E0FF}" destId="{AB86406D-48DF-407D-BA5D-6B6D2C0B1671}" srcOrd="4" destOrd="0" presId="urn:microsoft.com/office/officeart/2008/layout/LinedList"/>
    <dgm:cxn modelId="{CB787942-76C7-425A-BE4A-4BA2844C2386}" type="presParOf" srcId="{7C4F0A76-A728-4269-9174-760316D6E0FF}" destId="{020E86D7-87B8-4F38-877E-1AA176052556}" srcOrd="5" destOrd="0" presId="urn:microsoft.com/office/officeart/2008/layout/LinedList"/>
    <dgm:cxn modelId="{818E9B9D-CB99-4562-B82D-24DDE0265359}" type="presParOf" srcId="{020E86D7-87B8-4F38-877E-1AA176052556}" destId="{DDCB45DE-EB0E-4A55-B8E1-6DD0562C3839}" srcOrd="0" destOrd="0" presId="urn:microsoft.com/office/officeart/2008/layout/LinedList"/>
    <dgm:cxn modelId="{C155C7EA-6609-4653-A3E8-39B3AA7A5BB5}" type="presParOf" srcId="{020E86D7-87B8-4F38-877E-1AA176052556}" destId="{FB8C32F7-7EA7-4E44-9A99-195CA32E091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F99FFC-86FD-4EDD-9411-8A9C91CABCD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65E4FFF-E030-4797-A921-C2EFD35938D0}">
      <dgm:prSet/>
      <dgm:spPr/>
      <dgm:t>
        <a:bodyPr/>
        <a:lstStyle/>
        <a:p>
          <a:r>
            <a:rPr lang="en-GB"/>
            <a:t>Everyone should have their own agreed record keeping procedures, including recording any allegation or concern ASAP.</a:t>
          </a:r>
          <a:endParaRPr lang="en-US"/>
        </a:p>
      </dgm:t>
    </dgm:pt>
    <dgm:pt modelId="{E17E5578-F11E-4D2D-A4EC-E370DD178BA1}" type="parTrans" cxnId="{D734B782-CEC3-4F1F-A08F-9D709527BC76}">
      <dgm:prSet/>
      <dgm:spPr/>
      <dgm:t>
        <a:bodyPr/>
        <a:lstStyle/>
        <a:p>
          <a:endParaRPr lang="en-US"/>
        </a:p>
      </dgm:t>
    </dgm:pt>
    <dgm:pt modelId="{3CE9FE38-F249-4C4B-AC8B-EB7D0AD1A957}" type="sibTrans" cxnId="{D734B782-CEC3-4F1F-A08F-9D709527BC76}">
      <dgm:prSet/>
      <dgm:spPr/>
      <dgm:t>
        <a:bodyPr/>
        <a:lstStyle/>
        <a:p>
          <a:endParaRPr lang="en-US"/>
        </a:p>
      </dgm:t>
    </dgm:pt>
    <dgm:pt modelId="{CD1956ED-54BB-4FCC-9B67-1E981A6CCEE7}">
      <dgm:prSet/>
      <dgm:spPr/>
      <dgm:t>
        <a:bodyPr/>
        <a:lstStyle/>
        <a:p>
          <a:r>
            <a:rPr lang="en-GB"/>
            <a:t>All written records or electronically stored records must be secure and information must only be shared on a need to know basis.</a:t>
          </a:r>
          <a:endParaRPr lang="en-US"/>
        </a:p>
      </dgm:t>
    </dgm:pt>
    <dgm:pt modelId="{FE0C0342-529B-4244-8B4C-8B026F4E5EAE}" type="parTrans" cxnId="{D9EDE6D1-6741-4C89-8503-269D2720BFE8}">
      <dgm:prSet/>
      <dgm:spPr/>
      <dgm:t>
        <a:bodyPr/>
        <a:lstStyle/>
        <a:p>
          <a:endParaRPr lang="en-US"/>
        </a:p>
      </dgm:t>
    </dgm:pt>
    <dgm:pt modelId="{2C40A4BC-25AF-4ACE-8D9A-708D0E3EF01D}" type="sibTrans" cxnId="{D9EDE6D1-6741-4C89-8503-269D2720BFE8}">
      <dgm:prSet/>
      <dgm:spPr/>
      <dgm:t>
        <a:bodyPr/>
        <a:lstStyle/>
        <a:p>
          <a:endParaRPr lang="en-US"/>
        </a:p>
      </dgm:t>
    </dgm:pt>
    <dgm:pt modelId="{9FC06B2F-DED4-4653-8AF2-02C818F8599B}">
      <dgm:prSet/>
      <dgm:spPr/>
      <dgm:t>
        <a:bodyPr/>
        <a:lstStyle/>
        <a:p>
          <a:r>
            <a:rPr lang="en-GB"/>
            <a:t>Factual when using opinion this should be stated in a non-judgemental or blaming way, including the clients views and wishes</a:t>
          </a:r>
          <a:endParaRPr lang="en-US"/>
        </a:p>
      </dgm:t>
    </dgm:pt>
    <dgm:pt modelId="{BB93779B-6307-472C-925E-101BC03B6434}" type="parTrans" cxnId="{B30DE78E-C760-4D6E-AABE-78CC0D79D6DE}">
      <dgm:prSet/>
      <dgm:spPr/>
      <dgm:t>
        <a:bodyPr/>
        <a:lstStyle/>
        <a:p>
          <a:endParaRPr lang="en-US"/>
        </a:p>
      </dgm:t>
    </dgm:pt>
    <dgm:pt modelId="{DD9D81E2-185C-4B77-B21F-C3C5CC7EA4C3}" type="sibTrans" cxnId="{B30DE78E-C760-4D6E-AABE-78CC0D79D6DE}">
      <dgm:prSet/>
      <dgm:spPr/>
      <dgm:t>
        <a:bodyPr/>
        <a:lstStyle/>
        <a:p>
          <a:endParaRPr lang="en-US"/>
        </a:p>
      </dgm:t>
    </dgm:pt>
    <dgm:pt modelId="{072A3734-3307-4146-86E0-BB847656DE74}">
      <dgm:prSet/>
      <dgm:spPr/>
      <dgm:t>
        <a:bodyPr/>
        <a:lstStyle/>
        <a:p>
          <a:r>
            <a:rPr lang="en-GB"/>
            <a:t>Plain English and using the persons own language and words.</a:t>
          </a:r>
          <a:endParaRPr lang="en-US"/>
        </a:p>
      </dgm:t>
    </dgm:pt>
    <dgm:pt modelId="{E281EF62-FB37-4CF3-A644-31AA64A320E0}" type="parTrans" cxnId="{CEEB2599-D6C3-4C97-9D87-960CE2B59033}">
      <dgm:prSet/>
      <dgm:spPr/>
      <dgm:t>
        <a:bodyPr/>
        <a:lstStyle/>
        <a:p>
          <a:endParaRPr lang="en-US"/>
        </a:p>
      </dgm:t>
    </dgm:pt>
    <dgm:pt modelId="{14F7E0A3-7CD5-467F-B2AF-43C91AB4DB45}" type="sibTrans" cxnId="{CEEB2599-D6C3-4C97-9D87-960CE2B59033}">
      <dgm:prSet/>
      <dgm:spPr/>
      <dgm:t>
        <a:bodyPr/>
        <a:lstStyle/>
        <a:p>
          <a:endParaRPr lang="en-US"/>
        </a:p>
      </dgm:t>
    </dgm:pt>
    <dgm:pt modelId="{ADC760DB-177D-4FA8-B000-0DEB419BAFF2}">
      <dgm:prSet/>
      <dgm:spPr/>
      <dgm:t>
        <a:bodyPr/>
        <a:lstStyle/>
        <a:p>
          <a:r>
            <a:rPr lang="en-GB"/>
            <a:t>Should be dated and signed.</a:t>
          </a:r>
          <a:endParaRPr lang="en-US"/>
        </a:p>
      </dgm:t>
    </dgm:pt>
    <dgm:pt modelId="{DE0F6471-8C8F-4E93-9C04-79C5E393763E}" type="parTrans" cxnId="{F8F26156-A4B2-4D66-950C-A0F4208025B1}">
      <dgm:prSet/>
      <dgm:spPr/>
      <dgm:t>
        <a:bodyPr/>
        <a:lstStyle/>
        <a:p>
          <a:endParaRPr lang="en-US"/>
        </a:p>
      </dgm:t>
    </dgm:pt>
    <dgm:pt modelId="{F98D88A0-0EBD-45DE-B256-6CBC997067E2}" type="sibTrans" cxnId="{F8F26156-A4B2-4D66-950C-A0F4208025B1}">
      <dgm:prSet/>
      <dgm:spPr/>
      <dgm:t>
        <a:bodyPr/>
        <a:lstStyle/>
        <a:p>
          <a:endParaRPr lang="en-US"/>
        </a:p>
      </dgm:t>
    </dgm:pt>
    <dgm:pt modelId="{BB725CA4-59BC-4843-8B21-71602D5EB9A0}">
      <dgm:prSet/>
      <dgm:spPr/>
      <dgm:t>
        <a:bodyPr/>
        <a:lstStyle/>
        <a:p>
          <a:r>
            <a:rPr lang="en-GB"/>
            <a:t>The quality of referral or the information supplied is key make sure you supply comprehensive information to Children’s Social Care</a:t>
          </a:r>
          <a:endParaRPr lang="en-US"/>
        </a:p>
      </dgm:t>
    </dgm:pt>
    <dgm:pt modelId="{A00809EF-A571-4D30-8C4B-C68F5BBDDE17}" type="parTrans" cxnId="{532D393A-26F0-4EFE-A50D-809C203A2420}">
      <dgm:prSet/>
      <dgm:spPr/>
      <dgm:t>
        <a:bodyPr/>
        <a:lstStyle/>
        <a:p>
          <a:endParaRPr lang="en-US"/>
        </a:p>
      </dgm:t>
    </dgm:pt>
    <dgm:pt modelId="{1D66823B-4280-4580-998B-847CE9D6DF5F}" type="sibTrans" cxnId="{532D393A-26F0-4EFE-A50D-809C203A2420}">
      <dgm:prSet/>
      <dgm:spPr/>
      <dgm:t>
        <a:bodyPr/>
        <a:lstStyle/>
        <a:p>
          <a:endParaRPr lang="en-US"/>
        </a:p>
      </dgm:t>
    </dgm:pt>
    <dgm:pt modelId="{E5E224CC-F32F-448A-8728-FF79A4172770}">
      <dgm:prSet/>
      <dgm:spPr/>
      <dgm:t>
        <a:bodyPr/>
        <a:lstStyle/>
        <a:p>
          <a:r>
            <a:rPr lang="en-GB"/>
            <a:t>Use the referral document (can be completed online) and the assessment framework to guide your referral</a:t>
          </a:r>
          <a:endParaRPr lang="en-US"/>
        </a:p>
      </dgm:t>
    </dgm:pt>
    <dgm:pt modelId="{D2151A3E-7B97-42D7-8758-DD319052D7BE}" type="parTrans" cxnId="{5232610B-5026-46D4-9D85-3341BA79EAAB}">
      <dgm:prSet/>
      <dgm:spPr/>
      <dgm:t>
        <a:bodyPr/>
        <a:lstStyle/>
        <a:p>
          <a:endParaRPr lang="en-US"/>
        </a:p>
      </dgm:t>
    </dgm:pt>
    <dgm:pt modelId="{E8458C06-ECF3-4063-ADC2-EA3E7E5161FE}" type="sibTrans" cxnId="{5232610B-5026-46D4-9D85-3341BA79EAAB}">
      <dgm:prSet/>
      <dgm:spPr/>
      <dgm:t>
        <a:bodyPr/>
        <a:lstStyle/>
        <a:p>
          <a:endParaRPr lang="en-US"/>
        </a:p>
      </dgm:t>
    </dgm:pt>
    <dgm:pt modelId="{85AD34B3-C48C-445E-B4F2-3E795E022CF8}">
      <dgm:prSet/>
      <dgm:spPr/>
      <dgm:t>
        <a:bodyPr/>
        <a:lstStyle/>
        <a:p>
          <a:r>
            <a:rPr lang="en-GB"/>
            <a:t>Accurate records are a protective tool for staff and children if used correctly.</a:t>
          </a:r>
          <a:endParaRPr lang="en-US"/>
        </a:p>
      </dgm:t>
    </dgm:pt>
    <dgm:pt modelId="{609C4E16-A57E-484D-AE40-5B775F390D9D}" type="parTrans" cxnId="{6D4655C8-D042-40E0-B5AA-B8CD66499C66}">
      <dgm:prSet/>
      <dgm:spPr/>
      <dgm:t>
        <a:bodyPr/>
        <a:lstStyle/>
        <a:p>
          <a:endParaRPr lang="en-US"/>
        </a:p>
      </dgm:t>
    </dgm:pt>
    <dgm:pt modelId="{9BF2D190-1949-45D6-90BB-9E8C516BF2A8}" type="sibTrans" cxnId="{6D4655C8-D042-40E0-B5AA-B8CD66499C66}">
      <dgm:prSet/>
      <dgm:spPr/>
      <dgm:t>
        <a:bodyPr/>
        <a:lstStyle/>
        <a:p>
          <a:endParaRPr lang="en-US"/>
        </a:p>
      </dgm:t>
    </dgm:pt>
    <dgm:pt modelId="{D9EE86A8-DD81-48AD-9224-75AFAD45D7F1}" type="pres">
      <dgm:prSet presAssocID="{9FF99FFC-86FD-4EDD-9411-8A9C91CABCD9}" presName="vert0" presStyleCnt="0">
        <dgm:presLayoutVars>
          <dgm:dir/>
          <dgm:animOne val="branch"/>
          <dgm:animLvl val="lvl"/>
        </dgm:presLayoutVars>
      </dgm:prSet>
      <dgm:spPr/>
    </dgm:pt>
    <dgm:pt modelId="{60C5630C-39A9-4D01-9627-03B19CA6037A}" type="pres">
      <dgm:prSet presAssocID="{765E4FFF-E030-4797-A921-C2EFD35938D0}" presName="thickLine" presStyleLbl="alignNode1" presStyleIdx="0" presStyleCnt="8"/>
      <dgm:spPr/>
    </dgm:pt>
    <dgm:pt modelId="{E73FBE15-8A66-4263-AB7F-E73CDE7694C9}" type="pres">
      <dgm:prSet presAssocID="{765E4FFF-E030-4797-A921-C2EFD35938D0}" presName="horz1" presStyleCnt="0"/>
      <dgm:spPr/>
    </dgm:pt>
    <dgm:pt modelId="{B86453CD-ADD7-46A4-9C48-B286001492B7}" type="pres">
      <dgm:prSet presAssocID="{765E4FFF-E030-4797-A921-C2EFD35938D0}" presName="tx1" presStyleLbl="revTx" presStyleIdx="0" presStyleCnt="8"/>
      <dgm:spPr/>
    </dgm:pt>
    <dgm:pt modelId="{EB4A53E8-5942-4CB4-BB42-91FD52F2EAAB}" type="pres">
      <dgm:prSet presAssocID="{765E4FFF-E030-4797-A921-C2EFD35938D0}" presName="vert1" presStyleCnt="0"/>
      <dgm:spPr/>
    </dgm:pt>
    <dgm:pt modelId="{3708633A-E0BB-4FA9-AD92-BB96220FAE29}" type="pres">
      <dgm:prSet presAssocID="{CD1956ED-54BB-4FCC-9B67-1E981A6CCEE7}" presName="thickLine" presStyleLbl="alignNode1" presStyleIdx="1" presStyleCnt="8"/>
      <dgm:spPr/>
    </dgm:pt>
    <dgm:pt modelId="{E109BA05-1A21-47D9-849B-2793E0DAEB25}" type="pres">
      <dgm:prSet presAssocID="{CD1956ED-54BB-4FCC-9B67-1E981A6CCEE7}" presName="horz1" presStyleCnt="0"/>
      <dgm:spPr/>
    </dgm:pt>
    <dgm:pt modelId="{87E86493-D641-4CB0-A6F2-C2EFF7EBAD22}" type="pres">
      <dgm:prSet presAssocID="{CD1956ED-54BB-4FCC-9B67-1E981A6CCEE7}" presName="tx1" presStyleLbl="revTx" presStyleIdx="1" presStyleCnt="8"/>
      <dgm:spPr/>
    </dgm:pt>
    <dgm:pt modelId="{806E7E10-65EB-45C2-8E96-7628740B2EF3}" type="pres">
      <dgm:prSet presAssocID="{CD1956ED-54BB-4FCC-9B67-1E981A6CCEE7}" presName="vert1" presStyleCnt="0"/>
      <dgm:spPr/>
    </dgm:pt>
    <dgm:pt modelId="{7829B177-90DC-4A77-9715-B719E66DCC57}" type="pres">
      <dgm:prSet presAssocID="{9FC06B2F-DED4-4653-8AF2-02C818F8599B}" presName="thickLine" presStyleLbl="alignNode1" presStyleIdx="2" presStyleCnt="8"/>
      <dgm:spPr/>
    </dgm:pt>
    <dgm:pt modelId="{A184A582-E92D-4827-A52A-09C427C0704D}" type="pres">
      <dgm:prSet presAssocID="{9FC06B2F-DED4-4653-8AF2-02C818F8599B}" presName="horz1" presStyleCnt="0"/>
      <dgm:spPr/>
    </dgm:pt>
    <dgm:pt modelId="{F173D287-C3FE-4407-A2F5-BAAC1B5E4E18}" type="pres">
      <dgm:prSet presAssocID="{9FC06B2F-DED4-4653-8AF2-02C818F8599B}" presName="tx1" presStyleLbl="revTx" presStyleIdx="2" presStyleCnt="8"/>
      <dgm:spPr/>
    </dgm:pt>
    <dgm:pt modelId="{BA73A6D1-1056-482A-8B9F-22FB41B944EF}" type="pres">
      <dgm:prSet presAssocID="{9FC06B2F-DED4-4653-8AF2-02C818F8599B}" presName="vert1" presStyleCnt="0"/>
      <dgm:spPr/>
    </dgm:pt>
    <dgm:pt modelId="{248F91E4-25A6-4545-BDE6-C2E5A79A773F}" type="pres">
      <dgm:prSet presAssocID="{072A3734-3307-4146-86E0-BB847656DE74}" presName="thickLine" presStyleLbl="alignNode1" presStyleIdx="3" presStyleCnt="8"/>
      <dgm:spPr/>
    </dgm:pt>
    <dgm:pt modelId="{49F73E2C-1B9B-468E-9C42-A9F9B0F2E866}" type="pres">
      <dgm:prSet presAssocID="{072A3734-3307-4146-86E0-BB847656DE74}" presName="horz1" presStyleCnt="0"/>
      <dgm:spPr/>
    </dgm:pt>
    <dgm:pt modelId="{2001B8AB-A09F-4AD7-B7F1-F0576F1B8146}" type="pres">
      <dgm:prSet presAssocID="{072A3734-3307-4146-86E0-BB847656DE74}" presName="tx1" presStyleLbl="revTx" presStyleIdx="3" presStyleCnt="8"/>
      <dgm:spPr/>
    </dgm:pt>
    <dgm:pt modelId="{A11EB697-E411-4155-AB5E-9BC9523734CC}" type="pres">
      <dgm:prSet presAssocID="{072A3734-3307-4146-86E0-BB847656DE74}" presName="vert1" presStyleCnt="0"/>
      <dgm:spPr/>
    </dgm:pt>
    <dgm:pt modelId="{DC47310C-277A-4039-95D8-BE7D5D868514}" type="pres">
      <dgm:prSet presAssocID="{ADC760DB-177D-4FA8-B000-0DEB419BAFF2}" presName="thickLine" presStyleLbl="alignNode1" presStyleIdx="4" presStyleCnt="8"/>
      <dgm:spPr/>
    </dgm:pt>
    <dgm:pt modelId="{B88B54D1-B265-4D5D-A9A5-004AC9F55E7D}" type="pres">
      <dgm:prSet presAssocID="{ADC760DB-177D-4FA8-B000-0DEB419BAFF2}" presName="horz1" presStyleCnt="0"/>
      <dgm:spPr/>
    </dgm:pt>
    <dgm:pt modelId="{CF42EB74-FE5A-4B80-AAC8-FD938DC8F700}" type="pres">
      <dgm:prSet presAssocID="{ADC760DB-177D-4FA8-B000-0DEB419BAFF2}" presName="tx1" presStyleLbl="revTx" presStyleIdx="4" presStyleCnt="8"/>
      <dgm:spPr/>
    </dgm:pt>
    <dgm:pt modelId="{9C6FD53D-6CF9-4006-A342-0F434A423D03}" type="pres">
      <dgm:prSet presAssocID="{ADC760DB-177D-4FA8-B000-0DEB419BAFF2}" presName="vert1" presStyleCnt="0"/>
      <dgm:spPr/>
    </dgm:pt>
    <dgm:pt modelId="{642C2EC9-B4AB-4BC6-8206-2DF5AA4B0749}" type="pres">
      <dgm:prSet presAssocID="{BB725CA4-59BC-4843-8B21-71602D5EB9A0}" presName="thickLine" presStyleLbl="alignNode1" presStyleIdx="5" presStyleCnt="8"/>
      <dgm:spPr/>
    </dgm:pt>
    <dgm:pt modelId="{C909D147-B9CB-4AE5-B9C0-89F5D71DE838}" type="pres">
      <dgm:prSet presAssocID="{BB725CA4-59BC-4843-8B21-71602D5EB9A0}" presName="horz1" presStyleCnt="0"/>
      <dgm:spPr/>
    </dgm:pt>
    <dgm:pt modelId="{6760AEB9-3CB7-41BC-8159-45887A416EEA}" type="pres">
      <dgm:prSet presAssocID="{BB725CA4-59BC-4843-8B21-71602D5EB9A0}" presName="tx1" presStyleLbl="revTx" presStyleIdx="5" presStyleCnt="8"/>
      <dgm:spPr/>
    </dgm:pt>
    <dgm:pt modelId="{48AA8D8D-ABF0-4C29-ADAB-C443F2CBDA6F}" type="pres">
      <dgm:prSet presAssocID="{BB725CA4-59BC-4843-8B21-71602D5EB9A0}" presName="vert1" presStyleCnt="0"/>
      <dgm:spPr/>
    </dgm:pt>
    <dgm:pt modelId="{2038C6B5-E37B-4039-B274-FD47C1428E0B}" type="pres">
      <dgm:prSet presAssocID="{E5E224CC-F32F-448A-8728-FF79A4172770}" presName="thickLine" presStyleLbl="alignNode1" presStyleIdx="6" presStyleCnt="8"/>
      <dgm:spPr/>
    </dgm:pt>
    <dgm:pt modelId="{329BEB00-A6A9-4070-8456-536B024E4CCC}" type="pres">
      <dgm:prSet presAssocID="{E5E224CC-F32F-448A-8728-FF79A4172770}" presName="horz1" presStyleCnt="0"/>
      <dgm:spPr/>
    </dgm:pt>
    <dgm:pt modelId="{5927FB6E-F128-4A5E-BD75-2579970E14A2}" type="pres">
      <dgm:prSet presAssocID="{E5E224CC-F32F-448A-8728-FF79A4172770}" presName="tx1" presStyleLbl="revTx" presStyleIdx="6" presStyleCnt="8"/>
      <dgm:spPr/>
    </dgm:pt>
    <dgm:pt modelId="{5DBFFF23-CF39-430D-BB74-12FB5885947C}" type="pres">
      <dgm:prSet presAssocID="{E5E224CC-F32F-448A-8728-FF79A4172770}" presName="vert1" presStyleCnt="0"/>
      <dgm:spPr/>
    </dgm:pt>
    <dgm:pt modelId="{910BCCDA-18ED-427E-9DBE-C64C66B6B4BE}" type="pres">
      <dgm:prSet presAssocID="{85AD34B3-C48C-445E-B4F2-3E795E022CF8}" presName="thickLine" presStyleLbl="alignNode1" presStyleIdx="7" presStyleCnt="8"/>
      <dgm:spPr/>
    </dgm:pt>
    <dgm:pt modelId="{8CA48FEE-297B-4290-BC56-3CCEFA96F6F8}" type="pres">
      <dgm:prSet presAssocID="{85AD34B3-C48C-445E-B4F2-3E795E022CF8}" presName="horz1" presStyleCnt="0"/>
      <dgm:spPr/>
    </dgm:pt>
    <dgm:pt modelId="{9DF4536D-A7B6-4CF1-9EE5-CF23661456F4}" type="pres">
      <dgm:prSet presAssocID="{85AD34B3-C48C-445E-B4F2-3E795E022CF8}" presName="tx1" presStyleLbl="revTx" presStyleIdx="7" presStyleCnt="8"/>
      <dgm:spPr/>
    </dgm:pt>
    <dgm:pt modelId="{BF2002D4-65FA-4A0C-8E92-647F5034C9F0}" type="pres">
      <dgm:prSet presAssocID="{85AD34B3-C48C-445E-B4F2-3E795E022CF8}" presName="vert1" presStyleCnt="0"/>
      <dgm:spPr/>
    </dgm:pt>
  </dgm:ptLst>
  <dgm:cxnLst>
    <dgm:cxn modelId="{5232610B-5026-46D4-9D85-3341BA79EAAB}" srcId="{9FF99FFC-86FD-4EDD-9411-8A9C91CABCD9}" destId="{E5E224CC-F32F-448A-8728-FF79A4172770}" srcOrd="6" destOrd="0" parTransId="{D2151A3E-7B97-42D7-8758-DD319052D7BE}" sibTransId="{E8458C06-ECF3-4063-ADC2-EA3E7E5161FE}"/>
    <dgm:cxn modelId="{B6EFAD2C-FE42-47A2-96CE-072030A364CB}" type="presOf" srcId="{9FF99FFC-86FD-4EDD-9411-8A9C91CABCD9}" destId="{D9EE86A8-DD81-48AD-9224-75AFAD45D7F1}" srcOrd="0" destOrd="0" presId="urn:microsoft.com/office/officeart/2008/layout/LinedList"/>
    <dgm:cxn modelId="{532D393A-26F0-4EFE-A50D-809C203A2420}" srcId="{9FF99FFC-86FD-4EDD-9411-8A9C91CABCD9}" destId="{BB725CA4-59BC-4843-8B21-71602D5EB9A0}" srcOrd="5" destOrd="0" parTransId="{A00809EF-A571-4D30-8C4B-C68F5BBDDE17}" sibTransId="{1D66823B-4280-4580-998B-847CE9D6DF5F}"/>
    <dgm:cxn modelId="{89CA7640-0263-41FB-BD20-05EC2E647BBE}" type="presOf" srcId="{BB725CA4-59BC-4843-8B21-71602D5EB9A0}" destId="{6760AEB9-3CB7-41BC-8159-45887A416EEA}" srcOrd="0" destOrd="0" presId="urn:microsoft.com/office/officeart/2008/layout/LinedList"/>
    <dgm:cxn modelId="{F8F26156-A4B2-4D66-950C-A0F4208025B1}" srcId="{9FF99FFC-86FD-4EDD-9411-8A9C91CABCD9}" destId="{ADC760DB-177D-4FA8-B000-0DEB419BAFF2}" srcOrd="4" destOrd="0" parTransId="{DE0F6471-8C8F-4E93-9C04-79C5E393763E}" sibTransId="{F98D88A0-0EBD-45DE-B256-6CBC997067E2}"/>
    <dgm:cxn modelId="{FA439859-3B92-4986-95F9-A16A0945280B}" type="presOf" srcId="{E5E224CC-F32F-448A-8728-FF79A4172770}" destId="{5927FB6E-F128-4A5E-BD75-2579970E14A2}" srcOrd="0" destOrd="0" presId="urn:microsoft.com/office/officeart/2008/layout/LinedList"/>
    <dgm:cxn modelId="{D734B782-CEC3-4F1F-A08F-9D709527BC76}" srcId="{9FF99FFC-86FD-4EDD-9411-8A9C91CABCD9}" destId="{765E4FFF-E030-4797-A921-C2EFD35938D0}" srcOrd="0" destOrd="0" parTransId="{E17E5578-F11E-4D2D-A4EC-E370DD178BA1}" sibTransId="{3CE9FE38-F249-4C4B-AC8B-EB7D0AD1A957}"/>
    <dgm:cxn modelId="{B30DE78E-C760-4D6E-AABE-78CC0D79D6DE}" srcId="{9FF99FFC-86FD-4EDD-9411-8A9C91CABCD9}" destId="{9FC06B2F-DED4-4653-8AF2-02C818F8599B}" srcOrd="2" destOrd="0" parTransId="{BB93779B-6307-472C-925E-101BC03B6434}" sibTransId="{DD9D81E2-185C-4B77-B21F-C3C5CC7EA4C3}"/>
    <dgm:cxn modelId="{CEEB2599-D6C3-4C97-9D87-960CE2B59033}" srcId="{9FF99FFC-86FD-4EDD-9411-8A9C91CABCD9}" destId="{072A3734-3307-4146-86E0-BB847656DE74}" srcOrd="3" destOrd="0" parTransId="{E281EF62-FB37-4CF3-A644-31AA64A320E0}" sibTransId="{14F7E0A3-7CD5-467F-B2AF-43C91AB4DB45}"/>
    <dgm:cxn modelId="{E0EFDBA5-1FD1-4245-9CE7-0DF38478AD92}" type="presOf" srcId="{072A3734-3307-4146-86E0-BB847656DE74}" destId="{2001B8AB-A09F-4AD7-B7F1-F0576F1B8146}" srcOrd="0" destOrd="0" presId="urn:microsoft.com/office/officeart/2008/layout/LinedList"/>
    <dgm:cxn modelId="{35123CA7-5DA2-43DD-BC14-5C97FE919EBE}" type="presOf" srcId="{85AD34B3-C48C-445E-B4F2-3E795E022CF8}" destId="{9DF4536D-A7B6-4CF1-9EE5-CF23661456F4}" srcOrd="0" destOrd="0" presId="urn:microsoft.com/office/officeart/2008/layout/LinedList"/>
    <dgm:cxn modelId="{03EFEBB0-B5FA-41D5-ADB7-D2AE591D819B}" type="presOf" srcId="{CD1956ED-54BB-4FCC-9B67-1E981A6CCEE7}" destId="{87E86493-D641-4CB0-A6F2-C2EFF7EBAD22}" srcOrd="0" destOrd="0" presId="urn:microsoft.com/office/officeart/2008/layout/LinedList"/>
    <dgm:cxn modelId="{8B2BA8C2-F6D5-4679-96AE-7D6D9CD024AC}" type="presOf" srcId="{9FC06B2F-DED4-4653-8AF2-02C818F8599B}" destId="{F173D287-C3FE-4407-A2F5-BAAC1B5E4E18}" srcOrd="0" destOrd="0" presId="urn:microsoft.com/office/officeart/2008/layout/LinedList"/>
    <dgm:cxn modelId="{6D4655C8-D042-40E0-B5AA-B8CD66499C66}" srcId="{9FF99FFC-86FD-4EDD-9411-8A9C91CABCD9}" destId="{85AD34B3-C48C-445E-B4F2-3E795E022CF8}" srcOrd="7" destOrd="0" parTransId="{609C4E16-A57E-484D-AE40-5B775F390D9D}" sibTransId="{9BF2D190-1949-45D6-90BB-9E8C516BF2A8}"/>
    <dgm:cxn modelId="{D9EDE6D1-6741-4C89-8503-269D2720BFE8}" srcId="{9FF99FFC-86FD-4EDD-9411-8A9C91CABCD9}" destId="{CD1956ED-54BB-4FCC-9B67-1E981A6CCEE7}" srcOrd="1" destOrd="0" parTransId="{FE0C0342-529B-4244-8B4C-8B026F4E5EAE}" sibTransId="{2C40A4BC-25AF-4ACE-8D9A-708D0E3EF01D}"/>
    <dgm:cxn modelId="{D11B1EDA-3F83-4F8D-BBE2-746E07F5C862}" type="presOf" srcId="{ADC760DB-177D-4FA8-B000-0DEB419BAFF2}" destId="{CF42EB74-FE5A-4B80-AAC8-FD938DC8F700}" srcOrd="0" destOrd="0" presId="urn:microsoft.com/office/officeart/2008/layout/LinedList"/>
    <dgm:cxn modelId="{73D794EC-62C7-4D1B-AA96-7802F3736EAF}" type="presOf" srcId="{765E4FFF-E030-4797-A921-C2EFD35938D0}" destId="{B86453CD-ADD7-46A4-9C48-B286001492B7}" srcOrd="0" destOrd="0" presId="urn:microsoft.com/office/officeart/2008/layout/LinedList"/>
    <dgm:cxn modelId="{E9632816-EE8D-417C-AF5B-842078B9AFFD}" type="presParOf" srcId="{D9EE86A8-DD81-48AD-9224-75AFAD45D7F1}" destId="{60C5630C-39A9-4D01-9627-03B19CA6037A}" srcOrd="0" destOrd="0" presId="urn:microsoft.com/office/officeart/2008/layout/LinedList"/>
    <dgm:cxn modelId="{E7E63445-5DDC-4B34-B94E-106B3B37D398}" type="presParOf" srcId="{D9EE86A8-DD81-48AD-9224-75AFAD45D7F1}" destId="{E73FBE15-8A66-4263-AB7F-E73CDE7694C9}" srcOrd="1" destOrd="0" presId="urn:microsoft.com/office/officeart/2008/layout/LinedList"/>
    <dgm:cxn modelId="{FDDF6ED8-3179-470F-ABC4-4DFE3E801F01}" type="presParOf" srcId="{E73FBE15-8A66-4263-AB7F-E73CDE7694C9}" destId="{B86453CD-ADD7-46A4-9C48-B286001492B7}" srcOrd="0" destOrd="0" presId="urn:microsoft.com/office/officeart/2008/layout/LinedList"/>
    <dgm:cxn modelId="{29CB3797-05F7-449D-B66A-B8FD62C0B3F9}" type="presParOf" srcId="{E73FBE15-8A66-4263-AB7F-E73CDE7694C9}" destId="{EB4A53E8-5942-4CB4-BB42-91FD52F2EAAB}" srcOrd="1" destOrd="0" presId="urn:microsoft.com/office/officeart/2008/layout/LinedList"/>
    <dgm:cxn modelId="{A6CC8C06-E52B-4589-8531-0B49F01D2157}" type="presParOf" srcId="{D9EE86A8-DD81-48AD-9224-75AFAD45D7F1}" destId="{3708633A-E0BB-4FA9-AD92-BB96220FAE29}" srcOrd="2" destOrd="0" presId="urn:microsoft.com/office/officeart/2008/layout/LinedList"/>
    <dgm:cxn modelId="{3512F406-E53A-426D-B480-5682D636B842}" type="presParOf" srcId="{D9EE86A8-DD81-48AD-9224-75AFAD45D7F1}" destId="{E109BA05-1A21-47D9-849B-2793E0DAEB25}" srcOrd="3" destOrd="0" presId="urn:microsoft.com/office/officeart/2008/layout/LinedList"/>
    <dgm:cxn modelId="{3F9CC27D-F992-48B2-9251-64C30B5680B1}" type="presParOf" srcId="{E109BA05-1A21-47D9-849B-2793E0DAEB25}" destId="{87E86493-D641-4CB0-A6F2-C2EFF7EBAD22}" srcOrd="0" destOrd="0" presId="urn:microsoft.com/office/officeart/2008/layout/LinedList"/>
    <dgm:cxn modelId="{582EA04C-2756-472B-B713-52F345172C82}" type="presParOf" srcId="{E109BA05-1A21-47D9-849B-2793E0DAEB25}" destId="{806E7E10-65EB-45C2-8E96-7628740B2EF3}" srcOrd="1" destOrd="0" presId="urn:microsoft.com/office/officeart/2008/layout/LinedList"/>
    <dgm:cxn modelId="{2E77B039-5136-41DA-B693-BF0E96232BC6}" type="presParOf" srcId="{D9EE86A8-DD81-48AD-9224-75AFAD45D7F1}" destId="{7829B177-90DC-4A77-9715-B719E66DCC57}" srcOrd="4" destOrd="0" presId="urn:microsoft.com/office/officeart/2008/layout/LinedList"/>
    <dgm:cxn modelId="{38676C82-3082-4134-8ECD-73567D5FBA62}" type="presParOf" srcId="{D9EE86A8-DD81-48AD-9224-75AFAD45D7F1}" destId="{A184A582-E92D-4827-A52A-09C427C0704D}" srcOrd="5" destOrd="0" presId="urn:microsoft.com/office/officeart/2008/layout/LinedList"/>
    <dgm:cxn modelId="{79ED4F0D-0241-4D32-AA48-4ADE2C72A18F}" type="presParOf" srcId="{A184A582-E92D-4827-A52A-09C427C0704D}" destId="{F173D287-C3FE-4407-A2F5-BAAC1B5E4E18}" srcOrd="0" destOrd="0" presId="urn:microsoft.com/office/officeart/2008/layout/LinedList"/>
    <dgm:cxn modelId="{FA5C7887-532A-436E-8CB8-3B888BB2B36D}" type="presParOf" srcId="{A184A582-E92D-4827-A52A-09C427C0704D}" destId="{BA73A6D1-1056-482A-8B9F-22FB41B944EF}" srcOrd="1" destOrd="0" presId="urn:microsoft.com/office/officeart/2008/layout/LinedList"/>
    <dgm:cxn modelId="{B4EC4042-D9DF-4B35-B15F-3C1544F2498B}" type="presParOf" srcId="{D9EE86A8-DD81-48AD-9224-75AFAD45D7F1}" destId="{248F91E4-25A6-4545-BDE6-C2E5A79A773F}" srcOrd="6" destOrd="0" presId="urn:microsoft.com/office/officeart/2008/layout/LinedList"/>
    <dgm:cxn modelId="{B44DC719-9D98-46BA-917D-4606993E5A7A}" type="presParOf" srcId="{D9EE86A8-DD81-48AD-9224-75AFAD45D7F1}" destId="{49F73E2C-1B9B-468E-9C42-A9F9B0F2E866}" srcOrd="7" destOrd="0" presId="urn:microsoft.com/office/officeart/2008/layout/LinedList"/>
    <dgm:cxn modelId="{AE91D1E7-4673-41FB-B027-0BC436AE0F26}" type="presParOf" srcId="{49F73E2C-1B9B-468E-9C42-A9F9B0F2E866}" destId="{2001B8AB-A09F-4AD7-B7F1-F0576F1B8146}" srcOrd="0" destOrd="0" presId="urn:microsoft.com/office/officeart/2008/layout/LinedList"/>
    <dgm:cxn modelId="{63BC1045-2CA0-4948-B79C-688B4299454E}" type="presParOf" srcId="{49F73E2C-1B9B-468E-9C42-A9F9B0F2E866}" destId="{A11EB697-E411-4155-AB5E-9BC9523734CC}" srcOrd="1" destOrd="0" presId="urn:microsoft.com/office/officeart/2008/layout/LinedList"/>
    <dgm:cxn modelId="{3C5FCBFE-A173-4998-A504-0C21AA43443A}" type="presParOf" srcId="{D9EE86A8-DD81-48AD-9224-75AFAD45D7F1}" destId="{DC47310C-277A-4039-95D8-BE7D5D868514}" srcOrd="8" destOrd="0" presId="urn:microsoft.com/office/officeart/2008/layout/LinedList"/>
    <dgm:cxn modelId="{83DAC90D-8C01-4251-8C1A-D93BE66DC5E7}" type="presParOf" srcId="{D9EE86A8-DD81-48AD-9224-75AFAD45D7F1}" destId="{B88B54D1-B265-4D5D-A9A5-004AC9F55E7D}" srcOrd="9" destOrd="0" presId="urn:microsoft.com/office/officeart/2008/layout/LinedList"/>
    <dgm:cxn modelId="{584D4038-CB1A-4F42-920C-B82DF6507F41}" type="presParOf" srcId="{B88B54D1-B265-4D5D-A9A5-004AC9F55E7D}" destId="{CF42EB74-FE5A-4B80-AAC8-FD938DC8F700}" srcOrd="0" destOrd="0" presId="urn:microsoft.com/office/officeart/2008/layout/LinedList"/>
    <dgm:cxn modelId="{8A401216-2493-4A38-8879-1777FE48731C}" type="presParOf" srcId="{B88B54D1-B265-4D5D-A9A5-004AC9F55E7D}" destId="{9C6FD53D-6CF9-4006-A342-0F434A423D03}" srcOrd="1" destOrd="0" presId="urn:microsoft.com/office/officeart/2008/layout/LinedList"/>
    <dgm:cxn modelId="{C6768AF3-5572-4879-B506-14887683DE9E}" type="presParOf" srcId="{D9EE86A8-DD81-48AD-9224-75AFAD45D7F1}" destId="{642C2EC9-B4AB-4BC6-8206-2DF5AA4B0749}" srcOrd="10" destOrd="0" presId="urn:microsoft.com/office/officeart/2008/layout/LinedList"/>
    <dgm:cxn modelId="{4B6D8AD1-3015-435F-A4D2-E1B394AF9921}" type="presParOf" srcId="{D9EE86A8-DD81-48AD-9224-75AFAD45D7F1}" destId="{C909D147-B9CB-4AE5-B9C0-89F5D71DE838}" srcOrd="11" destOrd="0" presId="urn:microsoft.com/office/officeart/2008/layout/LinedList"/>
    <dgm:cxn modelId="{EACB5930-A9FB-4B94-A58E-BB90220EDE52}" type="presParOf" srcId="{C909D147-B9CB-4AE5-B9C0-89F5D71DE838}" destId="{6760AEB9-3CB7-41BC-8159-45887A416EEA}" srcOrd="0" destOrd="0" presId="urn:microsoft.com/office/officeart/2008/layout/LinedList"/>
    <dgm:cxn modelId="{5BD174C9-3859-49BE-8FB1-8451D0453E79}" type="presParOf" srcId="{C909D147-B9CB-4AE5-B9C0-89F5D71DE838}" destId="{48AA8D8D-ABF0-4C29-ADAB-C443F2CBDA6F}" srcOrd="1" destOrd="0" presId="urn:microsoft.com/office/officeart/2008/layout/LinedList"/>
    <dgm:cxn modelId="{A9B43BFE-2B4B-48B9-9904-8CE1A4301361}" type="presParOf" srcId="{D9EE86A8-DD81-48AD-9224-75AFAD45D7F1}" destId="{2038C6B5-E37B-4039-B274-FD47C1428E0B}" srcOrd="12" destOrd="0" presId="urn:microsoft.com/office/officeart/2008/layout/LinedList"/>
    <dgm:cxn modelId="{8E48914E-99CF-4293-837C-5C31153302E5}" type="presParOf" srcId="{D9EE86A8-DD81-48AD-9224-75AFAD45D7F1}" destId="{329BEB00-A6A9-4070-8456-536B024E4CCC}" srcOrd="13" destOrd="0" presId="urn:microsoft.com/office/officeart/2008/layout/LinedList"/>
    <dgm:cxn modelId="{4D6E9D9B-FB6F-4A63-B33E-4DEFD4775AA9}" type="presParOf" srcId="{329BEB00-A6A9-4070-8456-536B024E4CCC}" destId="{5927FB6E-F128-4A5E-BD75-2579970E14A2}" srcOrd="0" destOrd="0" presId="urn:microsoft.com/office/officeart/2008/layout/LinedList"/>
    <dgm:cxn modelId="{09E0A6C0-2F4B-44F0-B363-2D4B83A17343}" type="presParOf" srcId="{329BEB00-A6A9-4070-8456-536B024E4CCC}" destId="{5DBFFF23-CF39-430D-BB74-12FB5885947C}" srcOrd="1" destOrd="0" presId="urn:microsoft.com/office/officeart/2008/layout/LinedList"/>
    <dgm:cxn modelId="{0BE9F7DB-4A88-4CF6-9F0C-933AA9A2A6A2}" type="presParOf" srcId="{D9EE86A8-DD81-48AD-9224-75AFAD45D7F1}" destId="{910BCCDA-18ED-427E-9DBE-C64C66B6B4BE}" srcOrd="14" destOrd="0" presId="urn:microsoft.com/office/officeart/2008/layout/LinedList"/>
    <dgm:cxn modelId="{3D8FC06D-7049-425F-BBF7-13250EC03160}" type="presParOf" srcId="{D9EE86A8-DD81-48AD-9224-75AFAD45D7F1}" destId="{8CA48FEE-297B-4290-BC56-3CCEFA96F6F8}" srcOrd="15" destOrd="0" presId="urn:microsoft.com/office/officeart/2008/layout/LinedList"/>
    <dgm:cxn modelId="{0976BD96-47D9-4FBB-ADD7-2EBF12B98F9E}" type="presParOf" srcId="{8CA48FEE-297B-4290-BC56-3CCEFA96F6F8}" destId="{9DF4536D-A7B6-4CF1-9EE5-CF23661456F4}" srcOrd="0" destOrd="0" presId="urn:microsoft.com/office/officeart/2008/layout/LinedList"/>
    <dgm:cxn modelId="{95F9A740-6D3B-4458-83A6-765450023EE3}" type="presParOf" srcId="{8CA48FEE-297B-4290-BC56-3CCEFA96F6F8}" destId="{BF2002D4-65FA-4A0C-8E92-647F5034C9F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8F627-1B16-4188-892E-EE0E778AB2D7}">
      <dsp:nvSpPr>
        <dsp:cNvPr id="0" name=""/>
        <dsp:cNvSpPr/>
      </dsp:nvSpPr>
      <dsp:spPr>
        <a:xfrm>
          <a:off x="0" y="1787"/>
          <a:ext cx="380390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C5BD105-2770-4F91-AE06-5BE6B37BEFA0}">
      <dsp:nvSpPr>
        <dsp:cNvPr id="0" name=""/>
        <dsp:cNvSpPr/>
      </dsp:nvSpPr>
      <dsp:spPr>
        <a:xfrm>
          <a:off x="0" y="1787"/>
          <a:ext cx="3803904" cy="1218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en-GB" sz="5600" kern="1200"/>
            <a:t>Name</a:t>
          </a:r>
          <a:endParaRPr lang="en-US" sz="5600" kern="1200"/>
        </a:p>
      </dsp:txBody>
      <dsp:txXfrm>
        <a:off x="0" y="1787"/>
        <a:ext cx="3803904" cy="1218870"/>
      </dsp:txXfrm>
    </dsp:sp>
    <dsp:sp modelId="{25B0BE5F-A28E-413A-AD0D-CF774542ACC7}">
      <dsp:nvSpPr>
        <dsp:cNvPr id="0" name=""/>
        <dsp:cNvSpPr/>
      </dsp:nvSpPr>
      <dsp:spPr>
        <a:xfrm>
          <a:off x="0" y="1220657"/>
          <a:ext cx="380390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4274FF2-5997-42FC-9FA2-B2BDD3FCD58E}">
      <dsp:nvSpPr>
        <dsp:cNvPr id="0" name=""/>
        <dsp:cNvSpPr/>
      </dsp:nvSpPr>
      <dsp:spPr>
        <a:xfrm>
          <a:off x="0" y="1220657"/>
          <a:ext cx="3803904" cy="1218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en-GB" sz="5600" kern="1200"/>
            <a:t>Agency</a:t>
          </a:r>
          <a:endParaRPr lang="en-US" sz="5600" kern="1200"/>
        </a:p>
      </dsp:txBody>
      <dsp:txXfrm>
        <a:off x="0" y="1220657"/>
        <a:ext cx="3803904" cy="1218870"/>
      </dsp:txXfrm>
    </dsp:sp>
    <dsp:sp modelId="{AB98E5E6-C783-4072-913B-42881EBD890C}">
      <dsp:nvSpPr>
        <dsp:cNvPr id="0" name=""/>
        <dsp:cNvSpPr/>
      </dsp:nvSpPr>
      <dsp:spPr>
        <a:xfrm>
          <a:off x="0" y="2439527"/>
          <a:ext cx="380390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ED231B1-1DE8-4FDC-AD0A-A060E0DF3671}">
      <dsp:nvSpPr>
        <dsp:cNvPr id="0" name=""/>
        <dsp:cNvSpPr/>
      </dsp:nvSpPr>
      <dsp:spPr>
        <a:xfrm>
          <a:off x="0" y="2439527"/>
          <a:ext cx="3803904" cy="1218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en-GB" sz="5600" kern="1200"/>
            <a:t>Role</a:t>
          </a:r>
          <a:endParaRPr lang="en-US" sz="5600" kern="1200"/>
        </a:p>
      </dsp:txBody>
      <dsp:txXfrm>
        <a:off x="0" y="2439527"/>
        <a:ext cx="3803904" cy="1218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0766B-6E89-4EC2-9762-58E5C8137BE8}">
      <dsp:nvSpPr>
        <dsp:cNvPr id="0" name=""/>
        <dsp:cNvSpPr/>
      </dsp:nvSpPr>
      <dsp:spPr>
        <a:xfrm>
          <a:off x="0" y="2492"/>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FBFF98-522E-4841-9F96-DA00FDA50FAD}">
      <dsp:nvSpPr>
        <dsp:cNvPr id="0" name=""/>
        <dsp:cNvSpPr/>
      </dsp:nvSpPr>
      <dsp:spPr>
        <a:xfrm>
          <a:off x="0" y="249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Housing Organisations, Youth Justice Service, Probation Service</a:t>
          </a:r>
          <a:endParaRPr lang="en-US" sz="1800" kern="1200" dirty="0"/>
        </a:p>
      </dsp:txBody>
      <dsp:txXfrm>
        <a:off x="0" y="2492"/>
        <a:ext cx="6492875" cy="425034"/>
      </dsp:txXfrm>
    </dsp:sp>
    <dsp:sp modelId="{B680446E-F8DF-4E00-A40F-EA4A602E38A0}">
      <dsp:nvSpPr>
        <dsp:cNvPr id="0" name=""/>
        <dsp:cNvSpPr/>
      </dsp:nvSpPr>
      <dsp:spPr>
        <a:xfrm>
          <a:off x="0" y="427527"/>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891802-E73E-4005-A392-9BB133B99481}">
      <dsp:nvSpPr>
        <dsp:cNvPr id="0" name=""/>
        <dsp:cNvSpPr/>
      </dsp:nvSpPr>
      <dsp:spPr>
        <a:xfrm>
          <a:off x="0" y="427527"/>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Toddler groups, Nursery, Play and Youth facilities</a:t>
          </a:r>
          <a:endParaRPr lang="en-US" sz="1800" kern="1200"/>
        </a:p>
      </dsp:txBody>
      <dsp:txXfrm>
        <a:off x="0" y="427527"/>
        <a:ext cx="6492875" cy="425034"/>
      </dsp:txXfrm>
    </dsp:sp>
    <dsp:sp modelId="{A7AAC1EA-5747-4668-8375-6BF3243A9E16}">
      <dsp:nvSpPr>
        <dsp:cNvPr id="0" name=""/>
        <dsp:cNvSpPr/>
      </dsp:nvSpPr>
      <dsp:spPr>
        <a:xfrm>
          <a:off x="0" y="852561"/>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5E3581-F42B-4307-9F7E-5115274D0971}">
      <dsp:nvSpPr>
        <dsp:cNvPr id="0" name=""/>
        <dsp:cNvSpPr/>
      </dsp:nvSpPr>
      <dsp:spPr>
        <a:xfrm>
          <a:off x="0" y="852561"/>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Scouts, Brownies and Guides</a:t>
          </a:r>
          <a:endParaRPr lang="en-US" sz="1800" kern="1200" dirty="0"/>
        </a:p>
      </dsp:txBody>
      <dsp:txXfrm>
        <a:off x="0" y="852561"/>
        <a:ext cx="6492875" cy="425034"/>
      </dsp:txXfrm>
    </dsp:sp>
    <dsp:sp modelId="{E1C69CAA-2A3B-4FC0-9CD6-48909384DBE4}">
      <dsp:nvSpPr>
        <dsp:cNvPr id="0" name=""/>
        <dsp:cNvSpPr/>
      </dsp:nvSpPr>
      <dsp:spPr>
        <a:xfrm>
          <a:off x="0" y="1277596"/>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EA1860-D348-4CB3-A144-77034BE0C817}">
      <dsp:nvSpPr>
        <dsp:cNvPr id="0" name=""/>
        <dsp:cNvSpPr/>
      </dsp:nvSpPr>
      <dsp:spPr>
        <a:xfrm>
          <a:off x="0" y="1277596"/>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Drama, Music and Dance groups, TV and Film, Modelling</a:t>
          </a:r>
          <a:endParaRPr lang="en-US" sz="1800" kern="1200"/>
        </a:p>
      </dsp:txBody>
      <dsp:txXfrm>
        <a:off x="0" y="1277596"/>
        <a:ext cx="6492875" cy="425034"/>
      </dsp:txXfrm>
    </dsp:sp>
    <dsp:sp modelId="{DBE466CB-3934-49B3-BBDF-D6AA17537F32}">
      <dsp:nvSpPr>
        <dsp:cNvPr id="0" name=""/>
        <dsp:cNvSpPr/>
      </dsp:nvSpPr>
      <dsp:spPr>
        <a:xfrm>
          <a:off x="0" y="1702630"/>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F89A8-302E-4333-B8DC-FB9F9C5AE1BE}">
      <dsp:nvSpPr>
        <dsp:cNvPr id="0" name=""/>
        <dsp:cNvSpPr/>
      </dsp:nvSpPr>
      <dsp:spPr>
        <a:xfrm>
          <a:off x="0" y="170263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Foster Carers, Child Minders, Chaperones</a:t>
          </a:r>
          <a:endParaRPr lang="en-US" sz="1800" kern="1200"/>
        </a:p>
      </dsp:txBody>
      <dsp:txXfrm>
        <a:off x="0" y="1702630"/>
        <a:ext cx="6492875" cy="425034"/>
      </dsp:txXfrm>
    </dsp:sp>
    <dsp:sp modelId="{35177432-DFF0-4428-A4AB-91A6BE629F00}">
      <dsp:nvSpPr>
        <dsp:cNvPr id="0" name=""/>
        <dsp:cNvSpPr/>
      </dsp:nvSpPr>
      <dsp:spPr>
        <a:xfrm>
          <a:off x="0" y="2127665"/>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D6C53-6D78-4E40-9C70-031843479943}">
      <dsp:nvSpPr>
        <dsp:cNvPr id="0" name=""/>
        <dsp:cNvSpPr/>
      </dsp:nvSpPr>
      <dsp:spPr>
        <a:xfrm>
          <a:off x="0" y="2127665"/>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Sports Clubs</a:t>
          </a:r>
          <a:endParaRPr lang="en-US" sz="1800" kern="1200"/>
        </a:p>
      </dsp:txBody>
      <dsp:txXfrm>
        <a:off x="0" y="2127665"/>
        <a:ext cx="6492875" cy="425034"/>
      </dsp:txXfrm>
    </dsp:sp>
    <dsp:sp modelId="{300981FF-840A-404F-83BC-A4364618535D}">
      <dsp:nvSpPr>
        <dsp:cNvPr id="0" name=""/>
        <dsp:cNvSpPr/>
      </dsp:nvSpPr>
      <dsp:spPr>
        <a:xfrm>
          <a:off x="0" y="2552699"/>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DB7D48-3AB3-4F73-AE6C-F739B47FE69A}">
      <dsp:nvSpPr>
        <dsp:cNvPr id="0" name=""/>
        <dsp:cNvSpPr/>
      </dsp:nvSpPr>
      <dsp:spPr>
        <a:xfrm>
          <a:off x="0" y="255270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Local Community Group/Centre, Neighbours and the Wider family</a:t>
          </a:r>
          <a:endParaRPr lang="en-US" sz="1800" kern="1200"/>
        </a:p>
      </dsp:txBody>
      <dsp:txXfrm>
        <a:off x="0" y="2552700"/>
        <a:ext cx="6492875" cy="425034"/>
      </dsp:txXfrm>
    </dsp:sp>
    <dsp:sp modelId="{15AABD8A-0F78-4CFB-8C4E-C386B64B3B8F}">
      <dsp:nvSpPr>
        <dsp:cNvPr id="0" name=""/>
        <dsp:cNvSpPr/>
      </dsp:nvSpPr>
      <dsp:spPr>
        <a:xfrm>
          <a:off x="0" y="2977734"/>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069BE-2F7A-4E20-B684-F43DFC5C6873}">
      <dsp:nvSpPr>
        <dsp:cNvPr id="0" name=""/>
        <dsp:cNvSpPr/>
      </dsp:nvSpPr>
      <dsp:spPr>
        <a:xfrm>
          <a:off x="0" y="2977734"/>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Free and International Schools, Breakfast and After school clubs</a:t>
          </a:r>
          <a:endParaRPr lang="en-US" sz="1800" kern="1200"/>
        </a:p>
      </dsp:txBody>
      <dsp:txXfrm>
        <a:off x="0" y="2977734"/>
        <a:ext cx="6492875" cy="425034"/>
      </dsp:txXfrm>
    </dsp:sp>
    <dsp:sp modelId="{1F0B8BDF-C343-4B44-9488-FE81DDD1A644}">
      <dsp:nvSpPr>
        <dsp:cNvPr id="0" name=""/>
        <dsp:cNvSpPr/>
      </dsp:nvSpPr>
      <dsp:spPr>
        <a:xfrm>
          <a:off x="0" y="3402769"/>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80C4F-853A-4970-9A69-7837A7062510}">
      <dsp:nvSpPr>
        <dsp:cNvPr id="0" name=""/>
        <dsp:cNvSpPr/>
      </dsp:nvSpPr>
      <dsp:spPr>
        <a:xfrm>
          <a:off x="0" y="3402769"/>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Faith Organisations </a:t>
          </a:r>
          <a:endParaRPr lang="en-US" sz="1800" kern="1200"/>
        </a:p>
      </dsp:txBody>
      <dsp:txXfrm>
        <a:off x="0" y="3402769"/>
        <a:ext cx="6492875" cy="425034"/>
      </dsp:txXfrm>
    </dsp:sp>
    <dsp:sp modelId="{B9F87DBF-D84E-43A1-A2A8-61D7F1722F94}">
      <dsp:nvSpPr>
        <dsp:cNvPr id="0" name=""/>
        <dsp:cNvSpPr/>
      </dsp:nvSpPr>
      <dsp:spPr>
        <a:xfrm>
          <a:off x="0" y="3827803"/>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59748B-E13D-4088-A349-D1A3035F8114}">
      <dsp:nvSpPr>
        <dsp:cNvPr id="0" name=""/>
        <dsp:cNvSpPr/>
      </dsp:nvSpPr>
      <dsp:spPr>
        <a:xfrm>
          <a:off x="0" y="3827803"/>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Taxi, Bus and Coach drivers</a:t>
          </a:r>
          <a:endParaRPr lang="en-US" sz="1800" kern="1200"/>
        </a:p>
      </dsp:txBody>
      <dsp:txXfrm>
        <a:off x="0" y="3827803"/>
        <a:ext cx="6492875" cy="425034"/>
      </dsp:txXfrm>
    </dsp:sp>
    <dsp:sp modelId="{46897DAE-82D6-4AB0-9A6A-186DB3E1152E}">
      <dsp:nvSpPr>
        <dsp:cNvPr id="0" name=""/>
        <dsp:cNvSpPr/>
      </dsp:nvSpPr>
      <dsp:spPr>
        <a:xfrm>
          <a:off x="0" y="4252838"/>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EB07C4-A3F6-42EA-BC36-3AB0029C62F9}">
      <dsp:nvSpPr>
        <dsp:cNvPr id="0" name=""/>
        <dsp:cNvSpPr/>
      </dsp:nvSpPr>
      <dsp:spPr>
        <a:xfrm>
          <a:off x="0" y="4252838"/>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Railways and Bus stations</a:t>
          </a:r>
          <a:endParaRPr lang="en-US" sz="1800" kern="1200"/>
        </a:p>
      </dsp:txBody>
      <dsp:txXfrm>
        <a:off x="0" y="4252838"/>
        <a:ext cx="6492875" cy="425034"/>
      </dsp:txXfrm>
    </dsp:sp>
    <dsp:sp modelId="{90FED056-C9D0-4295-A413-2AF45993B731}">
      <dsp:nvSpPr>
        <dsp:cNvPr id="0" name=""/>
        <dsp:cNvSpPr/>
      </dsp:nvSpPr>
      <dsp:spPr>
        <a:xfrm>
          <a:off x="0" y="4677872"/>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2F2586-F27D-401A-A3B7-AD912143B91E}">
      <dsp:nvSpPr>
        <dsp:cNvPr id="0" name=""/>
        <dsp:cNvSpPr/>
      </dsp:nvSpPr>
      <dsp:spPr>
        <a:xfrm>
          <a:off x="0" y="467787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Theatres, Cinemas, Hotels, Pubs and Clubs </a:t>
          </a:r>
          <a:endParaRPr lang="en-US" sz="1800" kern="1200"/>
        </a:p>
      </dsp:txBody>
      <dsp:txXfrm>
        <a:off x="0" y="4677872"/>
        <a:ext cx="6492875" cy="425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92D88-4AE9-4278-9FD2-A2B0AAA0208E}">
      <dsp:nvSpPr>
        <dsp:cNvPr id="0" name=""/>
        <dsp:cNvSpPr/>
      </dsp:nvSpPr>
      <dsp:spPr>
        <a:xfrm>
          <a:off x="0" y="0"/>
          <a:ext cx="8412480" cy="10661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This person will have a clear understanding of your organisations procedures and they will</a:t>
          </a:r>
          <a:endParaRPr lang="en-US" sz="2800" kern="1200" dirty="0"/>
        </a:p>
      </dsp:txBody>
      <dsp:txXfrm>
        <a:off x="31226" y="31226"/>
        <a:ext cx="7171964" cy="1003668"/>
      </dsp:txXfrm>
    </dsp:sp>
    <dsp:sp modelId="{0413E0CC-6784-45DA-8235-7C44480B386A}">
      <dsp:nvSpPr>
        <dsp:cNvPr id="0" name=""/>
        <dsp:cNvSpPr/>
      </dsp:nvSpPr>
      <dsp:spPr>
        <a:xfrm>
          <a:off x="704545" y="1259960"/>
          <a:ext cx="8412480" cy="10661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Take the appropriate action</a:t>
          </a:r>
          <a:endParaRPr lang="en-US" sz="2800" kern="1200"/>
        </a:p>
      </dsp:txBody>
      <dsp:txXfrm>
        <a:off x="735771" y="1291186"/>
        <a:ext cx="6952504" cy="1003668"/>
      </dsp:txXfrm>
    </dsp:sp>
    <dsp:sp modelId="{45E741DF-2705-4D7A-8E3B-B3FCB3CB8441}">
      <dsp:nvSpPr>
        <dsp:cNvPr id="0" name=""/>
        <dsp:cNvSpPr/>
      </dsp:nvSpPr>
      <dsp:spPr>
        <a:xfrm>
          <a:off x="1398574" y="2519921"/>
          <a:ext cx="8412480" cy="10661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Let you know what is going to happen next </a:t>
          </a:r>
          <a:endParaRPr lang="en-US" sz="2800" kern="1200"/>
        </a:p>
      </dsp:txBody>
      <dsp:txXfrm>
        <a:off x="1429800" y="2551147"/>
        <a:ext cx="6963019" cy="1003668"/>
      </dsp:txXfrm>
    </dsp:sp>
    <dsp:sp modelId="{6129DC38-0F7D-4E2F-BC96-D5142C47454D}">
      <dsp:nvSpPr>
        <dsp:cNvPr id="0" name=""/>
        <dsp:cNvSpPr/>
      </dsp:nvSpPr>
      <dsp:spPr>
        <a:xfrm>
          <a:off x="2103119" y="3779882"/>
          <a:ext cx="8412480" cy="10661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Keep you informed of progress</a:t>
          </a:r>
          <a:endParaRPr lang="en-US" sz="2800" kern="1200" dirty="0"/>
        </a:p>
      </dsp:txBody>
      <dsp:txXfrm>
        <a:off x="2134345" y="3811108"/>
        <a:ext cx="6952504" cy="1003668"/>
      </dsp:txXfrm>
    </dsp:sp>
    <dsp:sp modelId="{25E808FE-8B9D-42AC-88F9-D84DE6215165}">
      <dsp:nvSpPr>
        <dsp:cNvPr id="0" name=""/>
        <dsp:cNvSpPr/>
      </dsp:nvSpPr>
      <dsp:spPr>
        <a:xfrm>
          <a:off x="7719501" y="816551"/>
          <a:ext cx="692978" cy="692978"/>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875421" y="816551"/>
        <a:ext cx="381138" cy="521466"/>
      </dsp:txXfrm>
    </dsp:sp>
    <dsp:sp modelId="{C938037A-1F1D-4294-B7C1-D8CC544C79EF}">
      <dsp:nvSpPr>
        <dsp:cNvPr id="0" name=""/>
        <dsp:cNvSpPr/>
      </dsp:nvSpPr>
      <dsp:spPr>
        <a:xfrm>
          <a:off x="8424046" y="2076512"/>
          <a:ext cx="692978" cy="692978"/>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579966" y="2076512"/>
        <a:ext cx="381138" cy="521466"/>
      </dsp:txXfrm>
    </dsp:sp>
    <dsp:sp modelId="{79804F43-35E9-4C08-8E3E-A66E2395B3ED}">
      <dsp:nvSpPr>
        <dsp:cNvPr id="0" name=""/>
        <dsp:cNvSpPr/>
      </dsp:nvSpPr>
      <dsp:spPr>
        <a:xfrm>
          <a:off x="9118076" y="3336473"/>
          <a:ext cx="692978" cy="692978"/>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273996" y="3336473"/>
        <a:ext cx="381138" cy="5214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437F9-14A7-442B-9C98-607E68221F8D}">
      <dsp:nvSpPr>
        <dsp:cNvPr id="0" name=""/>
        <dsp:cNvSpPr/>
      </dsp:nvSpPr>
      <dsp:spPr>
        <a:xfrm>
          <a:off x="0" y="1727"/>
          <a:ext cx="105156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8D33D99-1157-4A5F-ADC4-EA7D5076887B}">
      <dsp:nvSpPr>
        <dsp:cNvPr id="0" name=""/>
        <dsp:cNvSpPr/>
      </dsp:nvSpPr>
      <dsp:spPr>
        <a:xfrm>
          <a:off x="0" y="1727"/>
          <a:ext cx="10515600" cy="106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You should first follow your organisations guidelines</a:t>
          </a:r>
          <a:endParaRPr lang="en-US" sz="2900" kern="1200"/>
        </a:p>
      </dsp:txBody>
      <dsp:txXfrm>
        <a:off x="0" y="1727"/>
        <a:ext cx="10515600" cy="1063400"/>
      </dsp:txXfrm>
    </dsp:sp>
    <dsp:sp modelId="{AD18FF26-1ECC-43DA-8116-9F800FC23787}">
      <dsp:nvSpPr>
        <dsp:cNvPr id="0" name=""/>
        <dsp:cNvSpPr/>
      </dsp:nvSpPr>
      <dsp:spPr>
        <a:xfrm>
          <a:off x="0" y="1065127"/>
          <a:ext cx="105156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7F81122-CBE8-433A-B561-E06FCB2499EA}">
      <dsp:nvSpPr>
        <dsp:cNvPr id="0" name=""/>
        <dsp:cNvSpPr/>
      </dsp:nvSpPr>
      <dsp:spPr>
        <a:xfrm>
          <a:off x="0" y="1065127"/>
          <a:ext cx="10505330" cy="2221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t>If you are still concerned or disagree you can refer to children’s social care yourself using the online referral form or calling Initial Response Service 0191 277 2500 or The Emergency Duty Team 0191 278 7878 out of hours service</a:t>
          </a:r>
          <a:endParaRPr lang="en-US" sz="2900" kern="1200" dirty="0"/>
        </a:p>
      </dsp:txBody>
      <dsp:txXfrm>
        <a:off x="0" y="1065127"/>
        <a:ext cx="10505330" cy="2221082"/>
      </dsp:txXfrm>
    </dsp:sp>
    <dsp:sp modelId="{AB86406D-48DF-407D-BA5D-6B6D2C0B1671}">
      <dsp:nvSpPr>
        <dsp:cNvPr id="0" name=""/>
        <dsp:cNvSpPr/>
      </dsp:nvSpPr>
      <dsp:spPr>
        <a:xfrm>
          <a:off x="0" y="3286210"/>
          <a:ext cx="105156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DCB45DE-EB0E-4A55-B8E1-6DD0562C3839}">
      <dsp:nvSpPr>
        <dsp:cNvPr id="0" name=""/>
        <dsp:cNvSpPr/>
      </dsp:nvSpPr>
      <dsp:spPr>
        <a:xfrm>
          <a:off x="0" y="3286210"/>
          <a:ext cx="10515600" cy="106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Professionals should follow up their concerns if they are not satisfied with children’s social care response</a:t>
          </a:r>
          <a:endParaRPr lang="en-US" sz="2900" kern="1200"/>
        </a:p>
      </dsp:txBody>
      <dsp:txXfrm>
        <a:off x="0" y="3286210"/>
        <a:ext cx="10515600" cy="1063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5630C-39A9-4D01-9627-03B19CA6037A}">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6453CD-ADD7-46A4-9C48-B286001492B7}">
      <dsp:nvSpPr>
        <dsp:cNvPr id="0" name=""/>
        <dsp:cNvSpPr/>
      </dsp:nvSpPr>
      <dsp:spPr>
        <a:xfrm>
          <a:off x="0" y="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Everyone should have their own agreed record keeping procedures, including recording any allegation or concern ASAP.</a:t>
          </a:r>
          <a:endParaRPr lang="en-US" sz="1900" kern="1200"/>
        </a:p>
      </dsp:txBody>
      <dsp:txXfrm>
        <a:off x="0" y="0"/>
        <a:ext cx="6900512" cy="692017"/>
      </dsp:txXfrm>
    </dsp:sp>
    <dsp:sp modelId="{3708633A-E0BB-4FA9-AD92-BB96220FAE29}">
      <dsp:nvSpPr>
        <dsp:cNvPr id="0" name=""/>
        <dsp:cNvSpPr/>
      </dsp:nvSpPr>
      <dsp:spPr>
        <a:xfrm>
          <a:off x="0" y="692017"/>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86493-D641-4CB0-A6F2-C2EFF7EBAD22}">
      <dsp:nvSpPr>
        <dsp:cNvPr id="0" name=""/>
        <dsp:cNvSpPr/>
      </dsp:nvSpPr>
      <dsp:spPr>
        <a:xfrm>
          <a:off x="0" y="692017"/>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All written records or electronically stored records must be secure and information must only be shared on a need to know basis.</a:t>
          </a:r>
          <a:endParaRPr lang="en-US" sz="1900" kern="1200"/>
        </a:p>
      </dsp:txBody>
      <dsp:txXfrm>
        <a:off x="0" y="692017"/>
        <a:ext cx="6900512" cy="692017"/>
      </dsp:txXfrm>
    </dsp:sp>
    <dsp:sp modelId="{7829B177-90DC-4A77-9715-B719E66DCC57}">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73D287-C3FE-4407-A2F5-BAAC1B5E4E18}">
      <dsp:nvSpPr>
        <dsp:cNvPr id="0" name=""/>
        <dsp:cNvSpPr/>
      </dsp:nvSpPr>
      <dsp:spPr>
        <a:xfrm>
          <a:off x="0" y="138403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Factual when using opinion this should be stated in a non-judgemental or blaming way, including the clients views and wishes</a:t>
          </a:r>
          <a:endParaRPr lang="en-US" sz="1900" kern="1200"/>
        </a:p>
      </dsp:txBody>
      <dsp:txXfrm>
        <a:off x="0" y="1384035"/>
        <a:ext cx="6900512" cy="692017"/>
      </dsp:txXfrm>
    </dsp:sp>
    <dsp:sp modelId="{248F91E4-25A6-4545-BDE6-C2E5A79A773F}">
      <dsp:nvSpPr>
        <dsp:cNvPr id="0" name=""/>
        <dsp:cNvSpPr/>
      </dsp:nvSpPr>
      <dsp:spPr>
        <a:xfrm>
          <a:off x="0" y="2076052"/>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01B8AB-A09F-4AD7-B7F1-F0576F1B8146}">
      <dsp:nvSpPr>
        <dsp:cNvPr id="0" name=""/>
        <dsp:cNvSpPr/>
      </dsp:nvSpPr>
      <dsp:spPr>
        <a:xfrm>
          <a:off x="0" y="2076052"/>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Plain English and using the persons own language and words.</a:t>
          </a:r>
          <a:endParaRPr lang="en-US" sz="1900" kern="1200"/>
        </a:p>
      </dsp:txBody>
      <dsp:txXfrm>
        <a:off x="0" y="2076052"/>
        <a:ext cx="6900512" cy="692017"/>
      </dsp:txXfrm>
    </dsp:sp>
    <dsp:sp modelId="{DC47310C-277A-4039-95D8-BE7D5D868514}">
      <dsp:nvSpPr>
        <dsp:cNvPr id="0" name=""/>
        <dsp:cNvSpPr/>
      </dsp:nvSpPr>
      <dsp:spPr>
        <a:xfrm>
          <a:off x="0" y="2768070"/>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42EB74-FE5A-4B80-AAC8-FD938DC8F700}">
      <dsp:nvSpPr>
        <dsp:cNvPr id="0" name=""/>
        <dsp:cNvSpPr/>
      </dsp:nvSpPr>
      <dsp:spPr>
        <a:xfrm>
          <a:off x="0" y="276807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Should be dated and signed.</a:t>
          </a:r>
          <a:endParaRPr lang="en-US" sz="1900" kern="1200"/>
        </a:p>
      </dsp:txBody>
      <dsp:txXfrm>
        <a:off x="0" y="2768070"/>
        <a:ext cx="6900512" cy="692017"/>
      </dsp:txXfrm>
    </dsp:sp>
    <dsp:sp modelId="{642C2EC9-B4AB-4BC6-8206-2DF5AA4B0749}">
      <dsp:nvSpPr>
        <dsp:cNvPr id="0" name=""/>
        <dsp:cNvSpPr/>
      </dsp:nvSpPr>
      <dsp:spPr>
        <a:xfrm>
          <a:off x="0" y="346008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60AEB9-3CB7-41BC-8159-45887A416EEA}">
      <dsp:nvSpPr>
        <dsp:cNvPr id="0" name=""/>
        <dsp:cNvSpPr/>
      </dsp:nvSpPr>
      <dsp:spPr>
        <a:xfrm>
          <a:off x="0" y="3460088"/>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The quality of referral or the information supplied is key make sure you supply comprehensive information to Children’s Social Care</a:t>
          </a:r>
          <a:endParaRPr lang="en-US" sz="1900" kern="1200"/>
        </a:p>
      </dsp:txBody>
      <dsp:txXfrm>
        <a:off x="0" y="3460088"/>
        <a:ext cx="6900512" cy="692017"/>
      </dsp:txXfrm>
    </dsp:sp>
    <dsp:sp modelId="{2038C6B5-E37B-4039-B274-FD47C1428E0B}">
      <dsp:nvSpPr>
        <dsp:cNvPr id="0" name=""/>
        <dsp:cNvSpPr/>
      </dsp:nvSpPr>
      <dsp:spPr>
        <a:xfrm>
          <a:off x="0" y="415210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27FB6E-F128-4A5E-BD75-2579970E14A2}">
      <dsp:nvSpPr>
        <dsp:cNvPr id="0" name=""/>
        <dsp:cNvSpPr/>
      </dsp:nvSpPr>
      <dsp:spPr>
        <a:xfrm>
          <a:off x="0" y="415210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Use the referral document (can be completed online) and the assessment framework to guide your referral</a:t>
          </a:r>
          <a:endParaRPr lang="en-US" sz="1900" kern="1200"/>
        </a:p>
      </dsp:txBody>
      <dsp:txXfrm>
        <a:off x="0" y="4152105"/>
        <a:ext cx="6900512" cy="692017"/>
      </dsp:txXfrm>
    </dsp:sp>
    <dsp:sp modelId="{910BCCDA-18ED-427E-9DBE-C64C66B6B4BE}">
      <dsp:nvSpPr>
        <dsp:cNvPr id="0" name=""/>
        <dsp:cNvSpPr/>
      </dsp:nvSpPr>
      <dsp:spPr>
        <a:xfrm>
          <a:off x="0" y="484412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F4536D-A7B6-4CF1-9EE5-CF23661456F4}">
      <dsp:nvSpPr>
        <dsp:cNvPr id="0" name=""/>
        <dsp:cNvSpPr/>
      </dsp:nvSpPr>
      <dsp:spPr>
        <a:xfrm>
          <a:off x="0" y="4844123"/>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Accurate records are a protective tool for staff and children if used correctly.</a:t>
          </a:r>
          <a:endParaRPr lang="en-US" sz="1900" kern="1200"/>
        </a:p>
      </dsp:txBody>
      <dsp:txXfrm>
        <a:off x="0" y="4844123"/>
        <a:ext cx="6900512" cy="69201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780FE2-7060-4DAC-BFE1-FBC7FDC412B1}" type="datetimeFigureOut">
              <a:rPr lang="en-GB" smtClean="0"/>
              <a:t>26/04/2022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75B78-9F10-496A-BA1E-6A66FF8B87F7}" type="slidenum">
              <a:rPr lang="en-GB" smtClean="0"/>
              <a:t>‹#›</a:t>
            </a:fld>
            <a:endParaRPr lang="en-GB"/>
          </a:p>
        </p:txBody>
      </p:sp>
    </p:spTree>
    <p:extLst>
      <p:ext uri="{BB962C8B-B14F-4D97-AF65-F5344CB8AC3E}">
        <p14:creationId xmlns:p14="http://schemas.microsoft.com/office/powerpoint/2010/main" val="4175489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19.xml"/><Relationship Id="rId4" Type="http://schemas.openxmlformats.org/officeDocument/2006/relationships/image" Target="../media/image20.emf"/></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C67633-DA03-40CC-9EEE-BE339C0C7C81}" type="slidenum">
              <a:rPr lang="en-GB" smtClean="0"/>
              <a:t>1</a:t>
            </a:fld>
            <a:endParaRPr lang="en-GB"/>
          </a:p>
        </p:txBody>
      </p:sp>
    </p:spTree>
    <p:extLst>
      <p:ext uri="{BB962C8B-B14F-4D97-AF65-F5344CB8AC3E}">
        <p14:creationId xmlns:p14="http://schemas.microsoft.com/office/powerpoint/2010/main" val="753115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A18FFA51-BF79-4B9A-AFB1-8F8212192AFF}"/>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B63AC116-2CD6-4ACE-A9CD-A1F12BFE893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FGM=Female Genital Mutilation</a:t>
            </a:r>
          </a:p>
          <a:p>
            <a:r>
              <a:rPr lang="en-GB" altLang="en-US">
                <a:latin typeface="Arial" panose="020B0604020202020204" pitchFamily="34" charset="0"/>
                <a:ea typeface="ＭＳ Ｐゴシック" panose="020B0600070205080204" pitchFamily="34" charset="-128"/>
              </a:rPr>
              <a:t>FM=Forced Marriage</a:t>
            </a:r>
          </a:p>
        </p:txBody>
      </p:sp>
      <p:sp>
        <p:nvSpPr>
          <p:cNvPr id="90116" name="Slide Number Placeholder 3">
            <a:extLst>
              <a:ext uri="{FF2B5EF4-FFF2-40B4-BE49-F238E27FC236}">
                <a16:creationId xmlns:a16="http://schemas.microsoft.com/office/drawing/2014/main" id="{1DE815C9-4175-434E-B354-E11CDC9A7F6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ea typeface="ＭＳ Ｐゴシック" panose="020B0600070205080204" pitchFamily="34" charset="-128"/>
              </a:defRPr>
            </a:lvl1pPr>
            <a:lvl2pPr marL="742950" indent="-285750" defTabSz="909638">
              <a:defRPr>
                <a:solidFill>
                  <a:schemeClr val="tx1"/>
                </a:solidFill>
                <a:latin typeface="Arial" panose="020B0604020202020204" pitchFamily="34" charset="0"/>
                <a:ea typeface="ＭＳ Ｐゴシック" panose="020B0600070205080204" pitchFamily="34" charset="-128"/>
              </a:defRPr>
            </a:lvl2pPr>
            <a:lvl3pPr marL="1143000" indent="-228600" defTabSz="909638">
              <a:defRPr>
                <a:solidFill>
                  <a:schemeClr val="tx1"/>
                </a:solidFill>
                <a:latin typeface="Arial" panose="020B0604020202020204" pitchFamily="34" charset="0"/>
                <a:ea typeface="ＭＳ Ｐゴシック" panose="020B0600070205080204" pitchFamily="34" charset="-128"/>
              </a:defRPr>
            </a:lvl3pPr>
            <a:lvl4pPr marL="1600200" indent="-228600" defTabSz="909638">
              <a:defRPr>
                <a:solidFill>
                  <a:schemeClr val="tx1"/>
                </a:solidFill>
                <a:latin typeface="Arial" panose="020B0604020202020204" pitchFamily="34" charset="0"/>
                <a:ea typeface="ＭＳ Ｐゴシック" panose="020B0600070205080204" pitchFamily="34" charset="-128"/>
              </a:defRPr>
            </a:lvl4pPr>
            <a:lvl5pPr marL="2057400" indent="-228600" defTabSz="909638">
              <a:defRPr>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09638" rtl="0" eaLnBrk="0" fontAlgn="base" latinLnBrk="0" hangingPunct="0">
              <a:lnSpc>
                <a:spcPct val="100000"/>
              </a:lnSpc>
              <a:spcBef>
                <a:spcPct val="0"/>
              </a:spcBef>
              <a:spcAft>
                <a:spcPct val="0"/>
              </a:spcAft>
              <a:buClrTx/>
              <a:buSzTx/>
              <a:buFontTx/>
              <a:buNone/>
              <a:tabLst/>
              <a:defRPr/>
            </a:pPr>
            <a:fld id="{CDE0330E-15A8-406E-B71F-8DFA8FB3C7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09638"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B03D1984-E3CE-4499-B373-3CF29C8A749C}"/>
              </a:ext>
            </a:extLst>
          </p:cNvPr>
          <p:cNvSpPr txBox="1">
            <a:spLocks noGrp="1" noChangeArrowheads="1"/>
          </p:cNvSpPr>
          <p:nvPr/>
        </p:nvSpPr>
        <p:spPr bwMode="auto">
          <a:xfrm>
            <a:off x="3778250" y="9377363"/>
            <a:ext cx="28892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49" tIns="45274" rIns="90549" bIns="45274" anchor="b"/>
          <a:lstStyle>
            <a:lvl1pPr defTabSz="915988">
              <a:defRPr>
                <a:solidFill>
                  <a:schemeClr val="tx1"/>
                </a:solidFill>
                <a:latin typeface="Arial" panose="020B0604020202020204" pitchFamily="34" charset="0"/>
                <a:ea typeface="ＭＳ Ｐゴシック" panose="020B0600070205080204" pitchFamily="34" charset="-128"/>
              </a:defRPr>
            </a:lvl1pPr>
            <a:lvl2pPr marL="742950" indent="-285750" defTabSz="915988">
              <a:defRPr>
                <a:solidFill>
                  <a:schemeClr val="tx1"/>
                </a:solidFill>
                <a:latin typeface="Arial" panose="020B0604020202020204" pitchFamily="34" charset="0"/>
                <a:ea typeface="ＭＳ Ｐゴシック" panose="020B0600070205080204" pitchFamily="34" charset="-128"/>
              </a:defRPr>
            </a:lvl2pPr>
            <a:lvl3pPr marL="1143000" indent="-228600" defTabSz="915988">
              <a:defRPr>
                <a:solidFill>
                  <a:schemeClr val="tx1"/>
                </a:solidFill>
                <a:latin typeface="Arial" panose="020B0604020202020204" pitchFamily="34" charset="0"/>
                <a:ea typeface="ＭＳ Ｐゴシック" panose="020B0600070205080204" pitchFamily="34" charset="-128"/>
              </a:defRPr>
            </a:lvl3pPr>
            <a:lvl4pPr marL="1600200" indent="-228600" defTabSz="915988">
              <a:defRPr>
                <a:solidFill>
                  <a:schemeClr val="tx1"/>
                </a:solidFill>
                <a:latin typeface="Arial" panose="020B0604020202020204" pitchFamily="34" charset="0"/>
                <a:ea typeface="ＭＳ Ｐゴシック" panose="020B0600070205080204" pitchFamily="34" charset="-128"/>
              </a:defRPr>
            </a:lvl4pPr>
            <a:lvl5pPr marL="2057400" indent="-228600" defTabSz="915988">
              <a:defRPr>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5988" rtl="0" eaLnBrk="1" fontAlgn="base" latinLnBrk="0" hangingPunct="1">
              <a:lnSpc>
                <a:spcPct val="100000"/>
              </a:lnSpc>
              <a:spcBef>
                <a:spcPct val="0"/>
              </a:spcBef>
              <a:spcAft>
                <a:spcPct val="0"/>
              </a:spcAft>
              <a:buClrTx/>
              <a:buSzTx/>
              <a:buFontTx/>
              <a:buNone/>
              <a:tabLst/>
              <a:defRPr/>
            </a:pPr>
            <a:fld id="{8CA3FEEE-5A63-4698-8A31-A80173DD7A5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5988" rtl="0" eaLnBrk="1" fontAlgn="base" latinLnBrk="0" hangingPunct="1">
                <a:lnSpc>
                  <a:spcPct val="100000"/>
                </a:lnSpc>
                <a:spcBef>
                  <a:spcPct val="0"/>
                </a:spcBef>
                <a:spcAft>
                  <a:spcPct val="0"/>
                </a:spcAft>
                <a:buClrTx/>
                <a:buSzTx/>
                <a:buFontTx/>
                <a:buNone/>
                <a:tabLst/>
                <a:defRPr/>
              </a:pPr>
              <a:t>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6259" name="Rectangle 2">
            <a:extLst>
              <a:ext uri="{FF2B5EF4-FFF2-40B4-BE49-F238E27FC236}">
                <a16:creationId xmlns:a16="http://schemas.microsoft.com/office/drawing/2014/main" id="{C91FBC97-BE60-4280-8321-1BAA56014DAD}"/>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CC842B8E-808E-4515-A086-411BBE2C09CB}"/>
              </a:ext>
            </a:extLst>
          </p:cNvPr>
          <p:cNvSpPr>
            <a:spLocks noGrp="1" noChangeArrowheads="1"/>
          </p:cNvSpPr>
          <p:nvPr>
            <p:ph type="body" idx="1"/>
          </p:nvPr>
        </p:nvSpPr>
        <p:spPr>
          <a:xfrm>
            <a:off x="666750" y="4687888"/>
            <a:ext cx="5335588" cy="444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49" tIns="45274" rIns="90549" bIns="45274"/>
          <a:lstStyle/>
          <a:p>
            <a:r>
              <a:rPr lang="en-US" altLang="en-US" sz="1000" b="1">
                <a:latin typeface="Arial" panose="020B0604020202020204" pitchFamily="34" charset="0"/>
                <a:ea typeface="ＭＳ Ｐゴシック" panose="020B0600070205080204" pitchFamily="34" charset="-128"/>
              </a:rPr>
              <a:t>Flip Chart Exercise</a:t>
            </a:r>
          </a:p>
          <a:p>
            <a:r>
              <a:rPr lang="en-US" altLang="en-US" sz="1000">
                <a:latin typeface="Arial" panose="020B0604020202020204" pitchFamily="34" charset="0"/>
                <a:ea typeface="ＭＳ Ｐゴシック" panose="020B0600070205080204" pitchFamily="34" charset="-128"/>
              </a:rPr>
              <a:t>Four Groups each takes one of the following:</a:t>
            </a:r>
          </a:p>
          <a:p>
            <a:r>
              <a:rPr lang="en-US" altLang="en-US" sz="1000">
                <a:latin typeface="Arial" panose="020B0604020202020204" pitchFamily="34" charset="0"/>
                <a:ea typeface="ＭＳ Ｐゴシック" panose="020B0600070205080204" pitchFamily="34" charset="-128"/>
              </a:rPr>
              <a:t>Children’s Services Care</a:t>
            </a:r>
          </a:p>
          <a:p>
            <a:r>
              <a:rPr lang="en-US" altLang="en-US" sz="1000">
                <a:latin typeface="Arial" panose="020B0604020202020204" pitchFamily="34" charset="0"/>
                <a:ea typeface="ＭＳ Ｐゴシック" panose="020B0600070205080204" pitchFamily="34" charset="-128"/>
              </a:rPr>
              <a:t>Police</a:t>
            </a:r>
          </a:p>
          <a:p>
            <a:r>
              <a:rPr lang="en-US" altLang="en-US" sz="1000">
                <a:latin typeface="Arial" panose="020B0604020202020204" pitchFamily="34" charset="0"/>
                <a:ea typeface="ＭＳ Ｐゴシック" panose="020B0600070205080204" pitchFamily="34" charset="-128"/>
              </a:rPr>
              <a:t>Health</a:t>
            </a:r>
          </a:p>
          <a:p>
            <a:r>
              <a:rPr lang="en-US" altLang="en-US" sz="1000">
                <a:latin typeface="Arial" panose="020B0604020202020204" pitchFamily="34" charset="0"/>
                <a:ea typeface="ＭＳ Ｐゴシック" panose="020B0600070205080204" pitchFamily="34" charset="-128"/>
              </a:rPr>
              <a:t>Education</a:t>
            </a:r>
          </a:p>
          <a:p>
            <a:r>
              <a:rPr lang="en-US" altLang="en-US" sz="1000" b="1">
                <a:latin typeface="Arial" panose="020B0604020202020204" pitchFamily="34" charset="0"/>
                <a:ea typeface="ＭＳ Ｐゴシック" panose="020B0600070205080204" pitchFamily="34" charset="-128"/>
              </a:rPr>
              <a:t>NSPCC</a:t>
            </a:r>
          </a:p>
          <a:p>
            <a:r>
              <a:rPr lang="en-US" altLang="en-US" sz="1000" b="1">
                <a:latin typeface="Arial" panose="020B0604020202020204" pitchFamily="34" charset="0"/>
                <a:ea typeface="ＭＳ Ｐゴシック" panose="020B0600070205080204" pitchFamily="34" charset="-128"/>
              </a:rPr>
              <a:t>The NSPCC is the only voluntary agency named in law as authorised to take legal action to safeguard and promote the welfare of children. It can therefore act independently of social services in safeguarding the welfare of a child. </a:t>
            </a:r>
            <a:endParaRPr lang="en-GB" altLang="en-US" sz="1000" b="1">
              <a:latin typeface="Arial" panose="020B0604020202020204" pitchFamily="34" charset="0"/>
              <a:ea typeface="ＭＳ Ｐゴシック" panose="020B0600070205080204" pitchFamily="34" charset="-128"/>
            </a:endParaRPr>
          </a:p>
          <a:p>
            <a:r>
              <a:rPr lang="en-US" altLang="en-US" sz="1000" b="1">
                <a:latin typeface="Arial" panose="020B0604020202020204" pitchFamily="34" charset="0"/>
                <a:ea typeface="ＭＳ Ｐゴシック" panose="020B0600070205080204" pitchFamily="34" charset="-128"/>
              </a:rPr>
              <a:t>Other agencies</a:t>
            </a:r>
          </a:p>
          <a:p>
            <a:pPr>
              <a:buFontTx/>
              <a:buChar char="•"/>
            </a:pPr>
            <a:r>
              <a:rPr lang="en-US" altLang="en-US" sz="1100" b="1">
                <a:latin typeface="Arial" panose="020B0604020202020204" pitchFamily="34" charset="0"/>
                <a:ea typeface="ＭＳ Ｐゴシック" panose="020B0600070205080204" pitchFamily="34" charset="-128"/>
              </a:rPr>
              <a:t>Increasingly all agencies whether voluntary or private have a designated person for Safeguarding Children.</a:t>
            </a:r>
          </a:p>
          <a:p>
            <a:pPr>
              <a:buFontTx/>
              <a:buChar char="•"/>
            </a:pPr>
            <a:r>
              <a:rPr lang="en-US" altLang="en-US" sz="1100" b="1">
                <a:latin typeface="Arial" panose="020B0604020202020204" pitchFamily="34" charset="0"/>
                <a:ea typeface="ＭＳ Ｐゴシック" panose="020B0600070205080204" pitchFamily="34" charset="-128"/>
              </a:rPr>
              <a:t>Refer concerns to children’s social care where the child may be a child in need, including concerns about significant harm</a:t>
            </a:r>
          </a:p>
          <a:p>
            <a:pPr>
              <a:buFontTx/>
              <a:buChar char="•"/>
            </a:pPr>
            <a:r>
              <a:rPr lang="en-US" altLang="en-US" sz="1100" b="1">
                <a:latin typeface="Arial" panose="020B0604020202020204" pitchFamily="34" charset="0"/>
                <a:ea typeface="ＭＳ Ｐゴシック" panose="020B0600070205080204" pitchFamily="34" charset="-128"/>
              </a:rPr>
              <a:t>Refer to children’s social care or the police where emergency action is required to secure the immediate safety of a child</a:t>
            </a:r>
          </a:p>
          <a:p>
            <a:pPr>
              <a:buFontTx/>
              <a:buChar char="•"/>
            </a:pPr>
            <a:r>
              <a:rPr lang="en-US" altLang="en-US" sz="1100" b="1">
                <a:latin typeface="Arial" panose="020B0604020202020204" pitchFamily="34" charset="0"/>
                <a:ea typeface="ＭＳ Ｐゴシック" panose="020B0600070205080204" pitchFamily="34" charset="-128"/>
              </a:rPr>
              <a:t>Provide information and reports to children’s social care to help make decisions about how best to safeguard and promote the welfare of a child</a:t>
            </a:r>
          </a:p>
          <a:p>
            <a:pPr>
              <a:buFontTx/>
              <a:buChar char="•"/>
            </a:pPr>
            <a:r>
              <a:rPr lang="en-US" altLang="en-US" sz="1100" b="1">
                <a:latin typeface="Arial" panose="020B0604020202020204" pitchFamily="34" charset="0"/>
                <a:ea typeface="ＭＳ Ｐゴシック" panose="020B0600070205080204" pitchFamily="34" charset="-128"/>
              </a:rPr>
              <a:t>Provide specialist and therapeutic services to children and families</a:t>
            </a:r>
          </a:p>
          <a:p>
            <a:pPr>
              <a:lnSpc>
                <a:spcPct val="80000"/>
              </a:lnSpc>
            </a:pPr>
            <a:r>
              <a:rPr lang="en-GB" altLang="en-US" sz="1000" b="1">
                <a:latin typeface="Arial" panose="020B0604020202020204" pitchFamily="34" charset="0"/>
                <a:ea typeface="ＭＳ Ｐゴシック" panose="020B0600070205080204" pitchFamily="34" charset="-128"/>
              </a:rPr>
              <a:t>Local Authority Children’s Social Care</a:t>
            </a:r>
            <a:r>
              <a:rPr lang="en-GB" altLang="en-US" sz="1000">
                <a:latin typeface="Arial" panose="020B0604020202020204" pitchFamily="34" charset="0"/>
                <a:ea typeface="ＭＳ Ｐゴシック" panose="020B0600070205080204" pitchFamily="34" charset="-128"/>
              </a:rPr>
              <a:t> are the lead agency that investigates concerns about children’s welfare. The LA and the NSPCC have the right to apply to court for orders, neither have any powers to remove children without a court order.</a:t>
            </a:r>
          </a:p>
          <a:p>
            <a:pPr>
              <a:lnSpc>
                <a:spcPct val="80000"/>
              </a:lnSpc>
            </a:pPr>
            <a:r>
              <a:rPr lang="en-GB" altLang="en-US" sz="1000" b="1">
                <a:latin typeface="Arial" panose="020B0604020202020204" pitchFamily="34" charset="0"/>
                <a:ea typeface="ＭＳ Ｐゴシック" panose="020B0600070205080204" pitchFamily="34" charset="-128"/>
              </a:rPr>
              <a:t>The Police</a:t>
            </a:r>
            <a:r>
              <a:rPr lang="en-GB" altLang="en-US" sz="1000">
                <a:latin typeface="Arial" panose="020B0604020202020204" pitchFamily="34" charset="0"/>
                <a:ea typeface="ＭＳ Ｐゴシック" panose="020B0600070205080204" pitchFamily="34" charset="-128"/>
              </a:rPr>
              <a:t>, investigate criminal offences against children and do have immediate powers to safeguard children under Police Protection.</a:t>
            </a:r>
          </a:p>
          <a:p>
            <a:pPr>
              <a:lnSpc>
                <a:spcPct val="80000"/>
              </a:lnSpc>
            </a:pPr>
            <a:r>
              <a:rPr lang="en-GB" altLang="en-US" sz="1000" b="1">
                <a:latin typeface="Arial" panose="020B0604020202020204" pitchFamily="34" charset="0"/>
                <a:ea typeface="ＭＳ Ｐゴシック" panose="020B0600070205080204" pitchFamily="34" charset="-128"/>
              </a:rPr>
              <a:t>Health</a:t>
            </a:r>
            <a:r>
              <a:rPr lang="en-GB" altLang="en-US" sz="1000">
                <a:latin typeface="Arial" panose="020B0604020202020204" pitchFamily="34" charset="0"/>
                <a:ea typeface="ＭＳ Ｐゴシック" panose="020B0600070205080204" pitchFamily="34" charset="-128"/>
              </a:rPr>
              <a:t> provide ongoing medical assessment and treatment to all children, however also provide expert evidence and therapeutic work with children and families in relation to safeguarding</a:t>
            </a:r>
          </a:p>
          <a:p>
            <a:pPr>
              <a:lnSpc>
                <a:spcPct val="80000"/>
              </a:lnSpc>
            </a:pPr>
            <a:r>
              <a:rPr lang="en-GB" altLang="en-US" sz="1000" b="1">
                <a:latin typeface="Arial" panose="020B0604020202020204" pitchFamily="34" charset="0"/>
                <a:ea typeface="ＭＳ Ｐゴシック" panose="020B0600070205080204" pitchFamily="34" charset="-128"/>
              </a:rPr>
              <a:t>Education</a:t>
            </a:r>
            <a:r>
              <a:rPr lang="en-GB" altLang="en-US" sz="1000">
                <a:latin typeface="Arial" panose="020B0604020202020204" pitchFamily="34" charset="0"/>
                <a:ea typeface="ＭＳ Ｐゴシック" panose="020B0600070205080204" pitchFamily="34" charset="-128"/>
              </a:rPr>
              <a:t> provide a monitoring and also educative role with children on how to keep themselves safe,.</a:t>
            </a:r>
          </a:p>
          <a:p>
            <a:pPr>
              <a:lnSpc>
                <a:spcPct val="80000"/>
              </a:lnSpc>
            </a:pPr>
            <a:r>
              <a:rPr lang="en-GB" altLang="en-US" sz="1000" b="1">
                <a:latin typeface="Arial" panose="020B0604020202020204" pitchFamily="34" charset="0"/>
                <a:ea typeface="ＭＳ Ｐゴシック" panose="020B0600070205080204" pitchFamily="34" charset="-128"/>
              </a:rPr>
              <a:t>Other agencies</a:t>
            </a:r>
            <a:r>
              <a:rPr lang="en-GB" altLang="en-US" sz="1000">
                <a:latin typeface="Arial" panose="020B0604020202020204" pitchFamily="34" charset="0"/>
                <a:ea typeface="ＭＳ Ｐゴシック" panose="020B0600070205080204" pitchFamily="34" charset="-128"/>
              </a:rPr>
              <a:t> provide monitoring and in some non-governmental agencies specialist therapeutic services.  </a:t>
            </a:r>
          </a:p>
          <a:p>
            <a:pPr>
              <a:lnSpc>
                <a:spcPct val="80000"/>
              </a:lnSpc>
            </a:pPr>
            <a:r>
              <a:rPr lang="en-GB" altLang="en-US" sz="1000">
                <a:latin typeface="Arial" panose="020B0604020202020204" pitchFamily="34" charset="0"/>
                <a:ea typeface="ＭＳ Ｐゴシック" panose="020B0600070205080204" pitchFamily="34" charset="-128"/>
              </a:rPr>
              <a:t>All agencies have to have lead persons or designated officers for safeguarding.</a:t>
            </a:r>
          </a:p>
          <a:p>
            <a:pPr>
              <a:lnSpc>
                <a:spcPct val="80000"/>
              </a:lnSpc>
            </a:pPr>
            <a:r>
              <a:rPr lang="en-GB" altLang="en-US" sz="1000">
                <a:latin typeface="Arial" panose="020B0604020202020204" pitchFamily="34" charset="0"/>
                <a:ea typeface="ＭＳ Ｐゴシック" panose="020B0600070205080204" pitchFamily="34" charset="-128"/>
              </a:rPr>
              <a:t>DBS (Disclosure and Barring Service) checks and vetting apply to all workers working with children and families.</a:t>
            </a:r>
          </a:p>
          <a:p>
            <a:endParaRPr lang="en-US" altLang="en-US" sz="1000" b="1">
              <a:latin typeface="Arial" panose="020B0604020202020204" pitchFamily="34" charset="0"/>
              <a:ea typeface="ＭＳ Ｐゴシック" panose="020B0600070205080204" pitchFamily="34" charset="-128"/>
            </a:endParaRPr>
          </a:p>
        </p:txBody>
      </p:sp>
    </p:spTree>
    <p:custDataLst>
      <p:tags r:id="rId1"/>
    </p:custData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175B78-9F10-496A-BA1E-6A66FF8B87F7}" type="slidenum">
              <a:rPr lang="en-GB" smtClean="0"/>
              <a:t>24</a:t>
            </a:fld>
            <a:endParaRPr lang="en-GB"/>
          </a:p>
        </p:txBody>
      </p:sp>
    </p:spTree>
    <p:extLst>
      <p:ext uri="{BB962C8B-B14F-4D97-AF65-F5344CB8AC3E}">
        <p14:creationId xmlns:p14="http://schemas.microsoft.com/office/powerpoint/2010/main" val="737007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175B78-9F10-496A-BA1E-6A66FF8B87F7}" type="slidenum">
              <a:rPr lang="en-GB" smtClean="0"/>
              <a:t>27</a:t>
            </a:fld>
            <a:endParaRPr lang="en-GB"/>
          </a:p>
        </p:txBody>
      </p:sp>
    </p:spTree>
    <p:extLst>
      <p:ext uri="{BB962C8B-B14F-4D97-AF65-F5344CB8AC3E}">
        <p14:creationId xmlns:p14="http://schemas.microsoft.com/office/powerpoint/2010/main" val="1385376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175B78-9F10-496A-BA1E-6A66FF8B87F7}" type="slidenum">
              <a:rPr lang="en-GB" smtClean="0"/>
              <a:t>28</a:t>
            </a:fld>
            <a:endParaRPr lang="en-GB"/>
          </a:p>
        </p:txBody>
      </p:sp>
    </p:spTree>
    <p:extLst>
      <p:ext uri="{BB962C8B-B14F-4D97-AF65-F5344CB8AC3E}">
        <p14:creationId xmlns:p14="http://schemas.microsoft.com/office/powerpoint/2010/main" val="2118832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7253181C-E7A0-49A2-97A8-B4C7E0897ECB}"/>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7D5C2D6D-BC0C-44A9-8553-EC71BC9C8C2C}"/>
              </a:ext>
            </a:extLst>
          </p:cNvPr>
          <p:cNvSpPr>
            <a:spLocks noGrp="1" noChangeArrowheads="1"/>
          </p:cNvSpPr>
          <p:nvPr>
            <p:ph type="body" idx="1"/>
          </p:nvPr>
        </p:nvSpPr>
        <p:spPr>
          <a:xfrm>
            <a:off x="354013" y="4689475"/>
            <a:ext cx="6030912"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35000"/>
              </a:spcBef>
              <a:buSzPct val="140000"/>
              <a:buFont typeface="Wingdings" panose="05000000000000000000" pitchFamily="2" charset="2"/>
              <a:buNone/>
            </a:pPr>
            <a:r>
              <a:rPr lang="en-GB" altLang="en-US" sz="2000">
                <a:latin typeface="Arial" panose="020B0604020202020204" pitchFamily="34" charset="0"/>
                <a:ea typeface="ＭＳ Ｐゴシック" panose="020B0600070205080204" pitchFamily="34" charset="-128"/>
              </a:rPr>
              <a:t>It may not always be appropriate to go through all four stages in order.  If a child is in immediate danger or at risk of harm, you should refer to children’s social care or the police</a:t>
            </a:r>
          </a:p>
          <a:p>
            <a:pPr eaLnBrk="1" hangingPunct="1">
              <a:lnSpc>
                <a:spcPct val="90000"/>
              </a:lnSpc>
              <a:spcBef>
                <a:spcPct val="35000"/>
              </a:spcBef>
              <a:buSzPct val="140000"/>
              <a:buFont typeface="Wingdings" panose="05000000000000000000" pitchFamily="2" charset="2"/>
              <a:buNone/>
            </a:pPr>
            <a:r>
              <a:rPr lang="en-GB" altLang="en-US" sz="2000">
                <a:latin typeface="Arial" panose="020B0604020202020204" pitchFamily="34" charset="0"/>
                <a:ea typeface="ＭＳ Ｐゴシック" panose="020B0600070205080204" pitchFamily="34" charset="-128"/>
              </a:rPr>
              <a:t>Reference What to do if you’re worried a child is being abused 2015</a:t>
            </a:r>
          </a:p>
        </p:txBody>
      </p:sp>
    </p:spTree>
    <p:custDataLst>
      <p:tags r:id="rId1"/>
    </p:custData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7C839B49-8A07-466D-A89D-244564A47A50}"/>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9AA8D446-1667-4FFF-8F92-3B4FCCE7BE0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Tree>
    <p:custDataLst>
      <p:tags r:id="rId1"/>
    </p:custData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7EB6D12C-3897-4AC3-9F56-632916636579}"/>
              </a:ext>
            </a:extLst>
          </p:cNvPr>
          <p:cNvSpPr txBox="1">
            <a:spLocks noGrp="1" noChangeArrowheads="1"/>
          </p:cNvSpPr>
          <p:nvPr/>
        </p:nvSpPr>
        <p:spPr bwMode="auto">
          <a:xfrm>
            <a:off x="3778250" y="9377363"/>
            <a:ext cx="28892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52" tIns="45476" rIns="90952" bIns="45476" anchor="b"/>
          <a:lstStyle>
            <a:lvl1pPr defTabSz="9159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4538" indent="-287338" defTabSz="9159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4588" indent="-228600" defTabSz="9159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7013" defTabSz="9159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60575" indent="-228600" defTabSz="9159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7775" indent="-228600" defTabSz="9159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4975" indent="-228600" defTabSz="9159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32175" indent="-228600" defTabSz="9159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9375" indent="-228600" defTabSz="9159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5988" rtl="0" eaLnBrk="0" fontAlgn="base" latinLnBrk="0" hangingPunct="0">
              <a:lnSpc>
                <a:spcPct val="100000"/>
              </a:lnSpc>
              <a:spcBef>
                <a:spcPct val="0"/>
              </a:spcBef>
              <a:spcAft>
                <a:spcPct val="0"/>
              </a:spcAft>
              <a:buClrTx/>
              <a:buSzTx/>
              <a:buFontTx/>
              <a:buNone/>
              <a:tabLst/>
              <a:defRPr/>
            </a:pPr>
            <a:fld id="{FC235820-2149-47D3-B8DF-67769848BFC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5988"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451" name="Rectangle 2">
            <a:extLst>
              <a:ext uri="{FF2B5EF4-FFF2-40B4-BE49-F238E27FC236}">
                <a16:creationId xmlns:a16="http://schemas.microsoft.com/office/drawing/2014/main" id="{7440DFC4-5934-4EEB-8506-9273B6C48275}"/>
              </a:ext>
            </a:extLst>
          </p:cNvPr>
          <p:cNvSpPr>
            <a:spLocks noChangeArrowheads="1"/>
          </p:cNvSpPr>
          <p:nvPr/>
        </p:nvSpPr>
        <p:spPr bwMode="auto">
          <a:xfrm>
            <a:off x="3781425" y="0"/>
            <a:ext cx="28876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952" tIns="45476" rIns="90952" bIns="45476" anchor="ctr"/>
          <a:lstStyle>
            <a:lvl1pPr defTabSz="9159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4538" indent="-287338" defTabSz="9159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4588" indent="-228600" defTabSz="9159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7013" defTabSz="9159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60575" indent="-228600" defTabSz="9159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7775" indent="-228600" defTabSz="9159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4975" indent="-228600" defTabSz="9159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32175" indent="-228600" defTabSz="9159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9375" indent="-228600" defTabSz="9159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5988"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452" name="Rectangle 3">
            <a:extLst>
              <a:ext uri="{FF2B5EF4-FFF2-40B4-BE49-F238E27FC236}">
                <a16:creationId xmlns:a16="http://schemas.microsoft.com/office/drawing/2014/main" id="{20486EF2-B963-4DFC-BDEE-362CF133CF35}"/>
              </a:ext>
            </a:extLst>
          </p:cNvPr>
          <p:cNvSpPr>
            <a:spLocks noChangeArrowheads="1"/>
          </p:cNvSpPr>
          <p:nvPr/>
        </p:nvSpPr>
        <p:spPr bwMode="auto">
          <a:xfrm>
            <a:off x="3781425" y="9377363"/>
            <a:ext cx="28876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9714" tIns="44070" rIns="89714" bIns="44070" anchor="b"/>
          <a:lstStyle>
            <a:lvl1pPr defTabSz="9001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4538" indent="-287338" defTabSz="9001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4588" indent="-228600" defTabSz="9001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7013" defTabSz="9001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60575" indent="-228600" defTabSz="9001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7775" indent="-228600" defTabSz="9001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4975" indent="-228600" defTabSz="9001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32175" indent="-228600" defTabSz="9001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9375" indent="-228600" defTabSz="9001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00113"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50</a:t>
            </a:r>
          </a:p>
        </p:txBody>
      </p:sp>
      <p:sp>
        <p:nvSpPr>
          <p:cNvPr id="104453" name="Rectangle 4">
            <a:extLst>
              <a:ext uri="{FF2B5EF4-FFF2-40B4-BE49-F238E27FC236}">
                <a16:creationId xmlns:a16="http://schemas.microsoft.com/office/drawing/2014/main" id="{3BAF879C-707A-423A-9B1E-0C1AB3446925}"/>
              </a:ext>
            </a:extLst>
          </p:cNvPr>
          <p:cNvSpPr>
            <a:spLocks noChangeArrowheads="1"/>
          </p:cNvSpPr>
          <p:nvPr/>
        </p:nvSpPr>
        <p:spPr bwMode="auto">
          <a:xfrm>
            <a:off x="0" y="9377363"/>
            <a:ext cx="28860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952" tIns="45476" rIns="90952" bIns="45476" anchor="ctr"/>
          <a:lstStyle>
            <a:lvl1pPr defTabSz="9159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4538" indent="-287338" defTabSz="9159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4588" indent="-228600" defTabSz="9159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7013" defTabSz="9159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60575" indent="-228600" defTabSz="9159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7775" indent="-228600" defTabSz="9159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4975" indent="-228600" defTabSz="9159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32175" indent="-228600" defTabSz="9159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9375" indent="-228600" defTabSz="9159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5988"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454" name="Rectangle 5">
            <a:extLst>
              <a:ext uri="{FF2B5EF4-FFF2-40B4-BE49-F238E27FC236}">
                <a16:creationId xmlns:a16="http://schemas.microsoft.com/office/drawing/2014/main" id="{8317F7EC-4F78-4654-A3FA-2D2ADB8108C1}"/>
              </a:ext>
            </a:extLst>
          </p:cNvPr>
          <p:cNvSpPr>
            <a:spLocks noChangeArrowheads="1"/>
          </p:cNvSpPr>
          <p:nvPr/>
        </p:nvSpPr>
        <p:spPr bwMode="auto">
          <a:xfrm>
            <a:off x="0" y="0"/>
            <a:ext cx="28860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952" tIns="45476" rIns="90952" bIns="45476" anchor="ctr"/>
          <a:lstStyle>
            <a:lvl1pPr defTabSz="9159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4538" indent="-287338" defTabSz="9159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4588" indent="-228600" defTabSz="9159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7013" defTabSz="9159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60575" indent="-228600" defTabSz="9159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7775" indent="-228600" defTabSz="9159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4975" indent="-228600" defTabSz="9159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32175" indent="-228600" defTabSz="9159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9375" indent="-228600" defTabSz="9159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5988"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455" name="Rectangle 6">
            <a:extLst>
              <a:ext uri="{FF2B5EF4-FFF2-40B4-BE49-F238E27FC236}">
                <a16:creationId xmlns:a16="http://schemas.microsoft.com/office/drawing/2014/main" id="{221EFF84-4AEF-4484-9C41-3602C071D494}"/>
              </a:ext>
            </a:extLst>
          </p:cNvPr>
          <p:cNvSpPr>
            <a:spLocks noGrp="1" noRot="1" noChangeAspect="1" noChangeArrowheads="1" noTextEdit="1"/>
          </p:cNvSpPr>
          <p:nvPr>
            <p:ph type="sldImg"/>
          </p:nvPr>
        </p:nvSpPr>
        <p:spPr>
          <a:xfrm>
            <a:off x="55563" y="746125"/>
            <a:ext cx="6562725" cy="3692525"/>
          </a:xfrm>
          <a:ln w="12700" cap="flat"/>
        </p:spPr>
      </p:sp>
      <p:sp>
        <p:nvSpPr>
          <p:cNvPr id="104456" name="Rectangle 7">
            <a:extLst>
              <a:ext uri="{FF2B5EF4-FFF2-40B4-BE49-F238E27FC236}">
                <a16:creationId xmlns:a16="http://schemas.microsoft.com/office/drawing/2014/main" id="{CAEB3D94-320A-4760-B368-94AD4C086448}"/>
              </a:ext>
            </a:extLst>
          </p:cNvPr>
          <p:cNvSpPr>
            <a:spLocks noGrp="1" noChangeArrowheads="1"/>
          </p:cNvSpPr>
          <p:nvPr>
            <p:ph type="body" idx="1"/>
          </p:nvPr>
        </p:nvSpPr>
        <p:spPr>
          <a:xfrm>
            <a:off x="889000" y="4687888"/>
            <a:ext cx="488950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4" tIns="44070" rIns="89714" bIns="44070"/>
          <a:lstStyle/>
          <a:p>
            <a:pPr eaLnBrk="1" hangingPunct="1"/>
            <a:endParaRPr lang="en-GB" altLang="en-US">
              <a:latin typeface="Arial" panose="020B0604020202020204" pitchFamily="34" charset="0"/>
              <a:ea typeface="ＭＳ Ｐゴシック" panose="020B0600070205080204" pitchFamily="34" charset="-128"/>
            </a:endParaRPr>
          </a:p>
        </p:txBody>
      </p:sp>
    </p:spTree>
    <p:custDataLst>
      <p:tags r:id="rId1"/>
    </p:custData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EAAC8312-4FCC-4C9C-9932-28BC286D9189}"/>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2F398BD2-7B8A-44F9-AC3C-958FD05CC8AE}"/>
              </a:ext>
            </a:extLst>
          </p:cNvPr>
          <p:cNvSpPr>
            <a:spLocks noGrp="1" noChangeArrowheads="1"/>
          </p:cNvSpPr>
          <p:nvPr>
            <p:ph type="body" idx="1"/>
          </p:nvPr>
        </p:nvSpPr>
        <p:spPr>
          <a:xfrm>
            <a:off x="666750" y="4573588"/>
            <a:ext cx="5335588"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lnSpc>
                <a:spcPct val="90000"/>
              </a:lnSpc>
            </a:pPr>
            <a:r>
              <a:rPr lang="en-GB" altLang="en-US" b="1">
                <a:latin typeface="Arial" panose="020B0604020202020204" pitchFamily="34" charset="0"/>
                <a:ea typeface="ＭＳ Ｐゴシック" panose="020B0600070205080204" pitchFamily="34" charset="-128"/>
              </a:rPr>
              <a:t>1  Remember that the Data Protection Act is not a barrier to sharing information </a:t>
            </a:r>
            <a:r>
              <a:rPr lang="en-GB" altLang="en-US">
                <a:latin typeface="Arial" panose="020B0604020202020204" pitchFamily="34" charset="0"/>
                <a:ea typeface="ＭＳ Ｐゴシック" panose="020B0600070205080204" pitchFamily="34" charset="-128"/>
              </a:rPr>
              <a:t>but provides a framework to ensure that personal information about living persons is shared appropriately</a:t>
            </a:r>
            <a:endParaRPr lang="en-GB" altLang="en-US" b="1">
              <a:latin typeface="Arial" panose="020B0604020202020204" pitchFamily="34" charset="0"/>
              <a:ea typeface="ＭＳ Ｐゴシック" panose="020B0600070205080204" pitchFamily="34" charset="-128"/>
            </a:endParaRPr>
          </a:p>
          <a:p>
            <a:pPr marL="227013" indent="-227013">
              <a:lnSpc>
                <a:spcPct val="90000"/>
              </a:lnSpc>
              <a:buFontTx/>
              <a:buAutoNum type="arabicPlain" startAt="2"/>
            </a:pPr>
            <a:r>
              <a:rPr lang="en-GB" altLang="en-US" b="1">
                <a:latin typeface="Arial" panose="020B0604020202020204" pitchFamily="34" charset="0"/>
                <a:ea typeface="ＭＳ Ｐゴシック" panose="020B0600070205080204" pitchFamily="34" charset="-128"/>
              </a:rPr>
              <a:t>Be open and honest </a:t>
            </a:r>
            <a:r>
              <a:rPr lang="en-GB" altLang="en-US">
                <a:latin typeface="Arial" panose="020B0604020202020204" pitchFamily="34" charset="0"/>
                <a:ea typeface="ＭＳ Ｐゴシック" panose="020B0600070205080204" pitchFamily="34" charset="-128"/>
              </a:rPr>
              <a:t>with the person (and/or their family where appropriate) from the outset about why, what, how and with whom information will, or could be shared, and seek their agreement, </a:t>
            </a:r>
            <a:r>
              <a:rPr lang="en-GB" altLang="en-US" u="sng">
                <a:latin typeface="Arial" panose="020B0604020202020204" pitchFamily="34" charset="0"/>
                <a:ea typeface="ＭＳ Ｐゴシック" panose="020B0600070205080204" pitchFamily="34" charset="-128"/>
              </a:rPr>
              <a:t>unless it is unsafe to do so</a:t>
            </a:r>
          </a:p>
          <a:p>
            <a:pPr marL="227013" indent="-227013">
              <a:lnSpc>
                <a:spcPct val="90000"/>
              </a:lnSpc>
              <a:buFontTx/>
              <a:buAutoNum type="arabicPlain" startAt="2"/>
            </a:pPr>
            <a:r>
              <a:rPr lang="en-GB" altLang="en-US" b="1">
                <a:latin typeface="Arial" panose="020B0604020202020204" pitchFamily="34" charset="0"/>
                <a:ea typeface="ＭＳ Ｐゴシック" panose="020B0600070205080204" pitchFamily="34" charset="-128"/>
              </a:rPr>
              <a:t>Seek advice </a:t>
            </a:r>
            <a:r>
              <a:rPr lang="en-GB" altLang="en-US">
                <a:latin typeface="Arial" panose="020B0604020202020204" pitchFamily="34" charset="0"/>
                <a:ea typeface="ＭＳ Ｐゴシック" panose="020B0600070205080204" pitchFamily="34" charset="-128"/>
              </a:rPr>
              <a:t>if you are in any doubt, without disclosing the identity of the person where possible</a:t>
            </a:r>
          </a:p>
          <a:p>
            <a:pPr marL="227013" indent="-227013">
              <a:lnSpc>
                <a:spcPct val="90000"/>
              </a:lnSpc>
              <a:buFontTx/>
              <a:buAutoNum type="arabicPlain" startAt="2"/>
            </a:pPr>
            <a:r>
              <a:rPr lang="en-GB" altLang="en-US" b="1">
                <a:latin typeface="Arial" panose="020B0604020202020204" pitchFamily="34" charset="0"/>
                <a:ea typeface="ＭＳ Ｐゴシック" panose="020B0600070205080204" pitchFamily="34" charset="-128"/>
              </a:rPr>
              <a:t>Share with consent where appropriate </a:t>
            </a:r>
            <a:r>
              <a:rPr lang="en-GB" altLang="en-US">
                <a:latin typeface="Arial" panose="020B0604020202020204" pitchFamily="34" charset="0"/>
                <a:ea typeface="ＭＳ Ｐゴシック" panose="020B0600070205080204" pitchFamily="34" charset="-128"/>
              </a:rPr>
              <a:t>and, where possible, respect the wishes of those who do not consent to share confidential information.  You may still share information without consent if, in your judgement, that lack of consent can be overridden in the publics interest.  You will need to base your judgement on the facts of the case. </a:t>
            </a:r>
          </a:p>
          <a:p>
            <a:pPr marL="227013" indent="-227013">
              <a:lnSpc>
                <a:spcPct val="90000"/>
              </a:lnSpc>
              <a:buFontTx/>
              <a:buAutoNum type="arabicPlain" startAt="2"/>
            </a:pPr>
            <a:r>
              <a:rPr lang="en-GB" altLang="en-US" b="1">
                <a:latin typeface="Arial" panose="020B0604020202020204" pitchFamily="34" charset="0"/>
                <a:ea typeface="ＭＳ Ｐゴシック" panose="020B0600070205080204" pitchFamily="34" charset="-128"/>
              </a:rPr>
              <a:t>Consider safety and well-being: </a:t>
            </a:r>
            <a:r>
              <a:rPr lang="en-GB" altLang="en-US">
                <a:latin typeface="Arial" panose="020B0604020202020204" pitchFamily="34" charset="0"/>
                <a:ea typeface="ＭＳ Ｐゴシック" panose="020B0600070205080204" pitchFamily="34" charset="-128"/>
              </a:rPr>
              <a:t>Base your information sharing decisions on considerations of the safety and well-being of the person and others who may be affected by their actions</a:t>
            </a:r>
          </a:p>
          <a:p>
            <a:pPr marL="227013" indent="-227013">
              <a:lnSpc>
                <a:spcPct val="90000"/>
              </a:lnSpc>
              <a:buFontTx/>
              <a:buAutoNum type="arabicPlain" startAt="2"/>
            </a:pPr>
            <a:r>
              <a:rPr lang="en-GB" altLang="en-US" b="1">
                <a:latin typeface="Arial" panose="020B0604020202020204" pitchFamily="34" charset="0"/>
                <a:ea typeface="ＭＳ Ｐゴシック" panose="020B0600070205080204" pitchFamily="34" charset="-128"/>
              </a:rPr>
              <a:t>Necessary, proportionate, relevant, accurate, timely and secure: </a:t>
            </a:r>
            <a:r>
              <a:rPr lang="en-GB" altLang="en-US">
                <a:latin typeface="Arial" panose="020B0604020202020204" pitchFamily="34" charset="0"/>
                <a:ea typeface="ＭＳ Ｐゴシック" panose="020B0600070205080204" pitchFamily="34" charset="-128"/>
              </a:rPr>
              <a:t>Ensure that the information you share is necessary for the purpose for which you are sharing it, is shared only with those people who need to have it, is accurate and up-to-date, is shared, in a timely fashion, and is shared securely</a:t>
            </a:r>
          </a:p>
          <a:p>
            <a:pPr marL="227013" indent="-227013">
              <a:lnSpc>
                <a:spcPct val="90000"/>
              </a:lnSpc>
              <a:buFontTx/>
              <a:buAutoNum type="arabicPlain" startAt="2"/>
            </a:pPr>
            <a:r>
              <a:rPr lang="en-GB" altLang="en-US" b="1">
                <a:latin typeface="Arial" panose="020B0604020202020204" pitchFamily="34" charset="0"/>
                <a:ea typeface="ＭＳ Ｐゴシック" panose="020B0600070205080204" pitchFamily="34" charset="-128"/>
              </a:rPr>
              <a:t>Keep a record </a:t>
            </a:r>
            <a:r>
              <a:rPr lang="en-GB" altLang="en-US">
                <a:latin typeface="Arial" panose="020B0604020202020204" pitchFamily="34" charset="0"/>
                <a:ea typeface="ＭＳ Ｐゴシック" panose="020B0600070205080204" pitchFamily="34" charset="-128"/>
              </a:rPr>
              <a:t>of your decision and the reasons for it – whether it is to share information or not.  If you decide to share, then record what you have shared, with whom and for what purpose.</a:t>
            </a:r>
            <a:endParaRPr lang="en-GB" altLang="en-US" b="1">
              <a:latin typeface="Arial" panose="020B0604020202020204" pitchFamily="34" charset="0"/>
              <a:ea typeface="ＭＳ Ｐゴシック" panose="020B0600070205080204" pitchFamily="34" charset="-128"/>
            </a:endParaRPr>
          </a:p>
          <a:p>
            <a:pPr marL="227013" indent="-227013">
              <a:lnSpc>
                <a:spcPct val="90000"/>
              </a:lnSpc>
            </a:pPr>
            <a:endParaRPr lang="en-GB" altLang="en-US" sz="1400" b="1">
              <a:latin typeface="Arial" panose="020B0604020202020204" pitchFamily="34" charset="0"/>
              <a:ea typeface="ＭＳ Ｐゴシック" panose="020B0600070205080204" pitchFamily="34" charset="-128"/>
            </a:endParaRPr>
          </a:p>
          <a:p>
            <a:pPr marL="227013" indent="-227013">
              <a:lnSpc>
                <a:spcPct val="90000"/>
              </a:lnSpc>
              <a:buFontTx/>
              <a:buAutoNum type="arabicPlain" startAt="2"/>
            </a:pPr>
            <a:endParaRPr lang="en-GB" altLang="en-US" b="1" u="sng">
              <a:latin typeface="Arial" panose="020B0604020202020204" pitchFamily="34" charset="0"/>
              <a:ea typeface="ＭＳ Ｐゴシック" panose="020B0600070205080204" pitchFamily="34" charset="-128"/>
            </a:endParaRPr>
          </a:p>
        </p:txBody>
      </p:sp>
    </p:spTree>
    <p:custDataLst>
      <p:tags r:id="rId1"/>
    </p:custData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E63C423A-359D-4C3F-B023-6A100374FFA4}"/>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7C0B2FA5-624B-4FE0-BECB-0A895BB3DF1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u="sng">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C67633-DA03-40CC-9EEE-BE339C0C7C81}" type="slidenum">
              <a:rPr lang="en-GB" smtClean="0"/>
              <a:t>5</a:t>
            </a:fld>
            <a:endParaRPr lang="en-GB"/>
          </a:p>
        </p:txBody>
      </p:sp>
    </p:spTree>
    <p:extLst>
      <p:ext uri="{BB962C8B-B14F-4D97-AF65-F5344CB8AC3E}">
        <p14:creationId xmlns:p14="http://schemas.microsoft.com/office/powerpoint/2010/main" val="3464334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A767D2D3-3E2D-429F-AF7D-519C94139F24}"/>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962F817D-DA16-4674-BD68-5D6CBD4B7E1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
        <p:nvSpPr>
          <p:cNvPr id="112644" name="Slide Number Placeholder 3">
            <a:extLst>
              <a:ext uri="{FF2B5EF4-FFF2-40B4-BE49-F238E27FC236}">
                <a16:creationId xmlns:a16="http://schemas.microsoft.com/office/drawing/2014/main" id="{86FFDB8D-27E0-4B74-ABE7-5C301C1DADE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ea typeface="ＭＳ Ｐゴシック" panose="020B0600070205080204" pitchFamily="34" charset="-128"/>
              </a:defRPr>
            </a:lvl1pPr>
            <a:lvl2pPr marL="742950" indent="-285750" defTabSz="909638">
              <a:defRPr>
                <a:solidFill>
                  <a:schemeClr val="tx1"/>
                </a:solidFill>
                <a:latin typeface="Arial" panose="020B0604020202020204" pitchFamily="34" charset="0"/>
                <a:ea typeface="ＭＳ Ｐゴシック" panose="020B0600070205080204" pitchFamily="34" charset="-128"/>
              </a:defRPr>
            </a:lvl2pPr>
            <a:lvl3pPr marL="1143000" indent="-228600" defTabSz="909638">
              <a:defRPr>
                <a:solidFill>
                  <a:schemeClr val="tx1"/>
                </a:solidFill>
                <a:latin typeface="Arial" panose="020B0604020202020204" pitchFamily="34" charset="0"/>
                <a:ea typeface="ＭＳ Ｐゴシック" panose="020B0600070205080204" pitchFamily="34" charset="-128"/>
              </a:defRPr>
            </a:lvl3pPr>
            <a:lvl4pPr marL="1600200" indent="-228600" defTabSz="909638">
              <a:defRPr>
                <a:solidFill>
                  <a:schemeClr val="tx1"/>
                </a:solidFill>
                <a:latin typeface="Arial" panose="020B0604020202020204" pitchFamily="34" charset="0"/>
                <a:ea typeface="ＭＳ Ｐゴシック" panose="020B0600070205080204" pitchFamily="34" charset="-128"/>
              </a:defRPr>
            </a:lvl4pPr>
            <a:lvl5pPr marL="2057400" indent="-228600" defTabSz="909638">
              <a:defRPr>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09638" rtl="0" eaLnBrk="0" fontAlgn="base" latinLnBrk="0" hangingPunct="0">
              <a:lnSpc>
                <a:spcPct val="100000"/>
              </a:lnSpc>
              <a:spcBef>
                <a:spcPct val="0"/>
              </a:spcBef>
              <a:spcAft>
                <a:spcPct val="0"/>
              </a:spcAft>
              <a:buClrTx/>
              <a:buSzTx/>
              <a:buFontTx/>
              <a:buNone/>
              <a:tabLst/>
              <a:defRPr/>
            </a:pPr>
            <a:fld id="{9E5ACF2D-F3CA-4540-99AC-B27EC5FDA01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09638"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D10EFE7A-50A7-4A02-8CEC-E9A211DB3252}"/>
              </a:ext>
            </a:extLst>
          </p:cNvPr>
          <p:cNvSpPr>
            <a:spLocks noGrp="1" noRot="1" noChangeAspect="1" noChangeArrowheads="1" noTextEdit="1"/>
          </p:cNvSpPr>
          <p:nvPr>
            <p:ph type="sldImg"/>
          </p:nvPr>
        </p:nvSpPr>
        <p:spPr>
          <a:xfrm>
            <a:off x="77788" y="782638"/>
            <a:ext cx="6581775" cy="3703637"/>
          </a:xfrm>
          <a:ln/>
        </p:spPr>
      </p:sp>
      <p:sp>
        <p:nvSpPr>
          <p:cNvPr id="118787" name="Rectangle 3">
            <a:extLst>
              <a:ext uri="{FF2B5EF4-FFF2-40B4-BE49-F238E27FC236}">
                <a16:creationId xmlns:a16="http://schemas.microsoft.com/office/drawing/2014/main" id="{2405C277-F2F5-4B12-B7D2-47EF965E23CA}"/>
              </a:ext>
            </a:extLst>
          </p:cNvPr>
          <p:cNvSpPr>
            <a:spLocks noGrp="1" noChangeArrowheads="1"/>
          </p:cNvSpPr>
          <p:nvPr>
            <p:ph type="body" idx="1"/>
          </p:nvPr>
        </p:nvSpPr>
        <p:spPr>
          <a:xfrm>
            <a:off x="666750" y="4578350"/>
            <a:ext cx="5335588" cy="515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GB" altLang="en-US" sz="2000" dirty="0">
                <a:latin typeface="Arial" panose="020B0604020202020204" pitchFamily="34" charset="0"/>
                <a:ea typeface="ＭＳ Ｐゴシック" panose="020B0600070205080204" pitchFamily="34" charset="-128"/>
              </a:rPr>
              <a:t>Explain where interventions come in…..</a:t>
            </a:r>
          </a:p>
          <a:p>
            <a:pPr>
              <a:lnSpc>
                <a:spcPct val="80000"/>
              </a:lnSpc>
            </a:pPr>
            <a:r>
              <a:rPr lang="en-GB" altLang="en-US" sz="2000" dirty="0">
                <a:latin typeface="Arial" panose="020B0604020202020204" pitchFamily="34" charset="0"/>
                <a:ea typeface="ＭＳ Ｐゴシック" panose="020B0600070205080204" pitchFamily="34" charset="-128"/>
              </a:rPr>
              <a:t>Level 1 no concerns</a:t>
            </a:r>
          </a:p>
          <a:p>
            <a:pPr>
              <a:lnSpc>
                <a:spcPct val="80000"/>
              </a:lnSpc>
            </a:pPr>
            <a:r>
              <a:rPr lang="en-GB" altLang="en-US" sz="2000" dirty="0">
                <a:latin typeface="Arial" panose="020B0604020202020204" pitchFamily="34" charset="0"/>
                <a:ea typeface="ＭＳ Ｐゴシック" panose="020B0600070205080204" pitchFamily="34" charset="-128"/>
              </a:rPr>
              <a:t>Level 2 EHP can start here (however may be a referral to a single agency using the agency’s referral form) </a:t>
            </a:r>
          </a:p>
          <a:p>
            <a:pPr>
              <a:lnSpc>
                <a:spcPct val="80000"/>
              </a:lnSpc>
            </a:pPr>
            <a:r>
              <a:rPr lang="en-GB" altLang="en-US" sz="2000" dirty="0">
                <a:latin typeface="Arial" panose="020B0604020202020204" pitchFamily="34" charset="0"/>
                <a:ea typeface="ＭＳ Ｐゴシック" panose="020B0600070205080204" pitchFamily="34" charset="-128"/>
              </a:rPr>
              <a:t>Level 3 EHP multi agency early intervention need permission to share</a:t>
            </a:r>
          </a:p>
          <a:p>
            <a:pPr>
              <a:lnSpc>
                <a:spcPct val="80000"/>
              </a:lnSpc>
            </a:pPr>
            <a:r>
              <a:rPr lang="en-GB" altLang="en-US" sz="2000" dirty="0">
                <a:latin typeface="Arial" panose="020B0604020202020204" pitchFamily="34" charset="0"/>
                <a:ea typeface="ＭＳ Ｐゴシック" panose="020B0600070205080204" pitchFamily="34" charset="-128"/>
              </a:rPr>
              <a:t>Level 4 Referral to social care at this point social care are considering is this a child in need S17 or do they suspect Significant harm S47</a:t>
            </a:r>
          </a:p>
          <a:p>
            <a:pPr>
              <a:lnSpc>
                <a:spcPct val="80000"/>
              </a:lnSpc>
            </a:pPr>
            <a:endParaRPr lang="en-GB" altLang="en-US" sz="1400" dirty="0">
              <a:latin typeface="Arial" panose="020B0604020202020204" pitchFamily="34" charset="0"/>
              <a:ea typeface="ＭＳ Ｐゴシック" panose="020B0600070205080204" pitchFamily="34" charset="-128"/>
            </a:endParaRPr>
          </a:p>
          <a:p>
            <a:r>
              <a:rPr lang="en-US" altLang="en-US" sz="2000" dirty="0">
                <a:latin typeface="Arial" panose="020B0604020202020204" pitchFamily="34" charset="0"/>
                <a:ea typeface="ＭＳ Ｐゴシック" panose="020B0600070205080204" pitchFamily="34" charset="-128"/>
              </a:rPr>
              <a:t>Assessing needs at an early stage and deciding on what action to take is where the Early Help Plan comes in. Practitioners should be able to gather and record information about a child or young person with additional needs in a way so that they can begin to work out what the needs are and what should to be done to address them.</a:t>
            </a:r>
          </a:p>
          <a:p>
            <a:r>
              <a:rPr lang="en-US" altLang="en-US" sz="2000" dirty="0">
                <a:latin typeface="Arial" panose="020B0604020202020204" pitchFamily="34" charset="0"/>
                <a:ea typeface="ＭＳ Ｐゴシック" panose="020B0600070205080204" pitchFamily="34" charset="-128"/>
              </a:rPr>
              <a:t>EHP (formerly CAF)</a:t>
            </a:r>
          </a:p>
          <a:p>
            <a:pPr>
              <a:lnSpc>
                <a:spcPct val="90000"/>
              </a:lnSpc>
            </a:pPr>
            <a:r>
              <a:rPr lang="en-GB" altLang="en-US" dirty="0">
                <a:latin typeface="Arial" panose="020B0604020202020204" pitchFamily="34" charset="0"/>
                <a:ea typeface="ＭＳ Ｐゴシック" panose="020B0600070205080204" pitchFamily="34" charset="-128"/>
              </a:rPr>
              <a:t>This is a consent based assessment which should be carried out:</a:t>
            </a:r>
          </a:p>
          <a:p>
            <a:pPr lvl="2">
              <a:lnSpc>
                <a:spcPct val="90000"/>
              </a:lnSpc>
              <a:buSzPct val="60000"/>
              <a:buFont typeface="Wingdings" panose="05000000000000000000" pitchFamily="2" charset="2"/>
              <a:buChar char="q"/>
            </a:pPr>
            <a:r>
              <a:rPr lang="en-GB" altLang="en-US" sz="2800" dirty="0">
                <a:latin typeface="Arial" panose="020B0604020202020204" pitchFamily="34" charset="0"/>
                <a:ea typeface="ＭＳ Ｐゴシック" panose="020B0600070205080204" pitchFamily="34" charset="-128"/>
              </a:rPr>
              <a:t> If the child has additional, unmet, needs</a:t>
            </a:r>
            <a:endParaRPr lang="en-US" altLang="en-US" sz="2800" dirty="0">
              <a:latin typeface="Arial" panose="020B0604020202020204" pitchFamily="34" charset="0"/>
              <a:ea typeface="ＭＳ Ｐゴシック" panose="020B0600070205080204" pitchFamily="34" charset="-128"/>
            </a:endParaRPr>
          </a:p>
          <a:p>
            <a:pPr lvl="2">
              <a:lnSpc>
                <a:spcPct val="90000"/>
              </a:lnSpc>
              <a:buSzPct val="60000"/>
              <a:buFont typeface="Wingdings" panose="05000000000000000000" pitchFamily="2" charset="2"/>
              <a:buChar char="q"/>
            </a:pPr>
            <a:r>
              <a:rPr lang="en-GB" altLang="en-US" sz="2800" dirty="0">
                <a:latin typeface="Arial" panose="020B0604020202020204" pitchFamily="34" charset="0"/>
                <a:ea typeface="ＭＳ Ｐゴシック" panose="020B0600070205080204" pitchFamily="34" charset="-128"/>
              </a:rPr>
              <a:t> And more than one agency is involved</a:t>
            </a:r>
            <a:endParaRPr lang="en-US" altLang="en-US" sz="2800" dirty="0">
              <a:latin typeface="Arial" panose="020B0604020202020204" pitchFamily="34" charset="0"/>
              <a:ea typeface="ＭＳ Ｐゴシック" panose="020B0600070205080204" pitchFamily="34" charset="-128"/>
            </a:endParaRPr>
          </a:p>
          <a:p>
            <a:pPr lvl="2">
              <a:lnSpc>
                <a:spcPct val="90000"/>
              </a:lnSpc>
              <a:buSzPct val="60000"/>
              <a:buFont typeface="Wingdings" panose="05000000000000000000" pitchFamily="2" charset="2"/>
              <a:buChar char="q"/>
            </a:pPr>
            <a:r>
              <a:rPr lang="en-GB" altLang="en-US" sz="2800" dirty="0">
                <a:latin typeface="Arial" panose="020B0604020202020204" pitchFamily="34" charset="0"/>
                <a:ea typeface="ＭＳ Ｐゴシック" panose="020B0600070205080204" pitchFamily="34" charset="-128"/>
              </a:rPr>
              <a:t> By professionals who know the child</a:t>
            </a:r>
            <a:endParaRPr lang="en-US" altLang="en-US" sz="2800" dirty="0">
              <a:latin typeface="Arial" panose="020B0604020202020204" pitchFamily="34" charset="0"/>
              <a:ea typeface="ＭＳ Ｐゴシック" panose="020B0600070205080204" pitchFamily="34" charset="-128"/>
            </a:endParaRPr>
          </a:p>
          <a:p>
            <a:pPr lvl="2">
              <a:lnSpc>
                <a:spcPct val="90000"/>
              </a:lnSpc>
              <a:buSzPct val="60000"/>
              <a:buFont typeface="Wingdings" panose="05000000000000000000" pitchFamily="2" charset="2"/>
              <a:buChar char="q"/>
            </a:pPr>
            <a:r>
              <a:rPr lang="en-GB" altLang="en-US" sz="2800" dirty="0">
                <a:latin typeface="Arial" panose="020B0604020202020204" pitchFamily="34" charset="0"/>
                <a:ea typeface="ＭＳ Ｐゴシック" panose="020B0600070205080204" pitchFamily="34" charset="-128"/>
              </a:rPr>
              <a:t> But they do not believe that a referral to children’s social care is necessary</a:t>
            </a:r>
            <a:endParaRPr lang="en-GB" altLang="en-US" dirty="0">
              <a:latin typeface="Arial" panose="020B0604020202020204" pitchFamily="34" charset="0"/>
              <a:ea typeface="ＭＳ Ｐゴシック" panose="020B0600070205080204" pitchFamily="34" charset="-128"/>
            </a:endParaRPr>
          </a:p>
          <a:p>
            <a:endParaRPr lang="en-GB" altLang="en-US" sz="1600" dirty="0">
              <a:latin typeface="Arial" panose="020B0604020202020204" pitchFamily="34" charset="0"/>
              <a:ea typeface="ＭＳ Ｐゴシック" panose="020B0600070205080204" pitchFamily="34" charset="-128"/>
            </a:endParaRPr>
          </a:p>
          <a:p>
            <a:endParaRPr lang="en-GB" altLang="en-US" sz="1600" dirty="0">
              <a:latin typeface="Arial" panose="020B0604020202020204" pitchFamily="34" charset="0"/>
              <a:ea typeface="ＭＳ Ｐゴシック" panose="020B0600070205080204" pitchFamily="34" charset="-128"/>
            </a:endParaRPr>
          </a:p>
          <a:p>
            <a:endParaRPr lang="en-GB" altLang="en-US" sz="1600" dirty="0">
              <a:latin typeface="Arial" panose="020B0604020202020204" pitchFamily="34" charset="0"/>
              <a:ea typeface="ＭＳ Ｐゴシック" panose="020B0600070205080204" pitchFamily="34" charset="-128"/>
            </a:endParaRPr>
          </a:p>
          <a:p>
            <a:endParaRPr lang="en-GB" altLang="en-US" sz="1600" dirty="0">
              <a:latin typeface="Arial" panose="020B0604020202020204" pitchFamily="34" charset="0"/>
              <a:ea typeface="ＭＳ Ｐゴシック" panose="020B0600070205080204" pitchFamily="34" charset="-128"/>
            </a:endParaRPr>
          </a:p>
          <a:p>
            <a:endParaRPr lang="en-GB" altLang="en-US" sz="1400" dirty="0">
              <a:latin typeface="Arial" panose="020B0604020202020204" pitchFamily="34" charset="0"/>
              <a:ea typeface="ＭＳ Ｐゴシック" panose="020B0600070205080204" pitchFamily="34" charset="-128"/>
            </a:endParaRPr>
          </a:p>
        </p:txBody>
      </p:sp>
      <p:pic>
        <p:nvPicPr>
          <p:cNvPr id="118788" name="Picture 5">
            <a:extLst>
              <a:ext uri="{FF2B5EF4-FFF2-40B4-BE49-F238E27FC236}">
                <a16:creationId xmlns:a16="http://schemas.microsoft.com/office/drawing/2014/main" id="{1D237CA2-8B73-4E8C-AEF0-23E3F5C16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3495675"/>
            <a:ext cx="573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689DDAEE-736F-4CAA-8F9E-E2BDA964C8B6}"/>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5648AFC2-4306-4FA5-A247-E506AB6E1705}"/>
              </a:ext>
            </a:extLst>
          </p:cNvPr>
          <p:cNvSpPr>
            <a:spLocks noGrp="1" noChangeArrowheads="1"/>
          </p:cNvSpPr>
          <p:nvPr>
            <p:ph type="body" idx="1"/>
          </p:nvPr>
        </p:nvSpPr>
        <p:spPr>
          <a:ln/>
        </p:spPr>
        <p:txBody>
          <a:bodyPr/>
          <a:lstStyle/>
          <a:p>
            <a:pPr>
              <a:defRPr/>
            </a:pPr>
            <a:r>
              <a:rPr lang="en-GB" altLang="en-US" dirty="0"/>
              <a:t>Sharing of a concern about a child or family with children’s social care.</a:t>
            </a:r>
          </a:p>
          <a:p>
            <a:pPr>
              <a:defRPr/>
            </a:pPr>
            <a:endParaRPr lang="en-GB" altLang="en-US" sz="1050" dirty="0"/>
          </a:p>
          <a:p>
            <a:pPr>
              <a:defRPr/>
            </a:pPr>
            <a:r>
              <a:rPr lang="en-GB" altLang="en-US" dirty="0"/>
              <a:t>If from a professional it must be followed up within 48 hours with a written referral form.</a:t>
            </a:r>
          </a:p>
          <a:p>
            <a:pPr>
              <a:defRPr/>
            </a:pPr>
            <a:endParaRPr lang="en-GB" altLang="en-US" sz="1050" dirty="0"/>
          </a:p>
          <a:p>
            <a:pPr>
              <a:defRPr/>
            </a:pPr>
            <a:r>
              <a:rPr lang="en-GB" altLang="en-US" dirty="0"/>
              <a:t>What happens when you refer to CSC</a:t>
            </a:r>
          </a:p>
          <a:p>
            <a:pPr>
              <a:defRPr/>
            </a:pPr>
            <a:r>
              <a:rPr lang="en-GB" altLang="en-US" dirty="0"/>
              <a:t>In most cases parents must be informed that a referral is being made.</a:t>
            </a:r>
          </a:p>
          <a:p>
            <a:pPr>
              <a:defRPr/>
            </a:pPr>
            <a:r>
              <a:rPr lang="en-GB" altLang="en-US" sz="3000" dirty="0"/>
              <a:t>They should respond within one working day telling you what further action they have decided to take</a:t>
            </a:r>
          </a:p>
          <a:p>
            <a:pPr>
              <a:defRPr/>
            </a:pPr>
            <a:r>
              <a:rPr lang="en-GB" altLang="en-US" sz="3000" dirty="0"/>
              <a:t>You may be asked to participate in further assessment either through:</a:t>
            </a:r>
          </a:p>
          <a:p>
            <a:pPr lvl="1">
              <a:defRPr/>
            </a:pPr>
            <a:r>
              <a:rPr lang="en-GB" altLang="en-US" sz="2400" dirty="0"/>
              <a:t>an early help assessment or</a:t>
            </a:r>
          </a:p>
          <a:p>
            <a:pPr lvl="1">
              <a:defRPr/>
            </a:pPr>
            <a:r>
              <a:rPr lang="en-GB" altLang="en-US" sz="2400" dirty="0"/>
              <a:t>another assessment which covers child in need (section 17) and child protection (section 47) </a:t>
            </a:r>
          </a:p>
          <a:p>
            <a:pPr>
              <a:defRPr/>
            </a:pPr>
            <a:r>
              <a:rPr lang="en-GB" altLang="en-US" sz="3000" dirty="0"/>
              <a:t>You may also be asked to contribute to other discussions such as: a strategy discussion or a core group</a:t>
            </a:r>
          </a:p>
          <a:p>
            <a:pPr>
              <a:lnSpc>
                <a:spcPct val="80000"/>
              </a:lnSpc>
              <a:defRPr/>
            </a:pPr>
            <a:endParaRPr lang="en-GB" altLang="en-US" dirty="0">
              <a:latin typeface="Arial" panose="020B0604020202020204" pitchFamily="34" charset="0"/>
              <a:ea typeface="ＭＳ Ｐゴシック" panose="020B0600070205080204" pitchFamily="34" charset="-128"/>
            </a:endParaRPr>
          </a:p>
          <a:p>
            <a:pPr>
              <a:lnSpc>
                <a:spcPct val="80000"/>
              </a:lnSpc>
              <a:buFontTx/>
              <a:buChar char="•"/>
              <a:defRPr/>
            </a:pPr>
            <a:endParaRPr lang="en-GB" altLang="en-US" dirty="0">
              <a:latin typeface="Arial" panose="020B0604020202020204" pitchFamily="34" charset="0"/>
              <a:ea typeface="ＭＳ Ｐゴシック" panose="020B0600070205080204" pitchFamily="34" charset="-128"/>
            </a:endParaRPr>
          </a:p>
          <a:p>
            <a:pPr>
              <a:defRPr/>
            </a:pPr>
            <a:endParaRPr lang="en-GB" altLang="en-US" dirty="0">
              <a:latin typeface="Arial" panose="020B0604020202020204" pitchFamily="34" charset="0"/>
            </a:endParaRPr>
          </a:p>
          <a:p>
            <a:pPr>
              <a:defRPr/>
            </a:pPr>
            <a:endParaRPr lang="en-GB" altLang="en-US" dirty="0"/>
          </a:p>
          <a:p>
            <a:pPr>
              <a:defRPr/>
            </a:pPr>
            <a:endParaRPr lang="en-GB" altLang="en-US" dirty="0"/>
          </a:p>
          <a:p>
            <a:pPr>
              <a:defRPr/>
            </a:pPr>
            <a:endParaRPr lang="en-GB" altLang="en-US" dirty="0">
              <a:latin typeface="Arial" panose="020B0604020202020204" pitchFamily="34" charset="0"/>
            </a:endParaRPr>
          </a:p>
          <a:p>
            <a:pPr>
              <a:defRPr/>
            </a:pPr>
            <a:endParaRPr lang="en-GB" altLang="en-US" dirty="0">
              <a:latin typeface="Arial" panose="020B0604020202020204" pitchFamily="34" charset="0"/>
            </a:endParaRPr>
          </a:p>
        </p:txBody>
      </p:sp>
    </p:spTree>
    <p:custDataLst>
      <p:tags r:id="rId1"/>
    </p:custData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3107463F-2DA5-43F3-9E70-7DC2DED0344D}"/>
              </a:ext>
            </a:extLst>
          </p:cNvPr>
          <p:cNvSpPr>
            <a:spLocks noGrp="1" noRot="1" noChangeAspect="1" noChangeArrowheads="1" noTextEdit="1"/>
          </p:cNvSpPr>
          <p:nvPr>
            <p:ph type="sldImg"/>
          </p:nvPr>
        </p:nvSpPr>
        <p:spPr>
          <a:ln/>
        </p:spPr>
      </p:sp>
      <p:sp>
        <p:nvSpPr>
          <p:cNvPr id="123907" name="Notes Placeholder 2">
            <a:extLst>
              <a:ext uri="{FF2B5EF4-FFF2-40B4-BE49-F238E27FC236}">
                <a16:creationId xmlns:a16="http://schemas.microsoft.com/office/drawing/2014/main" id="{795C5730-9BD0-423D-AFD5-F5049429D9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
        <p:nvSpPr>
          <p:cNvPr id="123908" name="Slide Number Placeholder 3">
            <a:extLst>
              <a:ext uri="{FF2B5EF4-FFF2-40B4-BE49-F238E27FC236}">
                <a16:creationId xmlns:a16="http://schemas.microsoft.com/office/drawing/2014/main" id="{F6DF7FA7-513B-495F-BDAA-3AB572DDEC6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ea typeface="ＭＳ Ｐゴシック" panose="020B0600070205080204" pitchFamily="34" charset="-128"/>
              </a:defRPr>
            </a:lvl1pPr>
            <a:lvl2pPr marL="742950" indent="-285750" defTabSz="909638">
              <a:defRPr>
                <a:solidFill>
                  <a:schemeClr val="tx1"/>
                </a:solidFill>
                <a:latin typeface="Arial" panose="020B0604020202020204" pitchFamily="34" charset="0"/>
                <a:ea typeface="ＭＳ Ｐゴシック" panose="020B0600070205080204" pitchFamily="34" charset="-128"/>
              </a:defRPr>
            </a:lvl2pPr>
            <a:lvl3pPr marL="1143000" indent="-228600" defTabSz="909638">
              <a:defRPr>
                <a:solidFill>
                  <a:schemeClr val="tx1"/>
                </a:solidFill>
                <a:latin typeface="Arial" panose="020B0604020202020204" pitchFamily="34" charset="0"/>
                <a:ea typeface="ＭＳ Ｐゴシック" panose="020B0600070205080204" pitchFamily="34" charset="-128"/>
              </a:defRPr>
            </a:lvl3pPr>
            <a:lvl4pPr marL="1600200" indent="-228600" defTabSz="909638">
              <a:defRPr>
                <a:solidFill>
                  <a:schemeClr val="tx1"/>
                </a:solidFill>
                <a:latin typeface="Arial" panose="020B0604020202020204" pitchFamily="34" charset="0"/>
                <a:ea typeface="ＭＳ Ｐゴシック" panose="020B0600070205080204" pitchFamily="34" charset="-128"/>
              </a:defRPr>
            </a:lvl4pPr>
            <a:lvl5pPr marL="2057400" indent="-228600" defTabSz="909638">
              <a:defRPr>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09638" rtl="0" eaLnBrk="0" fontAlgn="base" latinLnBrk="0" hangingPunct="0">
              <a:lnSpc>
                <a:spcPct val="100000"/>
              </a:lnSpc>
              <a:spcBef>
                <a:spcPct val="0"/>
              </a:spcBef>
              <a:spcAft>
                <a:spcPct val="0"/>
              </a:spcAft>
              <a:buClrTx/>
              <a:buSzTx/>
              <a:buFontTx/>
              <a:buNone/>
              <a:tabLst/>
              <a:defRPr/>
            </a:pPr>
            <a:fld id="{086AE9D5-04B4-4804-94F4-2D6B4761F87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09638" rtl="0" eaLnBrk="0" fontAlgn="base" latinLnBrk="0" hangingPunct="0">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B655B669-6142-4982-B198-DCDA3844ABD8}"/>
              </a:ext>
            </a:extLst>
          </p:cNvPr>
          <p:cNvSpPr>
            <a:spLocks noGrp="1" noRot="1" noChangeAspect="1" noChangeArrowheads="1" noTextEdit="1"/>
          </p:cNvSpPr>
          <p:nvPr>
            <p:ph type="sldImg"/>
          </p:nvPr>
        </p:nvSpPr>
        <p:spPr>
          <a:xfrm>
            <a:off x="77788" y="782638"/>
            <a:ext cx="6581775" cy="3703637"/>
          </a:xfrm>
          <a:ln/>
        </p:spPr>
      </p:sp>
      <p:sp>
        <p:nvSpPr>
          <p:cNvPr id="134147" name="Rectangle 3">
            <a:extLst>
              <a:ext uri="{FF2B5EF4-FFF2-40B4-BE49-F238E27FC236}">
                <a16:creationId xmlns:a16="http://schemas.microsoft.com/office/drawing/2014/main" id="{65AF8B05-233E-415C-A0DA-B28DC6593FB0}"/>
              </a:ext>
            </a:extLst>
          </p:cNvPr>
          <p:cNvSpPr>
            <a:spLocks noGrp="1" noChangeArrowheads="1"/>
          </p:cNvSpPr>
          <p:nvPr>
            <p:ph type="body" idx="1"/>
          </p:nvPr>
        </p:nvSpPr>
        <p:spPr>
          <a:xfrm>
            <a:off x="700088" y="4732338"/>
            <a:ext cx="5335587"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600" b="1" dirty="0">
              <a:latin typeface="Arial" panose="020B0604020202020204" pitchFamily="34" charset="0"/>
              <a:ea typeface="ＭＳ Ｐゴシック" panose="020B0600070205080204" pitchFamily="34" charset="-128"/>
            </a:endParaRPr>
          </a:p>
          <a:p>
            <a:pPr eaLnBrk="1" hangingPunct="1"/>
            <a:r>
              <a:rPr lang="en-GB" altLang="en-US" sz="1600" dirty="0">
                <a:latin typeface="Arial" panose="020B0604020202020204" pitchFamily="34" charset="0"/>
                <a:ea typeface="ＭＳ Ｐゴシック" panose="020B0600070205080204" pitchFamily="34" charset="-128"/>
              </a:rPr>
              <a:t>Give out additional information about a family (recommended using a case study loosely based on the place of work and types of family you work with and genogram symbols – there are lots of resources on the internet. </a:t>
            </a:r>
          </a:p>
          <a:p>
            <a:pPr eaLnBrk="1" hangingPunct="1"/>
            <a:r>
              <a:rPr lang="en-GB" altLang="en-US" sz="1600" dirty="0">
                <a:latin typeface="Arial" panose="020B0604020202020204" pitchFamily="34" charset="0"/>
                <a:ea typeface="ＭＳ Ｐゴシック" panose="020B0600070205080204" pitchFamily="34" charset="-128"/>
              </a:rPr>
              <a:t>	</a:t>
            </a:r>
          </a:p>
          <a:p>
            <a:pPr eaLnBrk="1" hangingPunct="1"/>
            <a:r>
              <a:rPr lang="en-GB" altLang="en-US" sz="1600" dirty="0">
                <a:latin typeface="Arial" panose="020B0604020202020204" pitchFamily="34" charset="0"/>
                <a:ea typeface="ＭＳ Ｐゴシック" panose="020B0600070205080204" pitchFamily="34" charset="-128"/>
              </a:rPr>
              <a:t>Complete the genogram, include family composition, summary of family background and circumstances past and present that might help understand issues, family relationships and actions or inactions. Take into account race ethnicity and culture and environmental issues</a:t>
            </a:r>
          </a:p>
          <a:p>
            <a:pPr eaLnBrk="1" hangingPunct="1"/>
            <a:endParaRPr lang="en-GB" altLang="en-US" sz="1600" dirty="0">
              <a:latin typeface="Arial" panose="020B0604020202020204" pitchFamily="34" charset="0"/>
              <a:ea typeface="ＭＳ Ｐゴシック" panose="020B0600070205080204" pitchFamily="34" charset="-128"/>
            </a:endParaRPr>
          </a:p>
          <a:p>
            <a:pPr eaLnBrk="1" hangingPunct="1"/>
            <a:r>
              <a:rPr lang="en-GB" altLang="en-US" sz="1600" dirty="0">
                <a:latin typeface="Arial" panose="020B0604020202020204" pitchFamily="34" charset="0"/>
                <a:ea typeface="ＭＳ Ｐゴシック" panose="020B0600070205080204" pitchFamily="34" charset="-128"/>
              </a:rPr>
              <a:t>	</a:t>
            </a:r>
          </a:p>
          <a:p>
            <a:endParaRPr lang="en-GB" altLang="en-US" b="1" dirty="0">
              <a:latin typeface="Arial" panose="020B0604020202020204" pitchFamily="34" charset="0"/>
              <a:ea typeface="ＭＳ Ｐゴシック" panose="020B0600070205080204" pitchFamily="34" charset="-128"/>
            </a:endParaRPr>
          </a:p>
        </p:txBody>
      </p:sp>
    </p:spTree>
    <p:custDataLst>
      <p:tags r:id="rId1"/>
    </p:custData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6FD6EECF-4233-42B0-B595-AA320CE2D540}"/>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3739A405-5819-485C-BB4D-F6D63DD4B785}"/>
              </a:ext>
            </a:extLst>
          </p:cNvPr>
          <p:cNvSpPr>
            <a:spLocks noGrp="1" noChangeArrowheads="1"/>
          </p:cNvSpPr>
          <p:nvPr>
            <p:ph type="body" idx="1"/>
          </p:nvPr>
        </p:nvSpPr>
        <p:spPr>
          <a:xfrm>
            <a:off x="649288" y="4649788"/>
            <a:ext cx="5335587"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latin typeface="Arial" panose="020B0604020202020204" pitchFamily="34" charset="0"/>
                <a:ea typeface="ＭＳ Ｐゴシック" panose="020B0600070205080204" pitchFamily="34" charset="-128"/>
              </a:rPr>
              <a:t>The LADO may be an individual or a team of people WT 2015 says that allegations no longer have to be put through social care but they must be coordinated and  all new appointments to the LADO’s position have to have a social work qualification.</a:t>
            </a:r>
          </a:p>
          <a:p>
            <a:r>
              <a:rPr lang="en-US" altLang="en-US" sz="2000">
                <a:latin typeface="Arial" panose="020B0604020202020204" pitchFamily="34" charset="0"/>
                <a:ea typeface="ＭＳ Ｐゴシック" panose="020B0600070205080204" pitchFamily="34" charset="-128"/>
              </a:rPr>
              <a:t>In Newcastle the LADO has always been separate from Social Care as it sits in the Safeguarding Unit </a:t>
            </a:r>
            <a:endParaRPr lang="en-GB" altLang="en-US" sz="20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30BCB6-C0D2-409F-AEC3-750672E4B6A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46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24D0F7A0-C414-4FB2-869C-F9A861169EFD}"/>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42EA4D54-F207-4AEC-995E-04133D7288E5}"/>
              </a:ext>
            </a:extLst>
          </p:cNvPr>
          <p:cNvSpPr>
            <a:spLocks noGrp="1" noChangeArrowheads="1"/>
          </p:cNvSpPr>
          <p:nvPr>
            <p:ph type="body" idx="1"/>
          </p:nvPr>
        </p:nvSpPr>
        <p:spPr>
          <a:xfrm>
            <a:off x="666750" y="4691063"/>
            <a:ext cx="5335588"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2000">
                <a:latin typeface="Arial" panose="020B0604020202020204" pitchFamily="34" charset="0"/>
                <a:ea typeface="ＭＳ Ｐゴシック" panose="020B0600070205080204" pitchFamily="34" charset="-128"/>
              </a:rPr>
              <a:t>Comment:</a:t>
            </a:r>
          </a:p>
          <a:p>
            <a:pPr eaLnBrk="1" hangingPunct="1"/>
            <a:r>
              <a:rPr lang="en-GB" altLang="en-US" sz="2000">
                <a:latin typeface="Arial" panose="020B0604020202020204" pitchFamily="34" charset="0"/>
                <a:ea typeface="ＭＳ Ｐゴシック" panose="020B0600070205080204" pitchFamily="34" charset="-128"/>
              </a:rPr>
              <a:t>Explain this is a generic course therefore some of the content will be more relevant to some professional in their day to day work than others; although it will give everyone a sound knowledge of the basic principles involved in safeguarding children</a:t>
            </a:r>
          </a:p>
          <a:p>
            <a:pPr eaLnBrk="1" hangingPunct="1"/>
            <a:endParaRPr lang="en-GB" altLang="en-US" sz="2000">
              <a:latin typeface="Arial" panose="020B0604020202020204" pitchFamily="34" charset="0"/>
              <a:ea typeface="ＭＳ Ｐゴシック" panose="020B0600070205080204" pitchFamily="34" charset="-128"/>
            </a:endParaRPr>
          </a:p>
          <a:p>
            <a:pPr eaLnBrk="1" hangingPunct="1"/>
            <a:r>
              <a:rPr lang="en-GB" altLang="en-US" sz="2000">
                <a:latin typeface="Arial" panose="020B0604020202020204" pitchFamily="34" charset="0"/>
                <a:ea typeface="ＭＳ Ｐゴシック" panose="020B0600070205080204" pitchFamily="34" charset="-128"/>
              </a:rPr>
              <a:t>Go through stated learning outcomes for the course</a:t>
            </a:r>
          </a:p>
          <a:p>
            <a:pPr eaLnBrk="1" hangingPunct="1"/>
            <a:endParaRPr lang="en-GB" altLang="en-US" sz="2000">
              <a:latin typeface="Arial" panose="020B0604020202020204" pitchFamily="34" charset="0"/>
              <a:ea typeface="ＭＳ Ｐゴシック" panose="020B0600070205080204" pitchFamily="34" charset="-128"/>
            </a:endParaRPr>
          </a:p>
        </p:txBody>
      </p:sp>
    </p:spTree>
    <p:custDataLst>
      <p:tags r:id="rId1"/>
    </p:custData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Type your answers in the chat of doing via teams or shout out if face to face</a:t>
            </a:r>
          </a:p>
        </p:txBody>
      </p:sp>
      <p:sp>
        <p:nvSpPr>
          <p:cNvPr id="4" name="Slide Number Placeholder 3"/>
          <p:cNvSpPr>
            <a:spLocks noGrp="1"/>
          </p:cNvSpPr>
          <p:nvPr>
            <p:ph type="sldNum" sz="quarter" idx="5"/>
          </p:nvPr>
        </p:nvSpPr>
        <p:spPr/>
        <p:txBody>
          <a:bodyPr/>
          <a:lstStyle/>
          <a:p>
            <a:fld id="{A5175B78-9F10-496A-BA1E-6A66FF8B87F7}" type="slidenum">
              <a:rPr lang="en-GB" smtClean="0"/>
              <a:t>8</a:t>
            </a:fld>
            <a:endParaRPr lang="en-GB"/>
          </a:p>
        </p:txBody>
      </p:sp>
    </p:spTree>
    <p:extLst>
      <p:ext uri="{BB962C8B-B14F-4D97-AF65-F5344CB8AC3E}">
        <p14:creationId xmlns:p14="http://schemas.microsoft.com/office/powerpoint/2010/main" val="1001508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A52C6B73-72A0-42CB-B7BB-85C820BEE409}"/>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F7A10630-366B-4A21-AA1B-68BE6D47A7B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9636" name="Slide Number Placeholder 3">
            <a:extLst>
              <a:ext uri="{FF2B5EF4-FFF2-40B4-BE49-F238E27FC236}">
                <a16:creationId xmlns:a16="http://schemas.microsoft.com/office/drawing/2014/main" id="{5FC11AD0-EC49-4FD9-8320-29AFEEB9678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ea typeface="ＭＳ Ｐゴシック" panose="020B0600070205080204" pitchFamily="34" charset="-128"/>
              </a:defRPr>
            </a:lvl1pPr>
            <a:lvl2pPr marL="742950" indent="-285750" defTabSz="909638">
              <a:defRPr>
                <a:solidFill>
                  <a:schemeClr val="tx1"/>
                </a:solidFill>
                <a:latin typeface="Arial" panose="020B0604020202020204" pitchFamily="34" charset="0"/>
                <a:ea typeface="ＭＳ Ｐゴシック" panose="020B0600070205080204" pitchFamily="34" charset="-128"/>
              </a:defRPr>
            </a:lvl2pPr>
            <a:lvl3pPr marL="1143000" indent="-228600" defTabSz="909638">
              <a:defRPr>
                <a:solidFill>
                  <a:schemeClr val="tx1"/>
                </a:solidFill>
                <a:latin typeface="Arial" panose="020B0604020202020204" pitchFamily="34" charset="0"/>
                <a:ea typeface="ＭＳ Ｐゴシック" panose="020B0600070205080204" pitchFamily="34" charset="-128"/>
              </a:defRPr>
            </a:lvl3pPr>
            <a:lvl4pPr marL="1600200" indent="-228600" defTabSz="909638">
              <a:defRPr>
                <a:solidFill>
                  <a:schemeClr val="tx1"/>
                </a:solidFill>
                <a:latin typeface="Arial" panose="020B0604020202020204" pitchFamily="34" charset="0"/>
                <a:ea typeface="ＭＳ Ｐゴシック" panose="020B0600070205080204" pitchFamily="34" charset="-128"/>
              </a:defRPr>
            </a:lvl4pPr>
            <a:lvl5pPr marL="2057400" indent="-228600" defTabSz="909638">
              <a:defRPr>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A6F0ACE-DC16-4E5C-9549-07F1D6FF0C71}" type="slidenum">
              <a:rPr lang="en-GB" altLang="en-US" smtClean="0"/>
              <a:pPr/>
              <a:t>9</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E003E8F6-4A2C-45D9-BFFB-DC28E4C3EEA8}"/>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A68664EE-463E-460D-9B02-344E9B65FCB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73732" name="Slide Number Placeholder 3">
            <a:extLst>
              <a:ext uri="{FF2B5EF4-FFF2-40B4-BE49-F238E27FC236}">
                <a16:creationId xmlns:a16="http://schemas.microsoft.com/office/drawing/2014/main" id="{649381B6-463A-4C6F-80F3-5493649AB33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ea typeface="ＭＳ Ｐゴシック" panose="020B0600070205080204" pitchFamily="34" charset="-128"/>
              </a:defRPr>
            </a:lvl1pPr>
            <a:lvl2pPr marL="742950" indent="-285750" defTabSz="909638">
              <a:defRPr>
                <a:solidFill>
                  <a:schemeClr val="tx1"/>
                </a:solidFill>
                <a:latin typeface="Arial" panose="020B0604020202020204" pitchFamily="34" charset="0"/>
                <a:ea typeface="ＭＳ Ｐゴシック" panose="020B0600070205080204" pitchFamily="34" charset="-128"/>
              </a:defRPr>
            </a:lvl2pPr>
            <a:lvl3pPr marL="1143000" indent="-228600" defTabSz="909638">
              <a:defRPr>
                <a:solidFill>
                  <a:schemeClr val="tx1"/>
                </a:solidFill>
                <a:latin typeface="Arial" panose="020B0604020202020204" pitchFamily="34" charset="0"/>
                <a:ea typeface="ＭＳ Ｐゴシック" panose="020B0600070205080204" pitchFamily="34" charset="-128"/>
              </a:defRPr>
            </a:lvl3pPr>
            <a:lvl4pPr marL="1600200" indent="-228600" defTabSz="909638">
              <a:defRPr>
                <a:solidFill>
                  <a:schemeClr val="tx1"/>
                </a:solidFill>
                <a:latin typeface="Arial" panose="020B0604020202020204" pitchFamily="34" charset="0"/>
                <a:ea typeface="ＭＳ Ｐゴシック" panose="020B0600070205080204" pitchFamily="34" charset="-128"/>
              </a:defRPr>
            </a:lvl4pPr>
            <a:lvl5pPr marL="2057400" indent="-228600" defTabSz="909638">
              <a:defRPr>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09638" rtl="0" eaLnBrk="0" fontAlgn="base" latinLnBrk="0" hangingPunct="0">
              <a:lnSpc>
                <a:spcPct val="100000"/>
              </a:lnSpc>
              <a:spcBef>
                <a:spcPct val="0"/>
              </a:spcBef>
              <a:spcAft>
                <a:spcPct val="0"/>
              </a:spcAft>
              <a:buClrTx/>
              <a:buSzTx/>
              <a:buFontTx/>
              <a:buNone/>
              <a:tabLst/>
              <a:defRPr/>
            </a:pPr>
            <a:fld id="{6B4420A3-26B0-444C-89C3-968632D96A1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09638" rtl="0" eaLnBrk="0" fontAlgn="base" latinLnBrk="0" hangingPunct="0">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9AE0BB4B-9B1C-46C8-AEC5-672D97BBED2E}"/>
              </a:ext>
            </a:extLst>
          </p:cNvPr>
          <p:cNvSpPr txBox="1">
            <a:spLocks noGrp="1" noChangeArrowheads="1"/>
          </p:cNvSpPr>
          <p:nvPr/>
        </p:nvSpPr>
        <p:spPr bwMode="auto">
          <a:xfrm>
            <a:off x="3778250" y="9377363"/>
            <a:ext cx="28892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22" tIns="45212" rIns="90422" bIns="45212"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FC5285-D4E5-42F5-B013-EAB7B4743D4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7283" name="Rectangle 2">
            <a:extLst>
              <a:ext uri="{FF2B5EF4-FFF2-40B4-BE49-F238E27FC236}">
                <a16:creationId xmlns:a16="http://schemas.microsoft.com/office/drawing/2014/main" id="{AB59BEFF-3A9F-4C7F-8460-6E138770D184}"/>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CBA4D8E0-FD30-42FA-B61D-549F021FC90F}"/>
              </a:ext>
            </a:extLst>
          </p:cNvPr>
          <p:cNvSpPr>
            <a:spLocks noGrp="1" noChangeArrowheads="1"/>
          </p:cNvSpPr>
          <p:nvPr>
            <p:ph type="body" idx="1"/>
          </p:nvPr>
        </p:nvSpPr>
        <p:spPr>
          <a:xfrm>
            <a:off x="666750" y="4687888"/>
            <a:ext cx="5335588" cy="444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22" tIns="45212" rIns="90422" bIns="45212"/>
          <a:lstStyle/>
          <a:p>
            <a:pPr>
              <a:lnSpc>
                <a:spcPct val="90000"/>
              </a:lnSpc>
              <a:spcBef>
                <a:spcPct val="35000"/>
              </a:spcBef>
            </a:pPr>
            <a:r>
              <a:rPr lang="en-GB" altLang="en-US" sz="1000" b="1" dirty="0">
                <a:latin typeface="Arial" panose="020B0604020202020204" pitchFamily="34" charset="0"/>
              </a:rPr>
              <a:t>Summary of findings There were 108 recommendations in Lord </a:t>
            </a:r>
            <a:r>
              <a:rPr lang="en-GB" altLang="en-US" sz="1000" b="1" dirty="0" err="1">
                <a:latin typeface="Arial" panose="020B0604020202020204" pitchFamily="34" charset="0"/>
              </a:rPr>
              <a:t>Lamings</a:t>
            </a:r>
            <a:r>
              <a:rPr lang="en-GB" altLang="en-US" sz="1000" b="1" dirty="0">
                <a:latin typeface="Arial" panose="020B0604020202020204" pitchFamily="34" charset="0"/>
              </a:rPr>
              <a:t> Report</a:t>
            </a:r>
          </a:p>
          <a:p>
            <a:pPr>
              <a:lnSpc>
                <a:spcPct val="90000"/>
              </a:lnSpc>
              <a:spcBef>
                <a:spcPct val="35000"/>
              </a:spcBef>
              <a:buFontTx/>
              <a:buChar char="•"/>
            </a:pPr>
            <a:r>
              <a:rPr lang="en-GB" altLang="en-US" sz="1000" dirty="0">
                <a:latin typeface="Arial" panose="020B0604020202020204" pitchFamily="34" charset="0"/>
              </a:rPr>
              <a:t>Victoria was known to three housing departments, four children's social care departments, two GPs, two hospitals, a NSPCC-run family centre and two police child protection teams, three faith based settings and had access to a child minder.</a:t>
            </a:r>
          </a:p>
          <a:p>
            <a:pPr>
              <a:lnSpc>
                <a:spcPct val="90000"/>
              </a:lnSpc>
              <a:spcBef>
                <a:spcPct val="35000"/>
              </a:spcBef>
              <a:buFontTx/>
              <a:buChar char="•"/>
            </a:pPr>
            <a:r>
              <a:rPr lang="en-GB" altLang="en-US" sz="1000" dirty="0">
                <a:latin typeface="Arial" panose="020B0604020202020204" pitchFamily="34" charset="0"/>
              </a:rPr>
              <a:t>‘The extent of the failure to protect Victoria was lamentable’</a:t>
            </a:r>
          </a:p>
          <a:p>
            <a:pPr>
              <a:lnSpc>
                <a:spcPct val="90000"/>
              </a:lnSpc>
              <a:spcBef>
                <a:spcPct val="35000"/>
              </a:spcBef>
              <a:buFontTx/>
              <a:buChar char="•"/>
            </a:pPr>
            <a:r>
              <a:rPr lang="en-GB" altLang="en-US" sz="1000" dirty="0">
                <a:latin typeface="Arial" panose="020B0604020202020204" pitchFamily="34" charset="0"/>
              </a:rPr>
              <a:t>There were failures at every level and in every organisation</a:t>
            </a:r>
          </a:p>
          <a:p>
            <a:pPr>
              <a:lnSpc>
                <a:spcPct val="90000"/>
              </a:lnSpc>
              <a:spcBef>
                <a:spcPct val="35000"/>
              </a:spcBef>
              <a:buFontTx/>
              <a:buChar char="•"/>
            </a:pPr>
            <a:r>
              <a:rPr lang="en-GB" altLang="en-US" sz="1000" dirty="0">
                <a:latin typeface="Arial" panose="020B0604020202020204" pitchFamily="34" charset="0"/>
              </a:rPr>
              <a:t>There were twelve chances for professionals to save Victoria's life. None of these were taken</a:t>
            </a:r>
          </a:p>
          <a:p>
            <a:pPr>
              <a:lnSpc>
                <a:spcPct val="90000"/>
              </a:lnSpc>
            </a:pPr>
            <a:r>
              <a:rPr lang="en-GB" altLang="en-US" sz="900" dirty="0">
                <a:latin typeface="Arial" panose="020B0604020202020204" pitchFamily="34" charset="0"/>
              </a:rPr>
              <a:t>Reference:  CM 5730 (2003) The Victoria Climbié Inquiry. Report of an inquiry by Lord Laming. The Stationery Office, London.</a:t>
            </a:r>
          </a:p>
          <a:p>
            <a:pPr>
              <a:lnSpc>
                <a:spcPct val="90000"/>
              </a:lnSpc>
              <a:spcBef>
                <a:spcPct val="35000"/>
              </a:spcBef>
            </a:pPr>
            <a:r>
              <a:rPr lang="en-GB" altLang="en-US" sz="1000" dirty="0">
                <a:latin typeface="Arial" panose="020B0604020202020204" pitchFamily="34" charset="0"/>
              </a:rPr>
              <a:t>Other notes</a:t>
            </a:r>
          </a:p>
          <a:p>
            <a:pPr>
              <a:lnSpc>
                <a:spcPct val="90000"/>
              </a:lnSpc>
            </a:pPr>
            <a:r>
              <a:rPr lang="en-GB" altLang="en-US" sz="900" dirty="0">
                <a:latin typeface="Arial" panose="020B0604020202020204" pitchFamily="34" charset="0"/>
              </a:rPr>
              <a:t>Housing departments = Ealing, Brent and Haringey</a:t>
            </a:r>
          </a:p>
          <a:p>
            <a:pPr>
              <a:lnSpc>
                <a:spcPct val="90000"/>
              </a:lnSpc>
            </a:pPr>
            <a:r>
              <a:rPr lang="en-GB" altLang="en-US" sz="900" dirty="0">
                <a:latin typeface="Arial" panose="020B0604020202020204" pitchFamily="34" charset="0"/>
              </a:rPr>
              <a:t>SSDs = Ealing, Brent, Enfield (because of the hospital social worker at North Middlesex) and Haringey</a:t>
            </a:r>
          </a:p>
          <a:p>
            <a:pPr>
              <a:lnSpc>
                <a:spcPct val="90000"/>
              </a:lnSpc>
            </a:pPr>
            <a:r>
              <a:rPr lang="en-GB" altLang="en-US" sz="900" dirty="0">
                <a:latin typeface="Arial" panose="020B0604020202020204" pitchFamily="34" charset="0"/>
              </a:rPr>
              <a:t>Trusts = Central Middlesex and North Middlesex</a:t>
            </a:r>
          </a:p>
          <a:p>
            <a:pPr>
              <a:lnSpc>
                <a:spcPct val="90000"/>
              </a:lnSpc>
            </a:pPr>
            <a:r>
              <a:rPr lang="en-GB" altLang="en-US" sz="900" dirty="0">
                <a:latin typeface="Arial" panose="020B0604020202020204" pitchFamily="34" charset="0"/>
              </a:rPr>
              <a:t>NSPCC centre = North Tottenham child and family centre</a:t>
            </a:r>
          </a:p>
          <a:p>
            <a:pPr>
              <a:lnSpc>
                <a:spcPct val="90000"/>
              </a:lnSpc>
            </a:pPr>
            <a:r>
              <a:rPr lang="en-GB" altLang="en-US" sz="900" dirty="0">
                <a:latin typeface="Arial" panose="020B0604020202020204" pitchFamily="34" charset="0"/>
              </a:rPr>
              <a:t>Police child protection teams = Brent and Haringey, both teams of the Metropolitan Police</a:t>
            </a:r>
          </a:p>
          <a:p>
            <a:pPr>
              <a:lnSpc>
                <a:spcPct val="90000"/>
              </a:lnSpc>
            </a:pPr>
            <a:r>
              <a:rPr lang="en-GB" altLang="en-US" sz="900" dirty="0">
                <a:latin typeface="Arial" panose="020B0604020202020204" pitchFamily="34" charset="0"/>
              </a:rPr>
              <a:t>Not a single organisation emerges with any credit from the report, and very few individuals do either.</a:t>
            </a:r>
          </a:p>
          <a:p>
            <a:pPr>
              <a:lnSpc>
                <a:spcPct val="90000"/>
              </a:lnSpc>
            </a:pPr>
            <a:r>
              <a:rPr lang="en-GB" altLang="en-US" sz="900" b="1" u="sng" dirty="0">
                <a:solidFill>
                  <a:schemeClr val="hlink"/>
                </a:solidFill>
                <a:latin typeface="Garamond" panose="02020404030301010803" pitchFamily="18" charset="0"/>
              </a:rPr>
              <a:t>Key themes in the report</a:t>
            </a:r>
            <a:endParaRPr lang="en-GB" altLang="en-US" sz="900" b="1" u="sng" dirty="0">
              <a:latin typeface="Arial" panose="020B0604020202020204" pitchFamily="34" charset="0"/>
            </a:endParaRPr>
          </a:p>
          <a:p>
            <a:pPr>
              <a:lnSpc>
                <a:spcPct val="90000"/>
              </a:lnSpc>
              <a:spcBef>
                <a:spcPct val="35000"/>
              </a:spcBef>
            </a:pPr>
            <a:r>
              <a:rPr lang="en-GB" altLang="en-US" sz="1000" dirty="0">
                <a:latin typeface="Arial" panose="020B0604020202020204" pitchFamily="34" charset="0"/>
              </a:rPr>
              <a:t>Child protection a ‘low priority’</a:t>
            </a:r>
          </a:p>
          <a:p>
            <a:pPr>
              <a:lnSpc>
                <a:spcPct val="90000"/>
              </a:lnSpc>
              <a:spcBef>
                <a:spcPct val="35000"/>
              </a:spcBef>
            </a:pPr>
            <a:r>
              <a:rPr lang="en-GB" altLang="en-US" sz="1000" dirty="0">
                <a:latin typeface="Arial" panose="020B0604020202020204" pitchFamily="34" charset="0"/>
              </a:rPr>
              <a:t>Lack of accountability right through the organisations to the most senior level</a:t>
            </a:r>
          </a:p>
          <a:p>
            <a:pPr>
              <a:lnSpc>
                <a:spcPct val="90000"/>
              </a:lnSpc>
              <a:spcBef>
                <a:spcPct val="35000"/>
              </a:spcBef>
            </a:pPr>
            <a:r>
              <a:rPr lang="en-GB" altLang="en-US" sz="1000" dirty="0">
                <a:latin typeface="Arial" panose="020B0604020202020204" pitchFamily="34" charset="0"/>
              </a:rPr>
              <a:t>Under-funding and under-staffing</a:t>
            </a:r>
          </a:p>
          <a:p>
            <a:pPr>
              <a:lnSpc>
                <a:spcPct val="90000"/>
              </a:lnSpc>
              <a:spcBef>
                <a:spcPct val="35000"/>
              </a:spcBef>
            </a:pPr>
            <a:r>
              <a:rPr lang="en-GB" altLang="en-US" sz="1000" dirty="0">
                <a:latin typeface="Arial" panose="020B0604020202020204" pitchFamily="34" charset="0"/>
              </a:rPr>
              <a:t>Repeated failures of basic professional practice</a:t>
            </a:r>
          </a:p>
          <a:p>
            <a:pPr>
              <a:lnSpc>
                <a:spcPct val="90000"/>
              </a:lnSpc>
              <a:spcBef>
                <a:spcPct val="35000"/>
              </a:spcBef>
            </a:pPr>
            <a:r>
              <a:rPr lang="en-GB" altLang="en-US" sz="1000" dirty="0">
                <a:latin typeface="Arial" panose="020B0604020202020204" pitchFamily="34" charset="0"/>
              </a:rPr>
              <a:t>Too much, and outdated, local guidance</a:t>
            </a:r>
          </a:p>
          <a:p>
            <a:pPr>
              <a:lnSpc>
                <a:spcPct val="90000"/>
              </a:lnSpc>
              <a:spcBef>
                <a:spcPct val="35000"/>
              </a:spcBef>
            </a:pPr>
            <a:r>
              <a:rPr lang="en-GB" altLang="en-US" sz="1000" dirty="0">
                <a:latin typeface="Arial" panose="020B0604020202020204" pitchFamily="34" charset="0"/>
              </a:rPr>
              <a:t>Staff inadequately trained in child protection</a:t>
            </a:r>
          </a:p>
          <a:p>
            <a:pPr>
              <a:lnSpc>
                <a:spcPct val="90000"/>
              </a:lnSpc>
              <a:spcBef>
                <a:spcPct val="35000"/>
              </a:spcBef>
            </a:pPr>
            <a:r>
              <a:rPr lang="en-GB" altLang="en-US" sz="1000" dirty="0">
                <a:latin typeface="Arial" panose="020B0604020202020204" pitchFamily="34" charset="0"/>
              </a:rPr>
              <a:t>Problems in the way information was exchanged and understood</a:t>
            </a:r>
          </a:p>
          <a:p>
            <a:pPr>
              <a:lnSpc>
                <a:spcPct val="90000"/>
              </a:lnSpc>
            </a:pPr>
            <a:endParaRPr lang="en-GB" altLang="en-US" sz="900" dirty="0">
              <a:latin typeface="Arial" panose="020B0604020202020204" pitchFamily="34" charset="0"/>
            </a:endParaRPr>
          </a:p>
          <a:p>
            <a:pPr>
              <a:lnSpc>
                <a:spcPct val="90000"/>
              </a:lnSpc>
            </a:pPr>
            <a:endParaRPr lang="en-GB" altLang="en-US" sz="900" dirty="0">
              <a:latin typeface="Arial" panose="020B0604020202020204" pitchFamily="34" charset="0"/>
            </a:endParaRPr>
          </a:p>
        </p:txBody>
      </p:sp>
    </p:spTree>
    <p:custDataLst>
      <p:tags r:id="rId1"/>
    </p:custData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175B78-9F10-496A-BA1E-6A66FF8B87F7}" type="slidenum">
              <a:rPr lang="en-GB" smtClean="0"/>
              <a:t>16</a:t>
            </a:fld>
            <a:endParaRPr lang="en-GB"/>
          </a:p>
        </p:txBody>
      </p:sp>
    </p:spTree>
    <p:extLst>
      <p:ext uri="{BB962C8B-B14F-4D97-AF65-F5344CB8AC3E}">
        <p14:creationId xmlns:p14="http://schemas.microsoft.com/office/powerpoint/2010/main" val="1773823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6155D0A3-549F-4C46-8142-DBC9B17BDE10}"/>
              </a:ext>
            </a:extLst>
          </p:cNvPr>
          <p:cNvSpPr>
            <a:spLocks noGrp="1" noRot="1" noChangeAspect="1" noChangeArrowheads="1" noTextEdit="1"/>
          </p:cNvSpPr>
          <p:nvPr>
            <p:ph type="sldImg"/>
          </p:nvPr>
        </p:nvSpPr>
        <p:spPr>
          <a:xfrm>
            <a:off x="63500" y="325438"/>
            <a:ext cx="6580188" cy="3702050"/>
          </a:xfrm>
          <a:ln/>
        </p:spPr>
      </p:sp>
      <p:sp>
        <p:nvSpPr>
          <p:cNvPr id="88067" name="Rectangle 3">
            <a:extLst>
              <a:ext uri="{FF2B5EF4-FFF2-40B4-BE49-F238E27FC236}">
                <a16:creationId xmlns:a16="http://schemas.microsoft.com/office/drawing/2014/main" id="{CD81315D-8515-4751-BEDE-6BB3A8893DB4}"/>
              </a:ext>
            </a:extLst>
          </p:cNvPr>
          <p:cNvSpPr>
            <a:spLocks noGrp="1" noChangeArrowheads="1"/>
          </p:cNvSpPr>
          <p:nvPr>
            <p:ph type="body" idx="1"/>
          </p:nvPr>
        </p:nvSpPr>
        <p:spPr>
          <a:xfrm>
            <a:off x="352425" y="4144963"/>
            <a:ext cx="6176963" cy="554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altLang="en-US" sz="1000" b="1">
                <a:latin typeface="Arial" panose="020B0604020202020204" pitchFamily="34" charset="0"/>
                <a:ea typeface="ＭＳ Ｐゴシック" panose="020B0600070205080204" pitchFamily="34" charset="-128"/>
              </a:rPr>
              <a:t>Exercise: flip cart paper &amp; pens why do you think this group is vulnerable</a:t>
            </a:r>
          </a:p>
          <a:p>
            <a:pPr>
              <a:lnSpc>
                <a:spcPct val="90000"/>
              </a:lnSpc>
            </a:pPr>
            <a:r>
              <a:rPr lang="en-GB" altLang="en-US" sz="1000" b="1">
                <a:latin typeface="Arial" panose="020B0604020202020204" pitchFamily="34" charset="0"/>
                <a:ea typeface="ＭＳ Ｐゴシック" panose="020B0600070205080204" pitchFamily="34" charset="-128"/>
              </a:rPr>
              <a:t>Split into 4 groups, very young, disabled, living with domestic abuse, teenagers</a:t>
            </a:r>
          </a:p>
          <a:p>
            <a:pPr>
              <a:lnSpc>
                <a:spcPct val="90000"/>
              </a:lnSpc>
            </a:pPr>
            <a:r>
              <a:rPr lang="en-GB" altLang="en-US" sz="1000" b="1">
                <a:latin typeface="Arial" panose="020B0604020202020204" pitchFamily="34" charset="0"/>
                <a:ea typeface="ＭＳ Ｐゴシック" panose="020B0600070205080204" pitchFamily="34" charset="-128"/>
              </a:rPr>
              <a:t>Very young children</a:t>
            </a:r>
            <a:r>
              <a:rPr lang="en-GB" altLang="en-US" sz="1000">
                <a:latin typeface="Arial" panose="020B0604020202020204" pitchFamily="34" charset="0"/>
                <a:ea typeface="ＭＳ Ｐゴシック" panose="020B0600070205080204" pitchFamily="34" charset="-128"/>
              </a:rPr>
              <a:t> – Gordon R &amp; Harran E (2001) Fragile:Handle with Care. Protecting babies from harm, NSPCC</a:t>
            </a:r>
          </a:p>
          <a:p>
            <a:pPr>
              <a:lnSpc>
                <a:spcPct val="90000"/>
              </a:lnSpc>
              <a:buFontTx/>
              <a:buChar char="•"/>
            </a:pPr>
            <a:r>
              <a:rPr lang="en-GB" altLang="en-US" sz="1000">
                <a:latin typeface="Arial" panose="020B0604020202020204" pitchFamily="34" charset="0"/>
                <a:ea typeface="ＭＳ Ｐゴシック" panose="020B0600070205080204" pitchFamily="34" charset="-128"/>
              </a:rPr>
              <a:t>The under ones are statistically the age band most at risk of abuse. The homicide rate for under-ones is nearly five times greater than the average</a:t>
            </a:r>
          </a:p>
          <a:p>
            <a:pPr>
              <a:lnSpc>
                <a:spcPct val="90000"/>
              </a:lnSpc>
              <a:buFontTx/>
              <a:buChar char="•"/>
            </a:pPr>
            <a:r>
              <a:rPr lang="en-GB" altLang="en-US" sz="1000">
                <a:latin typeface="Arial" panose="020B0604020202020204" pitchFamily="34" charset="0"/>
                <a:ea typeface="ＭＳ Ｐゴシック" panose="020B0600070205080204" pitchFamily="34" charset="-128"/>
              </a:rPr>
              <a:t>One survey found that 52 % of one year old childen were hit or smacked weekly by their parents</a:t>
            </a:r>
          </a:p>
          <a:p>
            <a:pPr>
              <a:lnSpc>
                <a:spcPct val="90000"/>
              </a:lnSpc>
              <a:buFontTx/>
              <a:buChar char="•"/>
            </a:pPr>
            <a:r>
              <a:rPr lang="en-GB" altLang="en-US" sz="1000">
                <a:latin typeface="Arial" panose="020B0604020202020204" pitchFamily="34" charset="0"/>
                <a:ea typeface="ＭＳ Ｐゴシック" panose="020B0600070205080204" pitchFamily="34" charset="-128"/>
              </a:rPr>
              <a:t>Babies under one had the highest registration rate on the child protection register before the changes to the register</a:t>
            </a:r>
          </a:p>
          <a:p>
            <a:pPr>
              <a:lnSpc>
                <a:spcPct val="90000"/>
              </a:lnSpc>
            </a:pPr>
            <a:r>
              <a:rPr lang="en-GB" altLang="en-US" sz="1000" b="1">
                <a:latin typeface="Arial" panose="020B0604020202020204" pitchFamily="34" charset="0"/>
                <a:ea typeface="ＭＳ Ｐゴシック" panose="020B0600070205080204" pitchFamily="34" charset="-128"/>
              </a:rPr>
              <a:t>Children with Disabilities</a:t>
            </a:r>
          </a:p>
          <a:p>
            <a:pPr>
              <a:lnSpc>
                <a:spcPct val="90000"/>
              </a:lnSpc>
              <a:buFontTx/>
              <a:buChar char="•"/>
            </a:pPr>
            <a:r>
              <a:rPr lang="en-GB" altLang="en-US" sz="1000">
                <a:latin typeface="Arial" panose="020B0604020202020204" pitchFamily="34" charset="0"/>
                <a:ea typeface="ＭＳ Ｐゴシック" panose="020B0600070205080204" pitchFamily="34" charset="-128"/>
              </a:rPr>
              <a:t>Often treated as different, are less likely to receive adequate sex education or information about their own bodies</a:t>
            </a:r>
          </a:p>
          <a:p>
            <a:pPr>
              <a:lnSpc>
                <a:spcPct val="90000"/>
              </a:lnSpc>
              <a:buFontTx/>
              <a:buChar char="•"/>
            </a:pPr>
            <a:r>
              <a:rPr lang="en-GB" altLang="en-US" sz="1000">
                <a:latin typeface="Arial" panose="020B0604020202020204" pitchFamily="34" charset="0"/>
                <a:ea typeface="ＭＳ Ｐゴシック" panose="020B0600070205080204" pitchFamily="34" charset="-128"/>
              </a:rPr>
              <a:t>Generally more isolated, both physically and socially and also from mainstream facilities and services</a:t>
            </a:r>
          </a:p>
          <a:p>
            <a:pPr>
              <a:lnSpc>
                <a:spcPct val="90000"/>
              </a:lnSpc>
              <a:buFontTx/>
              <a:buChar char="•"/>
            </a:pPr>
            <a:r>
              <a:rPr lang="en-GB" altLang="en-US" sz="1000">
                <a:latin typeface="Arial" panose="020B0604020202020204" pitchFamily="34" charset="0"/>
                <a:ea typeface="ＭＳ Ｐゴシック" panose="020B0600070205080204" pitchFamily="34" charset="-128"/>
              </a:rPr>
              <a:t>More likely to spend time in residential care and therefore have increased vulnerability to potential abusers</a:t>
            </a:r>
          </a:p>
          <a:p>
            <a:pPr>
              <a:lnSpc>
                <a:spcPct val="90000"/>
              </a:lnSpc>
              <a:buFontTx/>
              <a:buChar char="•"/>
            </a:pPr>
            <a:r>
              <a:rPr lang="en-GB" altLang="en-US" sz="1000">
                <a:latin typeface="Arial" panose="020B0604020202020204" pitchFamily="34" charset="0"/>
                <a:ea typeface="ＭＳ Ｐゴシック" panose="020B0600070205080204" pitchFamily="34" charset="-128"/>
              </a:rPr>
              <a:t>At an increased risk of abuse because of using different systems of communication or may have restricted mobility</a:t>
            </a:r>
          </a:p>
          <a:p>
            <a:pPr>
              <a:lnSpc>
                <a:spcPct val="90000"/>
              </a:lnSpc>
              <a:buFontTx/>
              <a:buChar char="•"/>
            </a:pPr>
            <a:r>
              <a:rPr lang="en-GB" altLang="en-US" sz="1000">
                <a:latin typeface="Arial" panose="020B0604020202020204" pitchFamily="34" charset="0"/>
                <a:ea typeface="ＭＳ Ｐゴシック" panose="020B0600070205080204" pitchFamily="34" charset="-128"/>
              </a:rPr>
              <a:t>More likely to rely on others for personal and intimate care</a:t>
            </a:r>
          </a:p>
          <a:p>
            <a:pPr>
              <a:lnSpc>
                <a:spcPct val="90000"/>
              </a:lnSpc>
            </a:pPr>
            <a:r>
              <a:rPr lang="en-GB" altLang="en-US" sz="1000" b="1">
                <a:latin typeface="Arial" panose="020B0604020202020204" pitchFamily="34" charset="0"/>
                <a:ea typeface="ＭＳ Ｐゴシック" panose="020B0600070205080204" pitchFamily="34" charset="-128"/>
              </a:rPr>
              <a:t>Children who live with Domestic Abuse – </a:t>
            </a:r>
            <a:r>
              <a:rPr lang="en-GB" altLang="en-US" sz="1000">
                <a:latin typeface="Arial" panose="020B0604020202020204" pitchFamily="34" charset="0"/>
                <a:ea typeface="ＭＳ Ｐゴシック" panose="020B0600070205080204" pitchFamily="34" charset="-128"/>
              </a:rPr>
              <a:t>Making an impact children and domestic violenc A Reader. NSPCC. Barnardos and University of Bristol, 1998</a:t>
            </a:r>
          </a:p>
          <a:p>
            <a:pPr>
              <a:lnSpc>
                <a:spcPct val="90000"/>
              </a:lnSpc>
              <a:buFontTx/>
              <a:buChar char="•"/>
            </a:pPr>
            <a:r>
              <a:rPr lang="en-GB" altLang="en-US" sz="1000">
                <a:latin typeface="Arial" panose="020B0604020202020204" pitchFamily="34" charset="0"/>
                <a:ea typeface="ＭＳ Ｐゴシック" panose="020B0600070205080204" pitchFamily="34" charset="-128"/>
              </a:rPr>
              <a:t>The domestic violence perpetrator may also be directly physically and or sexually – abusive to the child</a:t>
            </a:r>
          </a:p>
          <a:p>
            <a:pPr>
              <a:lnSpc>
                <a:spcPct val="90000"/>
              </a:lnSpc>
              <a:buFontTx/>
              <a:buChar char="•"/>
            </a:pPr>
            <a:r>
              <a:rPr lang="en-GB" altLang="en-US" sz="1000">
                <a:latin typeface="Arial" panose="020B0604020202020204" pitchFamily="34" charset="0"/>
                <a:ea typeface="ＭＳ Ｐゴシック" panose="020B0600070205080204" pitchFamily="34" charset="-128"/>
              </a:rPr>
              <a:t>Witnessing violence towards a parent may have an abusive impact on the children</a:t>
            </a:r>
          </a:p>
          <a:p>
            <a:pPr>
              <a:lnSpc>
                <a:spcPct val="90000"/>
              </a:lnSpc>
              <a:buFontTx/>
              <a:buChar char="•"/>
            </a:pPr>
            <a:r>
              <a:rPr lang="en-GB" altLang="en-US" sz="1000">
                <a:latin typeface="Arial" panose="020B0604020202020204" pitchFamily="34" charset="0"/>
                <a:ea typeface="ＭＳ Ｐゴシック" panose="020B0600070205080204" pitchFamily="34" charset="-128"/>
              </a:rPr>
              <a:t>Perpetrators may abuse the child as part of their violence against their partner</a:t>
            </a:r>
          </a:p>
          <a:p>
            <a:pPr>
              <a:lnSpc>
                <a:spcPct val="90000"/>
              </a:lnSpc>
            </a:pPr>
            <a:r>
              <a:rPr lang="en-GB" altLang="en-US" sz="1000" b="1">
                <a:latin typeface="Arial" panose="020B0604020202020204" pitchFamily="34" charset="0"/>
                <a:ea typeface="ＭＳ Ｐゴシック" panose="020B0600070205080204" pitchFamily="34" charset="-128"/>
              </a:rPr>
              <a:t>Teenagers – May not recognise their own vulnerability</a:t>
            </a:r>
          </a:p>
          <a:p>
            <a:pPr>
              <a:lnSpc>
                <a:spcPct val="90000"/>
              </a:lnSpc>
            </a:pPr>
            <a:r>
              <a:rPr lang="en-GB" altLang="en-US" sz="1000" b="1">
                <a:latin typeface="Arial" panose="020B0604020202020204" pitchFamily="34" charset="0"/>
                <a:ea typeface="ＭＳ Ｐゴシック" panose="020B0600070205080204" pitchFamily="34" charset="-128"/>
              </a:rPr>
              <a:t>‘Vulnerable Young peoples guide’ </a:t>
            </a:r>
            <a:r>
              <a:rPr lang="en-GB" altLang="en-US" sz="1000">
                <a:latin typeface="Arial" panose="020B0604020202020204" pitchFamily="34" charset="0"/>
                <a:ea typeface="ＭＳ Ｐゴシック" panose="020B0600070205080204" pitchFamily="34" charset="-128"/>
              </a:rPr>
              <a:t>Young people with additional needs are at risk of problems such as substance misuse, offending, teenage pregnancy and homelessness.  They are likely to experience one or more of the following, Persistent absence or exclusion from school, behavioural problems, poor emotional or coping skills, poor mental health, attitudes that condone risky behaviour, learning dificulties and or disability, poor aspirations, poor family support, family conflict or problems such as parental substance misuse, poor support networks, living in a deprived area, poverty</a:t>
            </a:r>
            <a:endParaRPr lang="en-GB" altLang="en-US" sz="1000" b="1">
              <a:latin typeface="Arial" panose="020B0604020202020204" pitchFamily="34" charset="0"/>
              <a:ea typeface="ＭＳ Ｐゴシック" panose="020B0600070205080204" pitchFamily="34" charset="-128"/>
            </a:endParaRPr>
          </a:p>
          <a:p>
            <a:pPr>
              <a:lnSpc>
                <a:spcPct val="90000"/>
              </a:lnSpc>
            </a:pPr>
            <a:r>
              <a:rPr lang="en-GB" altLang="en-US" sz="1000" b="1">
                <a:latin typeface="Arial" panose="020B0604020202020204" pitchFamily="34" charset="0"/>
                <a:ea typeface="ＭＳ Ｐゴシック" panose="020B0600070205080204" pitchFamily="34" charset="-128"/>
              </a:rPr>
              <a:t>What else makes children more likely to suffer harm –</a:t>
            </a:r>
          </a:p>
          <a:p>
            <a:pPr>
              <a:lnSpc>
                <a:spcPct val="90000"/>
              </a:lnSpc>
            </a:pPr>
            <a:r>
              <a:rPr lang="en-GB" altLang="en-US" sz="1000">
                <a:latin typeface="Arial" panose="020B0604020202020204" pitchFamily="34" charset="0"/>
                <a:ea typeface="ＭＳ Ｐゴシック" panose="020B0600070205080204" pitchFamily="34" charset="-128"/>
              </a:rPr>
              <a:t>Picked on as being different (asylum seeking/refugee children; black children)</a:t>
            </a:r>
          </a:p>
          <a:p>
            <a:pPr>
              <a:lnSpc>
                <a:spcPct val="90000"/>
              </a:lnSpc>
            </a:pPr>
            <a:r>
              <a:rPr lang="en-GB" altLang="en-US" sz="1000">
                <a:latin typeface="Arial" panose="020B0604020202020204" pitchFamily="34" charset="0"/>
                <a:ea typeface="ＭＳ Ｐゴシック" panose="020B0600070205080204" pitchFamily="34" charset="-128"/>
              </a:rPr>
              <a:t>They are already thought of as being a problem (children in care; children in secure accommodation)</a:t>
            </a:r>
          </a:p>
          <a:p>
            <a:pPr>
              <a:lnSpc>
                <a:spcPct val="90000"/>
              </a:lnSpc>
            </a:pPr>
            <a:r>
              <a:rPr lang="en-GB" altLang="en-US" sz="1000">
                <a:latin typeface="Arial" panose="020B0604020202020204" pitchFamily="34" charset="0"/>
                <a:ea typeface="ＭＳ Ｐゴシック" panose="020B0600070205080204" pitchFamily="34" charset="-128"/>
              </a:rPr>
              <a:t>Their parents may be suffering mental health problems or who are a problematic Substance misuser</a:t>
            </a:r>
          </a:p>
          <a:p>
            <a:pPr>
              <a:lnSpc>
                <a:spcPct val="90000"/>
              </a:lnSpc>
            </a:pPr>
            <a:endParaRPr lang="en-GB" altLang="en-US" sz="1000" b="1">
              <a:latin typeface="Arial" panose="020B0604020202020204" pitchFamily="34" charset="0"/>
              <a:ea typeface="ＭＳ Ｐゴシック" panose="020B0600070205080204" pitchFamily="34" charset="-128"/>
            </a:endParaRPr>
          </a:p>
          <a:p>
            <a:pPr>
              <a:lnSpc>
                <a:spcPct val="90000"/>
              </a:lnSpc>
            </a:pPr>
            <a:endParaRPr lang="en-GB" altLang="en-US" b="1">
              <a:latin typeface="Arial" panose="020B0604020202020204" pitchFamily="34" charset="0"/>
              <a:ea typeface="ＭＳ Ｐゴシック" panose="020B0600070205080204" pitchFamily="34" charset="-128"/>
            </a:endParaRPr>
          </a:p>
        </p:txBody>
      </p:sp>
    </p:spTree>
    <p:custDataLst>
      <p:tags r:id="rId1"/>
    </p:custData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04A4FF-D7CA-49B9-BAC7-8F84EC6825F0}" type="datetimeFigureOut">
              <a:rPr lang="en-GB" smtClean="0"/>
              <a:t>26/04/2022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37F685-DB46-43D8-8667-50FA39F41C15}" type="slidenum">
              <a:rPr lang="en-GB" smtClean="0"/>
              <a:t>‹#›</a:t>
            </a:fld>
            <a:endParaRPr lang="en-GB"/>
          </a:p>
        </p:txBody>
      </p:sp>
    </p:spTree>
    <p:extLst>
      <p:ext uri="{BB962C8B-B14F-4D97-AF65-F5344CB8AC3E}">
        <p14:creationId xmlns:p14="http://schemas.microsoft.com/office/powerpoint/2010/main" val="1911561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04A4FF-D7CA-49B9-BAC7-8F84EC6825F0}" type="datetimeFigureOut">
              <a:rPr lang="en-GB" smtClean="0"/>
              <a:t>26/04/2022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37F685-DB46-43D8-8667-50FA39F41C15}" type="slidenum">
              <a:rPr lang="en-GB" smtClean="0"/>
              <a:t>‹#›</a:t>
            </a:fld>
            <a:endParaRPr lang="en-GB"/>
          </a:p>
        </p:txBody>
      </p:sp>
    </p:spTree>
    <p:extLst>
      <p:ext uri="{BB962C8B-B14F-4D97-AF65-F5344CB8AC3E}">
        <p14:creationId xmlns:p14="http://schemas.microsoft.com/office/powerpoint/2010/main" val="177443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04A4FF-D7CA-49B9-BAC7-8F84EC6825F0}" type="datetimeFigureOut">
              <a:rPr lang="en-GB" smtClean="0"/>
              <a:t>26/04/2022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37F685-DB46-43D8-8667-50FA39F41C15}" type="slidenum">
              <a:rPr lang="en-GB" smtClean="0"/>
              <a:t>‹#›</a:t>
            </a:fld>
            <a:endParaRPr lang="en-GB"/>
          </a:p>
        </p:txBody>
      </p:sp>
    </p:spTree>
    <p:extLst>
      <p:ext uri="{BB962C8B-B14F-4D97-AF65-F5344CB8AC3E}">
        <p14:creationId xmlns:p14="http://schemas.microsoft.com/office/powerpoint/2010/main" val="20327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04A4FF-D7CA-49B9-BAC7-8F84EC6825F0}" type="datetimeFigureOut">
              <a:rPr lang="en-GB" smtClean="0"/>
              <a:t>26/04/2022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37F685-DB46-43D8-8667-50FA39F41C15}" type="slidenum">
              <a:rPr lang="en-GB" smtClean="0"/>
              <a:t>‹#›</a:t>
            </a:fld>
            <a:endParaRPr lang="en-GB"/>
          </a:p>
        </p:txBody>
      </p:sp>
    </p:spTree>
    <p:extLst>
      <p:ext uri="{BB962C8B-B14F-4D97-AF65-F5344CB8AC3E}">
        <p14:creationId xmlns:p14="http://schemas.microsoft.com/office/powerpoint/2010/main" val="183493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04A4FF-D7CA-49B9-BAC7-8F84EC6825F0}" type="datetimeFigureOut">
              <a:rPr lang="en-GB" smtClean="0"/>
              <a:t>26/04/2022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37F685-DB46-43D8-8667-50FA39F41C15}" type="slidenum">
              <a:rPr lang="en-GB" smtClean="0"/>
              <a:t>‹#›</a:t>
            </a:fld>
            <a:endParaRPr lang="en-GB"/>
          </a:p>
        </p:txBody>
      </p:sp>
    </p:spTree>
    <p:extLst>
      <p:ext uri="{BB962C8B-B14F-4D97-AF65-F5344CB8AC3E}">
        <p14:creationId xmlns:p14="http://schemas.microsoft.com/office/powerpoint/2010/main" val="391559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04A4FF-D7CA-49B9-BAC7-8F84EC6825F0}" type="datetimeFigureOut">
              <a:rPr lang="en-GB" smtClean="0"/>
              <a:t>26/04/2022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37F685-DB46-43D8-8667-50FA39F41C15}" type="slidenum">
              <a:rPr lang="en-GB" smtClean="0"/>
              <a:t>‹#›</a:t>
            </a:fld>
            <a:endParaRPr lang="en-GB"/>
          </a:p>
        </p:txBody>
      </p:sp>
    </p:spTree>
    <p:extLst>
      <p:ext uri="{BB962C8B-B14F-4D97-AF65-F5344CB8AC3E}">
        <p14:creationId xmlns:p14="http://schemas.microsoft.com/office/powerpoint/2010/main" val="188743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04A4FF-D7CA-49B9-BAC7-8F84EC6825F0}" type="datetimeFigureOut">
              <a:rPr lang="en-GB" smtClean="0"/>
              <a:t>26/04/2022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37F685-DB46-43D8-8667-50FA39F41C15}" type="slidenum">
              <a:rPr lang="en-GB" smtClean="0"/>
              <a:t>‹#›</a:t>
            </a:fld>
            <a:endParaRPr lang="en-GB"/>
          </a:p>
        </p:txBody>
      </p:sp>
    </p:spTree>
    <p:extLst>
      <p:ext uri="{BB962C8B-B14F-4D97-AF65-F5344CB8AC3E}">
        <p14:creationId xmlns:p14="http://schemas.microsoft.com/office/powerpoint/2010/main" val="307052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04A4FF-D7CA-49B9-BAC7-8F84EC6825F0}" type="datetimeFigureOut">
              <a:rPr lang="en-GB" smtClean="0"/>
              <a:t>26/04/2022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37F685-DB46-43D8-8667-50FA39F41C15}" type="slidenum">
              <a:rPr lang="en-GB" smtClean="0"/>
              <a:t>‹#›</a:t>
            </a:fld>
            <a:endParaRPr lang="en-GB"/>
          </a:p>
        </p:txBody>
      </p:sp>
    </p:spTree>
    <p:extLst>
      <p:ext uri="{BB962C8B-B14F-4D97-AF65-F5344CB8AC3E}">
        <p14:creationId xmlns:p14="http://schemas.microsoft.com/office/powerpoint/2010/main" val="2611102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4A4FF-D7CA-49B9-BAC7-8F84EC6825F0}" type="datetimeFigureOut">
              <a:rPr lang="en-GB" smtClean="0"/>
              <a:t>26/04/2022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37F685-DB46-43D8-8667-50FA39F41C15}" type="slidenum">
              <a:rPr lang="en-GB" smtClean="0"/>
              <a:t>‹#›</a:t>
            </a:fld>
            <a:endParaRPr lang="en-GB"/>
          </a:p>
        </p:txBody>
      </p:sp>
    </p:spTree>
    <p:extLst>
      <p:ext uri="{BB962C8B-B14F-4D97-AF65-F5344CB8AC3E}">
        <p14:creationId xmlns:p14="http://schemas.microsoft.com/office/powerpoint/2010/main" val="272410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04A4FF-D7CA-49B9-BAC7-8F84EC6825F0}" type="datetimeFigureOut">
              <a:rPr lang="en-GB" smtClean="0"/>
              <a:t>26/04/2022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37F685-DB46-43D8-8667-50FA39F41C15}" type="slidenum">
              <a:rPr lang="en-GB" smtClean="0"/>
              <a:t>‹#›</a:t>
            </a:fld>
            <a:endParaRPr lang="en-GB"/>
          </a:p>
        </p:txBody>
      </p:sp>
    </p:spTree>
    <p:extLst>
      <p:ext uri="{BB962C8B-B14F-4D97-AF65-F5344CB8AC3E}">
        <p14:creationId xmlns:p14="http://schemas.microsoft.com/office/powerpoint/2010/main" val="46708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04A4FF-D7CA-49B9-BAC7-8F84EC6825F0}" type="datetimeFigureOut">
              <a:rPr lang="en-GB" smtClean="0"/>
              <a:t>26/04/2022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37F685-DB46-43D8-8667-50FA39F41C15}" type="slidenum">
              <a:rPr lang="en-GB" smtClean="0"/>
              <a:t>‹#›</a:t>
            </a:fld>
            <a:endParaRPr lang="en-GB"/>
          </a:p>
        </p:txBody>
      </p:sp>
    </p:spTree>
    <p:extLst>
      <p:ext uri="{BB962C8B-B14F-4D97-AF65-F5344CB8AC3E}">
        <p14:creationId xmlns:p14="http://schemas.microsoft.com/office/powerpoint/2010/main" val="2723066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4A4FF-D7CA-49B9-BAC7-8F84EC6825F0}" type="datetimeFigureOut">
              <a:rPr lang="en-GB" smtClean="0"/>
              <a:t>26/04/2022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7F685-DB46-43D8-8667-50FA39F41C15}" type="slidenum">
              <a:rPr lang="en-GB" smtClean="0"/>
              <a:t>‹#›</a:t>
            </a:fld>
            <a:endParaRPr lang="en-GB"/>
          </a:p>
        </p:txBody>
      </p:sp>
    </p:spTree>
    <p:extLst>
      <p:ext uri="{BB962C8B-B14F-4D97-AF65-F5344CB8AC3E}">
        <p14:creationId xmlns:p14="http://schemas.microsoft.com/office/powerpoint/2010/main" val="409464260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9.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1.emf"/><Relationship Id="rId4" Type="http://schemas.openxmlformats.org/officeDocument/2006/relationships/image" Target="../media/image20.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1.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newcastlesafeguarding.org.uk/"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BEEF04-60EB-4EBB-B9B0-1A8A4AAD0F31}"/>
              </a:ext>
            </a:extLst>
          </p:cNvPr>
          <p:cNvSpPr>
            <a:spLocks noGrp="1"/>
          </p:cNvSpPr>
          <p:nvPr>
            <p:ph type="ctrTitle"/>
          </p:nvPr>
        </p:nvSpPr>
        <p:spPr>
          <a:xfrm>
            <a:off x="6392583" y="501651"/>
            <a:ext cx="4434720" cy="1716255"/>
          </a:xfrm>
        </p:spPr>
        <p:txBody>
          <a:bodyPr vert="horz" lIns="91440" tIns="45720" rIns="91440" bIns="45720" rtlCol="0" anchor="b">
            <a:normAutofit/>
          </a:bodyPr>
          <a:lstStyle/>
          <a:p>
            <a:pPr algn="l"/>
            <a:r>
              <a:rPr lang="en-US" sz="3500" kern="1200">
                <a:solidFill>
                  <a:schemeClr val="tx1"/>
                </a:solidFill>
                <a:latin typeface="+mj-lt"/>
                <a:ea typeface="+mj-ea"/>
                <a:cs typeface="+mj-cs"/>
              </a:rPr>
              <a:t>Welcome​ to Safeguarding Children Level 2 session</a:t>
            </a:r>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F429899-384E-4C8D-AAAC-97499ADE0D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48" r="2" b="2"/>
          <a:stretch/>
        </p:blipFill>
        <p:spPr bwMode="auto">
          <a:xfrm>
            <a:off x="279143" y="299508"/>
            <a:ext cx="5221625" cy="30103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7BF7D188-5275-4C6E-8BE1-414C48FC76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97" r="22622"/>
          <a:stretch/>
        </p:blipFill>
        <p:spPr bwMode="auto">
          <a:xfrm>
            <a:off x="279143" y="3548095"/>
            <a:ext cx="5221625" cy="30103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DFEF3581-946B-4EE0-BE66-E6C71D17F54F}"/>
              </a:ext>
            </a:extLst>
          </p:cNvPr>
          <p:cNvSpPr>
            <a:spLocks noGrp="1"/>
          </p:cNvSpPr>
          <p:nvPr>
            <p:ph type="subTitle" idx="1"/>
          </p:nvPr>
        </p:nvSpPr>
        <p:spPr>
          <a:xfrm>
            <a:off x="6392583" y="2645922"/>
            <a:ext cx="4434721" cy="3710427"/>
          </a:xfrm>
        </p:spPr>
        <p:txBody>
          <a:bodyPr vert="horz" lIns="91440" tIns="45720" rIns="91440" bIns="45720" rtlCol="0" anchor="t">
            <a:normAutofit/>
          </a:bodyPr>
          <a:lstStyle/>
          <a:p>
            <a:pPr indent="-228600" algn="l">
              <a:buFont typeface="Arial" panose="020B0604020202020204" pitchFamily="34" charset="0"/>
              <a:buChar char="•"/>
              <a:defRPr/>
            </a:pPr>
            <a:r>
              <a:rPr lang="en-US" sz="1900" b="1">
                <a:solidFill>
                  <a:schemeClr val="tx1">
                    <a:alpha val="80000"/>
                  </a:schemeClr>
                </a:solidFill>
              </a:rPr>
              <a:t>Tips for this session:</a:t>
            </a:r>
          </a:p>
          <a:p>
            <a:pPr indent="-228600" algn="l">
              <a:buFont typeface="Arial" panose="020B0604020202020204" pitchFamily="34" charset="0"/>
              <a:buChar char="•"/>
              <a:defRPr/>
            </a:pPr>
            <a:r>
              <a:rPr lang="en-US" sz="1900">
                <a:solidFill>
                  <a:schemeClr val="tx1">
                    <a:alpha val="80000"/>
                  </a:schemeClr>
                </a:solidFill>
              </a:rPr>
              <a:t>Take some time to make yourself comfortable and familiarise yourself with the technology. Hopefully, you have had a chance to read the Teams guidance​ if you are not used to this medium.</a:t>
            </a:r>
          </a:p>
          <a:p>
            <a:pPr indent="-228600" algn="l">
              <a:buFont typeface="Arial" panose="020B0604020202020204" pitchFamily="34" charset="0"/>
              <a:buChar char="•"/>
              <a:defRPr/>
            </a:pPr>
            <a:r>
              <a:rPr lang="en-US" sz="1900">
                <a:solidFill>
                  <a:schemeClr val="tx1">
                    <a:alpha val="80000"/>
                  </a:schemeClr>
                </a:solidFill>
              </a:rPr>
              <a:t>During the session if you could mute your mic when you are not speaking it really helps to cut down background noise​</a:t>
            </a:r>
          </a:p>
          <a:p>
            <a:pPr indent="-228600" algn="l">
              <a:buFont typeface="Arial" panose="020B0604020202020204" pitchFamily="34" charset="0"/>
              <a:buChar char="•"/>
              <a:defRPr/>
            </a:pPr>
            <a:r>
              <a:rPr lang="en-US" sz="1900">
                <a:solidFill>
                  <a:schemeClr val="tx1">
                    <a:alpha val="80000"/>
                  </a:schemeClr>
                </a:solidFill>
              </a:rPr>
              <a:t>You can also turn off your camera if you like (it may help improve your connection)​</a:t>
            </a:r>
          </a:p>
          <a:p>
            <a:pPr indent="-228600" algn="l">
              <a:buFont typeface="Arial" panose="020B0604020202020204" pitchFamily="34" charset="0"/>
              <a:buChar char="•"/>
            </a:pPr>
            <a:endParaRPr lang="en-US" sz="1900">
              <a:solidFill>
                <a:schemeClr val="tx1">
                  <a:alpha val="80000"/>
                </a:schemeClr>
              </a:solidFill>
            </a:endParaRP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772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ext Placeholder 2">
            <a:extLst>
              <a:ext uri="{FF2B5EF4-FFF2-40B4-BE49-F238E27FC236}">
                <a16:creationId xmlns:a16="http://schemas.microsoft.com/office/drawing/2014/main" id="{21F38537-499A-4449-B6DE-4F83AF2E2A47}"/>
              </a:ext>
            </a:extLst>
          </p:cNvPr>
          <p:cNvSpPr>
            <a:spLocks noGrp="1" noChangeArrowheads="1"/>
          </p:cNvSpPr>
          <p:nvPr>
            <p:ph type="body" idx="1"/>
          </p:nvPr>
        </p:nvSpPr>
        <p:spPr>
          <a:xfrm>
            <a:off x="1682750" y="938212"/>
            <a:ext cx="9086850" cy="4981575"/>
          </a:xfrm>
        </p:spPr>
        <p:txBody>
          <a:bodyPr/>
          <a:lstStyle/>
          <a:p>
            <a:r>
              <a:rPr lang="en-GB" altLang="en-US" sz="2800" dirty="0">
                <a:solidFill>
                  <a:schemeClr val="tx1"/>
                </a:solidFill>
              </a:rPr>
              <a:t>Other things to consider at: </a:t>
            </a:r>
          </a:p>
          <a:p>
            <a:r>
              <a:rPr lang="en-GB" altLang="en-US" sz="2800" dirty="0">
                <a:solidFill>
                  <a:schemeClr val="tx1"/>
                </a:solidFill>
              </a:rPr>
              <a:t>Age13</a:t>
            </a:r>
          </a:p>
          <a:p>
            <a:pPr lvl="1"/>
            <a:r>
              <a:rPr lang="en-GB" altLang="en-US" sz="2800" dirty="0">
                <a:solidFill>
                  <a:schemeClr val="tx1"/>
                </a:solidFill>
              </a:rPr>
              <a:t>Gillick Principles and Frazer Guidelines</a:t>
            </a:r>
          </a:p>
          <a:p>
            <a:r>
              <a:rPr lang="en-GB" altLang="en-US" sz="2800" dirty="0">
                <a:solidFill>
                  <a:schemeClr val="tx1"/>
                </a:solidFill>
              </a:rPr>
              <a:t>Age16</a:t>
            </a:r>
          </a:p>
          <a:p>
            <a:pPr lvl="1"/>
            <a:r>
              <a:rPr lang="en-GB" altLang="en-US" sz="2800" dirty="0">
                <a:solidFill>
                  <a:schemeClr val="tx1"/>
                </a:solidFill>
              </a:rPr>
              <a:t>The Mental Capacity Act</a:t>
            </a:r>
          </a:p>
          <a:p>
            <a:r>
              <a:rPr lang="en-GB" altLang="en-US" sz="2800" dirty="0">
                <a:solidFill>
                  <a:schemeClr val="tx1"/>
                </a:solidFill>
              </a:rPr>
              <a:t>Age 17 plus</a:t>
            </a:r>
          </a:p>
          <a:p>
            <a:pPr lvl="1"/>
            <a:r>
              <a:rPr lang="en-GB" altLang="en-US" sz="2800" dirty="0">
                <a:solidFill>
                  <a:schemeClr val="tx1"/>
                </a:solidFill>
              </a:rPr>
              <a:t>Transitions from Children's Social Care to Adult Social Care</a:t>
            </a:r>
          </a:p>
          <a:p>
            <a:endParaRPr lang="en-GB" altLang="en-US" dirty="0"/>
          </a:p>
        </p:txBody>
      </p:sp>
      <p:sp>
        <p:nvSpPr>
          <p:cNvPr id="70659" name="Slide Number Placeholder 3">
            <a:extLst>
              <a:ext uri="{FF2B5EF4-FFF2-40B4-BE49-F238E27FC236}">
                <a16:creationId xmlns:a16="http://schemas.microsoft.com/office/drawing/2014/main" id="{7FD1BC8D-BF61-4A81-B7E8-FB0945D6AAE0}"/>
              </a:ext>
            </a:extLst>
          </p:cNvPr>
          <p:cNvSpPr>
            <a:spLocks noGrp="1" noChangeArrowheads="1"/>
          </p:cNvSpPr>
          <p:nvPr>
            <p:ph type="sldNum" sz="quarter" idx="12"/>
          </p:nvPr>
        </p:nvSpPr>
        <p:spPr>
          <a:xfrm>
            <a:off x="9347200" y="6248400"/>
            <a:ext cx="2844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115111FC-2595-41AD-A5CA-F3B70246A2B9}" type="slidenum">
              <a:rPr lang="en-GB" altLang="en-US" sz="1200">
                <a:solidFill>
                  <a:srgbClr val="000000"/>
                </a:solidFill>
                <a:latin typeface="Arial Black" panose="020B0A04020102020204" pitchFamily="34" charset="0"/>
                <a:ea typeface="ＭＳ Ｐゴシック" panose="020B0600070205080204" pitchFamily="34" charset="-128"/>
              </a:rPr>
              <a:pPr fontAlgn="base">
                <a:spcBef>
                  <a:spcPct val="0"/>
                </a:spcBef>
                <a:spcAft>
                  <a:spcPct val="0"/>
                </a:spcAft>
                <a:buClrTx/>
                <a:buSzTx/>
                <a:buNone/>
              </a:pPr>
              <a:t>10</a:t>
            </a:fld>
            <a:endParaRPr lang="en-GB" altLang="en-US" sz="1200">
              <a:solidFill>
                <a:srgbClr val="000000"/>
              </a:solidFill>
              <a:latin typeface="Arial Black" panose="020B0A04020102020204" pitchFamily="34" charset="0"/>
              <a:ea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 Placeholder 2">
            <a:extLst>
              <a:ext uri="{FF2B5EF4-FFF2-40B4-BE49-F238E27FC236}">
                <a16:creationId xmlns:a16="http://schemas.microsoft.com/office/drawing/2014/main" id="{024BF2E1-59E5-468D-9D02-46DB78552741}"/>
              </a:ext>
            </a:extLst>
          </p:cNvPr>
          <p:cNvSpPr>
            <a:spLocks noGrp="1" noChangeArrowheads="1"/>
          </p:cNvSpPr>
          <p:nvPr>
            <p:ph type="body" idx="1"/>
          </p:nvPr>
        </p:nvSpPr>
        <p:spPr>
          <a:xfrm>
            <a:off x="1697038" y="-276225"/>
            <a:ext cx="7772400" cy="5803901"/>
          </a:xfrm>
        </p:spPr>
        <p:txBody>
          <a:bodyPr>
            <a:normAutofit fontScale="85000" lnSpcReduction="20000"/>
          </a:bodyPr>
          <a:lstStyle/>
          <a:p>
            <a:pPr>
              <a:defRPr/>
            </a:pPr>
            <a:endParaRPr lang="en-GB" altLang="en-US" sz="3200" dirty="0"/>
          </a:p>
          <a:p>
            <a:pPr>
              <a:defRPr/>
            </a:pPr>
            <a:endParaRPr lang="en-GB" altLang="en-US" sz="3200" dirty="0"/>
          </a:p>
          <a:p>
            <a:pPr>
              <a:defRPr/>
            </a:pPr>
            <a:endParaRPr lang="en-GB" altLang="en-US" sz="3200" dirty="0"/>
          </a:p>
          <a:p>
            <a:pPr>
              <a:defRPr/>
            </a:pPr>
            <a:endParaRPr lang="en-GB" altLang="en-US" sz="3200" dirty="0"/>
          </a:p>
          <a:p>
            <a:pPr>
              <a:defRPr/>
            </a:pPr>
            <a:r>
              <a:rPr lang="en-GB" altLang="en-US" sz="3200" dirty="0">
                <a:solidFill>
                  <a:schemeClr val="tx1"/>
                </a:solidFill>
              </a:rPr>
              <a:t>2. According to the ‘WT 2018’ definition somebody may abuse or neglect a child by. ‘failing to act to prevent harm’</a:t>
            </a:r>
          </a:p>
          <a:p>
            <a:pPr>
              <a:defRPr/>
            </a:pPr>
            <a:r>
              <a:rPr lang="en-GB" altLang="en-US" sz="3200" dirty="0">
                <a:solidFill>
                  <a:schemeClr val="tx1"/>
                </a:solidFill>
              </a:rPr>
              <a:t>True – A			False – B  	</a:t>
            </a:r>
          </a:p>
          <a:p>
            <a:pPr>
              <a:defRPr/>
            </a:pPr>
            <a:r>
              <a:rPr lang="en-GB" altLang="en-US" sz="5200" dirty="0">
                <a:solidFill>
                  <a:srgbClr val="FF0000"/>
                </a:solidFill>
              </a:rPr>
              <a:t>True</a:t>
            </a:r>
          </a:p>
          <a:p>
            <a:pPr>
              <a:defRPr/>
            </a:pPr>
            <a:r>
              <a:rPr lang="en-GB" altLang="en-US" sz="3200" dirty="0">
                <a:solidFill>
                  <a:schemeClr val="bg2">
                    <a:lumMod val="60000"/>
                    <a:lumOff val="40000"/>
                  </a:schemeClr>
                </a:solidFill>
              </a:rPr>
              <a:t>   </a:t>
            </a:r>
          </a:p>
          <a:p>
            <a:pPr>
              <a:defRPr/>
            </a:pPr>
            <a:r>
              <a:rPr lang="en-GB" altLang="en-US" sz="3200" dirty="0">
                <a:solidFill>
                  <a:schemeClr val="tx1"/>
                </a:solidFill>
              </a:rPr>
              <a:t>3. Children can not be abused by another child or children</a:t>
            </a:r>
          </a:p>
          <a:p>
            <a:pPr>
              <a:defRPr/>
            </a:pPr>
            <a:r>
              <a:rPr lang="en-GB" altLang="en-US" sz="3200" dirty="0">
                <a:solidFill>
                  <a:schemeClr val="tx1"/>
                </a:solidFill>
              </a:rPr>
              <a:t>True – A			False – B</a:t>
            </a:r>
          </a:p>
          <a:p>
            <a:pPr>
              <a:defRPr/>
            </a:pPr>
            <a:r>
              <a:rPr lang="en-GB" altLang="en-US" sz="3200" dirty="0"/>
              <a:t>				</a:t>
            </a:r>
            <a:r>
              <a:rPr lang="en-GB" altLang="en-US" sz="5200" dirty="0">
                <a:solidFill>
                  <a:srgbClr val="FF0000"/>
                </a:solidFill>
              </a:rPr>
              <a:t>False</a:t>
            </a:r>
          </a:p>
          <a:p>
            <a:pPr>
              <a:defRPr/>
            </a:pPr>
            <a:endParaRPr lang="en-GB" altLang="en-US" sz="3200" dirty="0">
              <a:solidFill>
                <a:srgbClr val="FF0000"/>
              </a:solidFill>
            </a:endParaRPr>
          </a:p>
        </p:txBody>
      </p:sp>
      <p:sp>
        <p:nvSpPr>
          <p:cNvPr id="71683" name="Slide Number Placeholder 3">
            <a:extLst>
              <a:ext uri="{FF2B5EF4-FFF2-40B4-BE49-F238E27FC236}">
                <a16:creationId xmlns:a16="http://schemas.microsoft.com/office/drawing/2014/main" id="{4FB6EBB6-87FD-49EF-BB7C-B3C3D28FC2BC}"/>
              </a:ext>
            </a:extLst>
          </p:cNvPr>
          <p:cNvSpPr>
            <a:spLocks noGrp="1"/>
          </p:cNvSpPr>
          <p:nvPr>
            <p:ph type="sldNum" sz="quarter" idx="12"/>
          </p:nvPr>
        </p:nvSpPr>
        <p:spPr>
          <a:xfrm>
            <a:off x="9347200" y="6248400"/>
            <a:ext cx="2844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F9403765-BAB6-484C-8E62-A6105817E122}" type="slidenum">
              <a:rPr lang="en-GB" altLang="en-US" sz="1200">
                <a:solidFill>
                  <a:srgbClr val="000000"/>
                </a:solidFill>
                <a:latin typeface="Arial Black" panose="020B0A04020102020204" pitchFamily="34" charset="0"/>
                <a:ea typeface="ＭＳ Ｐゴシック" panose="020B0600070205080204" pitchFamily="34" charset="-128"/>
              </a:rPr>
              <a:pPr fontAlgn="base">
                <a:spcBef>
                  <a:spcPct val="0"/>
                </a:spcBef>
                <a:spcAft>
                  <a:spcPct val="0"/>
                </a:spcAft>
                <a:buClrTx/>
                <a:buSzTx/>
                <a:buNone/>
              </a:pPr>
              <a:t>11</a:t>
            </a:fld>
            <a:endParaRPr lang="en-GB" altLang="en-US" sz="1200">
              <a:solidFill>
                <a:srgbClr val="000000"/>
              </a:solidFill>
              <a:latin typeface="Arial Black" panose="020B0A0402010202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1379B1-8661-4B74-8B77-1A68B905B638}"/>
              </a:ext>
            </a:extLst>
          </p:cNvPr>
          <p:cNvSpPr>
            <a:spLocks noGrp="1"/>
          </p:cNvSpPr>
          <p:nvPr>
            <p:ph idx="1"/>
          </p:nvPr>
        </p:nvSpPr>
        <p:spPr>
          <a:xfrm>
            <a:off x="1981200" y="1268414"/>
            <a:ext cx="8229600" cy="5172075"/>
          </a:xfrm>
        </p:spPr>
        <p:txBody>
          <a:bodyPr/>
          <a:lstStyle/>
          <a:p>
            <a:pPr marL="0" indent="0">
              <a:buNone/>
              <a:defRPr/>
            </a:pPr>
            <a:r>
              <a:rPr lang="en-GB" dirty="0"/>
              <a:t>4. Which of the following are key pieces of legislation or guidance regarding safeguarding children?</a:t>
            </a:r>
          </a:p>
          <a:p>
            <a:pPr marL="0" indent="0">
              <a:buNone/>
              <a:defRPr/>
            </a:pPr>
            <a:endParaRPr lang="en-GB" sz="1800" dirty="0">
              <a:latin typeface="Magneto" panose="04030805050802020D02" pitchFamily="82" charset="0"/>
            </a:endParaRPr>
          </a:p>
          <a:p>
            <a:pPr marL="0" indent="0">
              <a:buNone/>
              <a:defRPr/>
            </a:pPr>
            <a:r>
              <a:rPr lang="en-GB" sz="2800" dirty="0"/>
              <a:t>Children Act 1989 - A</a:t>
            </a:r>
          </a:p>
          <a:p>
            <a:pPr marL="0" indent="0">
              <a:buNone/>
              <a:defRPr/>
            </a:pPr>
            <a:r>
              <a:rPr lang="en-GB" sz="2800" dirty="0"/>
              <a:t>Children Act 2004 - B</a:t>
            </a:r>
          </a:p>
          <a:p>
            <a:pPr marL="0" indent="0">
              <a:buNone/>
              <a:defRPr/>
            </a:pPr>
            <a:r>
              <a:rPr lang="en-GB" sz="2800" dirty="0"/>
              <a:t>Working Together to Safeguard Children 2018 – C</a:t>
            </a:r>
          </a:p>
          <a:p>
            <a:pPr marL="0" indent="0">
              <a:buNone/>
              <a:defRPr/>
            </a:pPr>
            <a:r>
              <a:rPr lang="en-GB" sz="2800" dirty="0"/>
              <a:t>All of them – D</a:t>
            </a:r>
          </a:p>
          <a:p>
            <a:pPr marL="0" indent="0">
              <a:buNone/>
              <a:defRPr/>
            </a:pPr>
            <a:endParaRPr lang="en-GB" dirty="0"/>
          </a:p>
          <a:p>
            <a:pPr marL="0" indent="0">
              <a:buNone/>
              <a:defRPr/>
            </a:pPr>
            <a:r>
              <a:rPr lang="en-GB" sz="4400" dirty="0">
                <a:solidFill>
                  <a:srgbClr val="FF0000"/>
                </a:solidFill>
              </a:rPr>
              <a:t>All of them</a:t>
            </a:r>
          </a:p>
          <a:p>
            <a:pPr marL="0" indent="0">
              <a:buNone/>
              <a:defRPr/>
            </a:pPr>
            <a:endParaRPr lang="en-GB" sz="40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Content Placeholder 2">
            <a:extLst>
              <a:ext uri="{FF2B5EF4-FFF2-40B4-BE49-F238E27FC236}">
                <a16:creationId xmlns:a16="http://schemas.microsoft.com/office/drawing/2014/main" id="{2E61B4BE-9594-488D-8BB7-C6E53B82B785}"/>
              </a:ext>
            </a:extLst>
          </p:cNvPr>
          <p:cNvSpPr>
            <a:spLocks noGrp="1" noChangeArrowheads="1"/>
          </p:cNvSpPr>
          <p:nvPr>
            <p:ph idx="1"/>
          </p:nvPr>
        </p:nvSpPr>
        <p:spPr>
          <a:xfrm>
            <a:off x="1981200" y="1341439"/>
            <a:ext cx="8229600" cy="4524375"/>
          </a:xfrm>
        </p:spPr>
        <p:txBody>
          <a:bodyPr/>
          <a:lstStyle/>
          <a:p>
            <a:pPr marL="0" indent="0">
              <a:buNone/>
              <a:defRPr/>
            </a:pPr>
            <a:r>
              <a:rPr lang="en-GB" altLang="en-US" sz="2800" dirty="0"/>
              <a:t>5. Victoria Climbie was seen by many services and professionals, which service did she not come into contact with?</a:t>
            </a:r>
          </a:p>
          <a:p>
            <a:pPr marL="0" indent="0">
              <a:buNone/>
              <a:defRPr/>
            </a:pPr>
            <a:endParaRPr lang="en-GB" altLang="en-US" sz="1200" dirty="0"/>
          </a:p>
          <a:p>
            <a:pPr>
              <a:defRPr/>
            </a:pPr>
            <a:r>
              <a:rPr lang="en-GB" altLang="en-US" dirty="0"/>
              <a:t>Education - A</a:t>
            </a:r>
          </a:p>
          <a:p>
            <a:pPr>
              <a:defRPr/>
            </a:pPr>
            <a:r>
              <a:rPr lang="en-GB" altLang="en-US" dirty="0"/>
              <a:t>Social Care - B</a:t>
            </a:r>
          </a:p>
          <a:p>
            <a:pPr>
              <a:defRPr/>
            </a:pPr>
            <a:r>
              <a:rPr lang="en-GB" altLang="en-US" dirty="0"/>
              <a:t>Police – C</a:t>
            </a:r>
          </a:p>
          <a:p>
            <a:pPr>
              <a:defRPr/>
            </a:pPr>
            <a:endParaRPr lang="en-GB" altLang="en-US" dirty="0"/>
          </a:p>
          <a:p>
            <a:pPr marL="0" indent="0">
              <a:buNone/>
              <a:defRPr/>
            </a:pPr>
            <a:r>
              <a:rPr lang="en-GB" altLang="en-US" sz="4400" dirty="0">
                <a:solidFill>
                  <a:srgbClr val="FF0000"/>
                </a:solidFill>
              </a:rPr>
              <a:t>Education</a:t>
            </a:r>
          </a:p>
          <a:p>
            <a:pPr marL="0" indent="0">
              <a:buNone/>
              <a:defRPr/>
            </a:pPr>
            <a:endParaRPr lang="en-GB" altLang="en-US" dirty="0">
              <a:solidFill>
                <a:srgbClr val="FF0000"/>
              </a:solidFill>
            </a:endParaRPr>
          </a:p>
          <a:p>
            <a:pPr marL="0" indent="0">
              <a:buNone/>
              <a:defRPr/>
            </a:pP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6D11C74C-7438-4E35-8521-05A94448434A}"/>
              </a:ext>
            </a:extLst>
          </p:cNvPr>
          <p:cNvSpPr>
            <a:spLocks noGrp="1" noChangeArrowheads="1"/>
          </p:cNvSpPr>
          <p:nvPr>
            <p:ph type="subTitle" idx="4294967295"/>
          </p:nvPr>
        </p:nvSpPr>
        <p:spPr>
          <a:xfrm>
            <a:off x="1524000" y="0"/>
            <a:ext cx="9144000" cy="6858000"/>
          </a:xfrm>
        </p:spPr>
        <p:txBody>
          <a:bodyPr vert="horz" wrap="square" lIns="91440" tIns="45720" rIns="91440" bIns="45720" numCol="1" anchor="t" anchorCtr="0" compatLnSpc="1">
            <a:prstTxWarp prst="textNoShape">
              <a:avLst/>
            </a:prstTxWarp>
          </a:bodyPr>
          <a:lstStyle/>
          <a:p>
            <a:pPr marL="0" indent="0" algn="ctr" eaLnBrk="1" hangingPunct="1">
              <a:buNone/>
            </a:pPr>
            <a:endParaRPr lang="en-GB" altLang="en-US" sz="1800"/>
          </a:p>
          <a:p>
            <a:pPr marL="0" indent="0" algn="ctr" eaLnBrk="1" hangingPunct="1">
              <a:buNone/>
            </a:pPr>
            <a:endParaRPr lang="en-GB" altLang="en-US" sz="1800"/>
          </a:p>
          <a:p>
            <a:pPr marL="0" indent="0" algn="ctr" eaLnBrk="1" hangingPunct="1">
              <a:buNone/>
            </a:pPr>
            <a:endParaRPr lang="en-GB" altLang="en-US" sz="1800"/>
          </a:p>
          <a:p>
            <a:pPr marL="0" indent="0" algn="ctr" eaLnBrk="1" hangingPunct="1">
              <a:buNone/>
            </a:pPr>
            <a:endParaRPr lang="en-GB" altLang="en-US" sz="1800"/>
          </a:p>
          <a:p>
            <a:pPr marL="0" indent="0" algn="ctr" eaLnBrk="1" hangingPunct="1">
              <a:buNone/>
            </a:pPr>
            <a:endParaRPr lang="en-GB" altLang="en-US" sz="1800"/>
          </a:p>
          <a:p>
            <a:pPr marL="0" indent="0" algn="ctr" eaLnBrk="1" hangingPunct="1">
              <a:buNone/>
            </a:pPr>
            <a:endParaRPr lang="en-GB" altLang="en-US" sz="1800"/>
          </a:p>
          <a:p>
            <a:pPr marL="0" indent="0" algn="ctr" eaLnBrk="1" hangingPunct="1">
              <a:buNone/>
            </a:pPr>
            <a:endParaRPr lang="en-GB" altLang="en-US" sz="1800"/>
          </a:p>
          <a:p>
            <a:pPr marL="0" indent="0" algn="ctr" eaLnBrk="1" hangingPunct="1">
              <a:buNone/>
            </a:pPr>
            <a:endParaRPr lang="en-GB" altLang="en-US" sz="1800"/>
          </a:p>
          <a:p>
            <a:pPr marL="0" indent="0" algn="ctr" eaLnBrk="1" hangingPunct="1">
              <a:buNone/>
            </a:pPr>
            <a:endParaRPr lang="en-GB" altLang="en-US" sz="1800"/>
          </a:p>
          <a:p>
            <a:pPr marL="0" indent="0" algn="ctr" eaLnBrk="1" hangingPunct="1">
              <a:buNone/>
            </a:pPr>
            <a:endParaRPr lang="en-GB" altLang="en-US" sz="1800"/>
          </a:p>
        </p:txBody>
      </p:sp>
      <p:sp>
        <p:nvSpPr>
          <p:cNvPr id="719875" name="AutoShape 3">
            <a:extLst>
              <a:ext uri="{FF2B5EF4-FFF2-40B4-BE49-F238E27FC236}">
                <a16:creationId xmlns:a16="http://schemas.microsoft.com/office/drawing/2014/main" id="{22DE70F2-7640-4690-B366-6DD3E4BB9670}"/>
              </a:ext>
            </a:extLst>
          </p:cNvPr>
          <p:cNvSpPr>
            <a:spLocks noChangeArrowheads="1"/>
          </p:cNvSpPr>
          <p:nvPr/>
        </p:nvSpPr>
        <p:spPr bwMode="auto">
          <a:xfrm>
            <a:off x="5232401" y="188913"/>
            <a:ext cx="936625" cy="647700"/>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Paediatric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Registrar</a:t>
            </a:r>
          </a:p>
        </p:txBody>
      </p:sp>
      <p:sp>
        <p:nvSpPr>
          <p:cNvPr id="719876" name="AutoShape 4">
            <a:extLst>
              <a:ext uri="{FF2B5EF4-FFF2-40B4-BE49-F238E27FC236}">
                <a16:creationId xmlns:a16="http://schemas.microsoft.com/office/drawing/2014/main" id="{58013CFD-47A5-47F4-9CCD-3F78F890AE9C}"/>
              </a:ext>
            </a:extLst>
          </p:cNvPr>
          <p:cNvSpPr>
            <a:spLocks noChangeArrowheads="1"/>
          </p:cNvSpPr>
          <p:nvPr/>
        </p:nvSpPr>
        <p:spPr bwMode="auto">
          <a:xfrm>
            <a:off x="6311900" y="188914"/>
            <a:ext cx="1441450" cy="5048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A&amp;E Senior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House Officer</a:t>
            </a:r>
          </a:p>
        </p:txBody>
      </p:sp>
      <p:sp>
        <p:nvSpPr>
          <p:cNvPr id="719877" name="AutoShape 5">
            <a:extLst>
              <a:ext uri="{FF2B5EF4-FFF2-40B4-BE49-F238E27FC236}">
                <a16:creationId xmlns:a16="http://schemas.microsoft.com/office/drawing/2014/main" id="{CACB805F-315D-413C-9A77-B03996F3E493}"/>
              </a:ext>
            </a:extLst>
          </p:cNvPr>
          <p:cNvSpPr>
            <a:spLocks noChangeArrowheads="1"/>
          </p:cNvSpPr>
          <p:nvPr/>
        </p:nvSpPr>
        <p:spPr bwMode="auto">
          <a:xfrm>
            <a:off x="5689601" y="1268413"/>
            <a:ext cx="1152525" cy="431800"/>
          </a:xfrm>
          <a:prstGeom prst="roundRect">
            <a:avLst>
              <a:gd name="adj" fmla="val 16667"/>
            </a:avLst>
          </a:prstGeom>
          <a:solidFill>
            <a:srgbClr val="FFFF00"/>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b="1">
                <a:solidFill>
                  <a:srgbClr val="000000"/>
                </a:solidFill>
                <a:ea typeface="ＭＳ Ｐゴシック" panose="020B0600070205080204" pitchFamily="34" charset="-128"/>
              </a:rPr>
              <a:t>Hospital 1</a:t>
            </a:r>
          </a:p>
        </p:txBody>
      </p:sp>
      <p:sp>
        <p:nvSpPr>
          <p:cNvPr id="719878" name="AutoShape 6">
            <a:extLst>
              <a:ext uri="{FF2B5EF4-FFF2-40B4-BE49-F238E27FC236}">
                <a16:creationId xmlns:a16="http://schemas.microsoft.com/office/drawing/2014/main" id="{89C2819E-6829-4656-8D8E-2533E240D95C}"/>
              </a:ext>
            </a:extLst>
          </p:cNvPr>
          <p:cNvSpPr>
            <a:spLocks noChangeArrowheads="1"/>
          </p:cNvSpPr>
          <p:nvPr/>
        </p:nvSpPr>
        <p:spPr bwMode="auto">
          <a:xfrm>
            <a:off x="7896226" y="476251"/>
            <a:ext cx="792163" cy="5048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A&amp;E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Nurse</a:t>
            </a:r>
          </a:p>
        </p:txBody>
      </p:sp>
      <p:sp>
        <p:nvSpPr>
          <p:cNvPr id="719879" name="AutoShape 7">
            <a:extLst>
              <a:ext uri="{FF2B5EF4-FFF2-40B4-BE49-F238E27FC236}">
                <a16:creationId xmlns:a16="http://schemas.microsoft.com/office/drawing/2014/main" id="{573C6E5F-FA79-44FD-970E-701C744352FB}"/>
              </a:ext>
            </a:extLst>
          </p:cNvPr>
          <p:cNvSpPr>
            <a:spLocks noChangeArrowheads="1"/>
          </p:cNvSpPr>
          <p:nvPr/>
        </p:nvSpPr>
        <p:spPr bwMode="auto">
          <a:xfrm>
            <a:off x="1847851" y="1268414"/>
            <a:ext cx="1368425" cy="358775"/>
          </a:xfrm>
          <a:prstGeom prst="roundRect">
            <a:avLst>
              <a:gd name="adj" fmla="val 16667"/>
            </a:avLst>
          </a:prstGeom>
          <a:solidFill>
            <a:srgbClr val="0000FF"/>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b="1">
                <a:solidFill>
                  <a:srgbClr val="FFFFFF"/>
                </a:solidFill>
                <a:ea typeface="ＭＳ Ｐゴシック" panose="020B0600070205080204" pitchFamily="34" charset="-128"/>
              </a:rPr>
              <a:t>Brent Police</a:t>
            </a:r>
          </a:p>
        </p:txBody>
      </p:sp>
      <p:sp>
        <p:nvSpPr>
          <p:cNvPr id="719880" name="AutoShape 8">
            <a:extLst>
              <a:ext uri="{FF2B5EF4-FFF2-40B4-BE49-F238E27FC236}">
                <a16:creationId xmlns:a16="http://schemas.microsoft.com/office/drawing/2014/main" id="{2722791D-5C90-4EB1-85DA-7246FAEAB365}"/>
              </a:ext>
            </a:extLst>
          </p:cNvPr>
          <p:cNvSpPr>
            <a:spLocks noChangeArrowheads="1"/>
          </p:cNvSpPr>
          <p:nvPr/>
        </p:nvSpPr>
        <p:spPr bwMode="auto">
          <a:xfrm>
            <a:off x="3503614" y="5084763"/>
            <a:ext cx="1152525" cy="431800"/>
          </a:xfrm>
          <a:prstGeom prst="roundRect">
            <a:avLst>
              <a:gd name="adj" fmla="val 16667"/>
            </a:avLst>
          </a:prstGeom>
          <a:solidFill>
            <a:srgbClr val="FFFF00"/>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b="1">
                <a:solidFill>
                  <a:srgbClr val="000000"/>
                </a:solidFill>
                <a:ea typeface="ＭＳ Ｐゴシック" panose="020B0600070205080204" pitchFamily="34" charset="-128"/>
              </a:rPr>
              <a:t>Hospital 2</a:t>
            </a:r>
          </a:p>
        </p:txBody>
      </p:sp>
      <p:sp>
        <p:nvSpPr>
          <p:cNvPr id="719881" name="Line 9">
            <a:extLst>
              <a:ext uri="{FF2B5EF4-FFF2-40B4-BE49-F238E27FC236}">
                <a16:creationId xmlns:a16="http://schemas.microsoft.com/office/drawing/2014/main" id="{8CC1C286-9733-41D3-97C3-E48539B97442}"/>
              </a:ext>
            </a:extLst>
          </p:cNvPr>
          <p:cNvSpPr>
            <a:spLocks noChangeShapeType="1"/>
          </p:cNvSpPr>
          <p:nvPr/>
        </p:nvSpPr>
        <p:spPr bwMode="auto">
          <a:xfrm flipV="1">
            <a:off x="6096000" y="836613"/>
            <a:ext cx="0" cy="431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882" name="Line 10">
            <a:extLst>
              <a:ext uri="{FF2B5EF4-FFF2-40B4-BE49-F238E27FC236}">
                <a16:creationId xmlns:a16="http://schemas.microsoft.com/office/drawing/2014/main" id="{3E4392D7-5F75-4617-9BA9-97B2720DE3B4}"/>
              </a:ext>
            </a:extLst>
          </p:cNvPr>
          <p:cNvSpPr>
            <a:spLocks noChangeShapeType="1"/>
          </p:cNvSpPr>
          <p:nvPr/>
        </p:nvSpPr>
        <p:spPr bwMode="auto">
          <a:xfrm flipH="1" flipV="1">
            <a:off x="2566988" y="1844675"/>
            <a:ext cx="3600450" cy="9350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883" name="Line 11">
            <a:extLst>
              <a:ext uri="{FF2B5EF4-FFF2-40B4-BE49-F238E27FC236}">
                <a16:creationId xmlns:a16="http://schemas.microsoft.com/office/drawing/2014/main" id="{27947ABE-16B4-4050-AFB2-2B3478D66FD0}"/>
              </a:ext>
            </a:extLst>
          </p:cNvPr>
          <p:cNvSpPr>
            <a:spLocks noChangeShapeType="1"/>
          </p:cNvSpPr>
          <p:nvPr/>
        </p:nvSpPr>
        <p:spPr bwMode="auto">
          <a:xfrm>
            <a:off x="4872038" y="836613"/>
            <a:ext cx="1008062" cy="431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884" name="Line 12">
            <a:extLst>
              <a:ext uri="{FF2B5EF4-FFF2-40B4-BE49-F238E27FC236}">
                <a16:creationId xmlns:a16="http://schemas.microsoft.com/office/drawing/2014/main" id="{54653D0C-AA45-432A-8103-B9EC1BAE63AF}"/>
              </a:ext>
            </a:extLst>
          </p:cNvPr>
          <p:cNvSpPr>
            <a:spLocks noChangeShapeType="1"/>
          </p:cNvSpPr>
          <p:nvPr/>
        </p:nvSpPr>
        <p:spPr bwMode="auto">
          <a:xfrm flipH="1">
            <a:off x="6743701" y="692151"/>
            <a:ext cx="1152525" cy="5762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885" name="Line 13">
            <a:extLst>
              <a:ext uri="{FF2B5EF4-FFF2-40B4-BE49-F238E27FC236}">
                <a16:creationId xmlns:a16="http://schemas.microsoft.com/office/drawing/2014/main" id="{BCCDCC15-C2E0-4704-B349-7A9908BF7715}"/>
              </a:ext>
            </a:extLst>
          </p:cNvPr>
          <p:cNvSpPr>
            <a:spLocks noChangeShapeType="1"/>
          </p:cNvSpPr>
          <p:nvPr/>
        </p:nvSpPr>
        <p:spPr bwMode="auto">
          <a:xfrm flipH="1">
            <a:off x="4151314" y="3068639"/>
            <a:ext cx="1800225" cy="20161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886" name="AutoShape 14">
            <a:extLst>
              <a:ext uri="{FF2B5EF4-FFF2-40B4-BE49-F238E27FC236}">
                <a16:creationId xmlns:a16="http://schemas.microsoft.com/office/drawing/2014/main" id="{F6E19012-B196-4E4D-8B44-B628BE616344}"/>
              </a:ext>
            </a:extLst>
          </p:cNvPr>
          <p:cNvSpPr>
            <a:spLocks noChangeArrowheads="1"/>
          </p:cNvSpPr>
          <p:nvPr/>
        </p:nvSpPr>
        <p:spPr bwMode="auto">
          <a:xfrm>
            <a:off x="4392614" y="131764"/>
            <a:ext cx="720725" cy="7207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Senior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House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Officer</a:t>
            </a:r>
          </a:p>
        </p:txBody>
      </p:sp>
      <p:sp>
        <p:nvSpPr>
          <p:cNvPr id="719887" name="AutoShape 15">
            <a:extLst>
              <a:ext uri="{FF2B5EF4-FFF2-40B4-BE49-F238E27FC236}">
                <a16:creationId xmlns:a16="http://schemas.microsoft.com/office/drawing/2014/main" id="{5CAA243C-FDA1-4080-B1B1-84ED41C35F93}"/>
              </a:ext>
            </a:extLst>
          </p:cNvPr>
          <p:cNvSpPr>
            <a:spLocks noChangeArrowheads="1"/>
          </p:cNvSpPr>
          <p:nvPr/>
        </p:nvSpPr>
        <p:spPr bwMode="auto">
          <a:xfrm>
            <a:off x="3503614" y="908051"/>
            <a:ext cx="936625" cy="360363"/>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Ward Sister</a:t>
            </a:r>
          </a:p>
        </p:txBody>
      </p:sp>
      <p:sp>
        <p:nvSpPr>
          <p:cNvPr id="719888" name="AutoShape 16">
            <a:extLst>
              <a:ext uri="{FF2B5EF4-FFF2-40B4-BE49-F238E27FC236}">
                <a16:creationId xmlns:a16="http://schemas.microsoft.com/office/drawing/2014/main" id="{F99EDB36-B946-4067-A805-7C502C223754}"/>
              </a:ext>
            </a:extLst>
          </p:cNvPr>
          <p:cNvSpPr>
            <a:spLocks noChangeArrowheads="1"/>
          </p:cNvSpPr>
          <p:nvPr/>
        </p:nvSpPr>
        <p:spPr bwMode="auto">
          <a:xfrm>
            <a:off x="1847851" y="4076700"/>
            <a:ext cx="792163" cy="647700"/>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French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speaking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nurse</a:t>
            </a:r>
          </a:p>
        </p:txBody>
      </p:sp>
      <p:sp>
        <p:nvSpPr>
          <p:cNvPr id="719889" name="AutoShape 17">
            <a:extLst>
              <a:ext uri="{FF2B5EF4-FFF2-40B4-BE49-F238E27FC236}">
                <a16:creationId xmlns:a16="http://schemas.microsoft.com/office/drawing/2014/main" id="{BEB52EB3-E5AB-492F-B815-AA1CB808FB46}"/>
              </a:ext>
            </a:extLst>
          </p:cNvPr>
          <p:cNvSpPr>
            <a:spLocks noChangeArrowheads="1"/>
          </p:cNvSpPr>
          <p:nvPr/>
        </p:nvSpPr>
        <p:spPr bwMode="auto">
          <a:xfrm>
            <a:off x="3575051" y="1412875"/>
            <a:ext cx="936625" cy="431800"/>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Consultant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Paediatrician</a:t>
            </a:r>
          </a:p>
        </p:txBody>
      </p:sp>
      <p:sp>
        <p:nvSpPr>
          <p:cNvPr id="719890" name="Line 18">
            <a:extLst>
              <a:ext uri="{FF2B5EF4-FFF2-40B4-BE49-F238E27FC236}">
                <a16:creationId xmlns:a16="http://schemas.microsoft.com/office/drawing/2014/main" id="{15325C5B-1434-42F0-BB23-42FD3E0255D7}"/>
              </a:ext>
            </a:extLst>
          </p:cNvPr>
          <p:cNvSpPr>
            <a:spLocks noChangeShapeType="1"/>
          </p:cNvSpPr>
          <p:nvPr/>
        </p:nvSpPr>
        <p:spPr bwMode="auto">
          <a:xfrm>
            <a:off x="4440238" y="1052513"/>
            <a:ext cx="1223962" cy="3603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891" name="Line 19">
            <a:extLst>
              <a:ext uri="{FF2B5EF4-FFF2-40B4-BE49-F238E27FC236}">
                <a16:creationId xmlns:a16="http://schemas.microsoft.com/office/drawing/2014/main" id="{529F2422-30F9-4FAB-863A-9710B3A77FC9}"/>
              </a:ext>
            </a:extLst>
          </p:cNvPr>
          <p:cNvSpPr>
            <a:spLocks noChangeShapeType="1"/>
          </p:cNvSpPr>
          <p:nvPr/>
        </p:nvSpPr>
        <p:spPr bwMode="auto">
          <a:xfrm flipH="1">
            <a:off x="6383339" y="692151"/>
            <a:ext cx="504825" cy="5762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892" name="Line 20">
            <a:extLst>
              <a:ext uri="{FF2B5EF4-FFF2-40B4-BE49-F238E27FC236}">
                <a16:creationId xmlns:a16="http://schemas.microsoft.com/office/drawing/2014/main" id="{2F430AFC-740E-4028-BE25-81D0DE654A93}"/>
              </a:ext>
            </a:extLst>
          </p:cNvPr>
          <p:cNvSpPr>
            <a:spLocks noChangeShapeType="1"/>
          </p:cNvSpPr>
          <p:nvPr/>
        </p:nvSpPr>
        <p:spPr bwMode="auto">
          <a:xfrm flipV="1">
            <a:off x="4511676" y="1484313"/>
            <a:ext cx="1152525" cy="1444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893" name="AutoShape 21">
            <a:extLst>
              <a:ext uri="{FF2B5EF4-FFF2-40B4-BE49-F238E27FC236}">
                <a16:creationId xmlns:a16="http://schemas.microsoft.com/office/drawing/2014/main" id="{B32D9F1D-4020-4074-9BB2-EB1E50F28ABE}"/>
              </a:ext>
            </a:extLst>
          </p:cNvPr>
          <p:cNvSpPr>
            <a:spLocks noChangeArrowheads="1"/>
          </p:cNvSpPr>
          <p:nvPr/>
        </p:nvSpPr>
        <p:spPr bwMode="auto">
          <a:xfrm>
            <a:off x="5664201" y="4149726"/>
            <a:ext cx="720725" cy="7207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Senior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use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Officer</a:t>
            </a:r>
          </a:p>
        </p:txBody>
      </p:sp>
      <p:sp>
        <p:nvSpPr>
          <p:cNvPr id="719894" name="AutoShape 22">
            <a:extLst>
              <a:ext uri="{FF2B5EF4-FFF2-40B4-BE49-F238E27FC236}">
                <a16:creationId xmlns:a16="http://schemas.microsoft.com/office/drawing/2014/main" id="{308F495C-C056-4D0D-825E-42B6FCC1B4F1}"/>
              </a:ext>
            </a:extLst>
          </p:cNvPr>
          <p:cNvSpPr>
            <a:spLocks noChangeArrowheads="1"/>
          </p:cNvSpPr>
          <p:nvPr/>
        </p:nvSpPr>
        <p:spPr bwMode="auto">
          <a:xfrm>
            <a:off x="1774826" y="5630863"/>
            <a:ext cx="936625" cy="431800"/>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Consultant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Paediatrician</a:t>
            </a:r>
          </a:p>
        </p:txBody>
      </p:sp>
      <p:sp>
        <p:nvSpPr>
          <p:cNvPr id="719895" name="AutoShape 23">
            <a:extLst>
              <a:ext uri="{FF2B5EF4-FFF2-40B4-BE49-F238E27FC236}">
                <a16:creationId xmlns:a16="http://schemas.microsoft.com/office/drawing/2014/main" id="{E36FF3C0-0687-480E-9932-8AF14DD4DD14}"/>
              </a:ext>
            </a:extLst>
          </p:cNvPr>
          <p:cNvSpPr>
            <a:spLocks noChangeArrowheads="1"/>
          </p:cNvSpPr>
          <p:nvPr/>
        </p:nvSpPr>
        <p:spPr bwMode="auto">
          <a:xfrm>
            <a:off x="1703389" y="4857750"/>
            <a:ext cx="936625" cy="647700"/>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Paediatric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Registrar</a:t>
            </a:r>
          </a:p>
        </p:txBody>
      </p:sp>
      <p:sp>
        <p:nvSpPr>
          <p:cNvPr id="719896" name="AutoShape 24">
            <a:extLst>
              <a:ext uri="{FF2B5EF4-FFF2-40B4-BE49-F238E27FC236}">
                <a16:creationId xmlns:a16="http://schemas.microsoft.com/office/drawing/2014/main" id="{45677579-B065-4A99-B715-C2FD98151749}"/>
              </a:ext>
            </a:extLst>
          </p:cNvPr>
          <p:cNvSpPr>
            <a:spLocks noChangeArrowheads="1"/>
          </p:cNvSpPr>
          <p:nvPr/>
        </p:nvSpPr>
        <p:spPr bwMode="auto">
          <a:xfrm>
            <a:off x="1919289" y="6165850"/>
            <a:ext cx="936625" cy="431800"/>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Consultant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Paediatrician</a:t>
            </a:r>
          </a:p>
        </p:txBody>
      </p:sp>
      <p:sp>
        <p:nvSpPr>
          <p:cNvPr id="719897" name="AutoShape 25">
            <a:extLst>
              <a:ext uri="{FF2B5EF4-FFF2-40B4-BE49-F238E27FC236}">
                <a16:creationId xmlns:a16="http://schemas.microsoft.com/office/drawing/2014/main" id="{87DDB5D7-5B01-4F47-907C-0B722112E7AC}"/>
              </a:ext>
            </a:extLst>
          </p:cNvPr>
          <p:cNvSpPr>
            <a:spLocks noChangeArrowheads="1"/>
          </p:cNvSpPr>
          <p:nvPr/>
        </p:nvSpPr>
        <p:spPr bwMode="auto">
          <a:xfrm>
            <a:off x="3216275" y="6165851"/>
            <a:ext cx="1296988" cy="5048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A&amp;E Casualty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Officer</a:t>
            </a:r>
          </a:p>
        </p:txBody>
      </p:sp>
      <p:sp>
        <p:nvSpPr>
          <p:cNvPr id="719898" name="AutoShape 26">
            <a:extLst>
              <a:ext uri="{FF2B5EF4-FFF2-40B4-BE49-F238E27FC236}">
                <a16:creationId xmlns:a16="http://schemas.microsoft.com/office/drawing/2014/main" id="{BF1F6DA3-A829-49EE-A4C4-A49E19A5E08E}"/>
              </a:ext>
            </a:extLst>
          </p:cNvPr>
          <p:cNvSpPr>
            <a:spLocks noChangeArrowheads="1"/>
          </p:cNvSpPr>
          <p:nvPr/>
        </p:nvSpPr>
        <p:spPr bwMode="auto">
          <a:xfrm>
            <a:off x="4727575" y="6308726"/>
            <a:ext cx="1296988" cy="360363"/>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Registrar 1</a:t>
            </a:r>
          </a:p>
        </p:txBody>
      </p:sp>
      <p:sp>
        <p:nvSpPr>
          <p:cNvPr id="719899" name="AutoShape 27">
            <a:extLst>
              <a:ext uri="{FF2B5EF4-FFF2-40B4-BE49-F238E27FC236}">
                <a16:creationId xmlns:a16="http://schemas.microsoft.com/office/drawing/2014/main" id="{0A93D053-57AE-425A-96AE-9357B95D3627}"/>
              </a:ext>
            </a:extLst>
          </p:cNvPr>
          <p:cNvSpPr>
            <a:spLocks noChangeArrowheads="1"/>
          </p:cNvSpPr>
          <p:nvPr/>
        </p:nvSpPr>
        <p:spPr bwMode="auto">
          <a:xfrm>
            <a:off x="5448300" y="5407026"/>
            <a:ext cx="1296988" cy="360363"/>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Registrar 3</a:t>
            </a:r>
          </a:p>
        </p:txBody>
      </p:sp>
      <p:sp>
        <p:nvSpPr>
          <p:cNvPr id="719900" name="AutoShape 28">
            <a:extLst>
              <a:ext uri="{FF2B5EF4-FFF2-40B4-BE49-F238E27FC236}">
                <a16:creationId xmlns:a16="http://schemas.microsoft.com/office/drawing/2014/main" id="{1BBCAA83-C37D-4EBA-B043-F6DE8227B2FE}"/>
              </a:ext>
            </a:extLst>
          </p:cNvPr>
          <p:cNvSpPr>
            <a:spLocks noChangeArrowheads="1"/>
          </p:cNvSpPr>
          <p:nvPr/>
        </p:nvSpPr>
        <p:spPr bwMode="auto">
          <a:xfrm>
            <a:off x="4943475" y="5853113"/>
            <a:ext cx="1296988" cy="360362"/>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Registrar 2</a:t>
            </a:r>
          </a:p>
        </p:txBody>
      </p:sp>
      <p:sp>
        <p:nvSpPr>
          <p:cNvPr id="719901" name="AutoShape 29">
            <a:extLst>
              <a:ext uri="{FF2B5EF4-FFF2-40B4-BE49-F238E27FC236}">
                <a16:creationId xmlns:a16="http://schemas.microsoft.com/office/drawing/2014/main" id="{BE0566F0-FB70-412A-9034-7BE4CEC9239C}"/>
              </a:ext>
            </a:extLst>
          </p:cNvPr>
          <p:cNvSpPr>
            <a:spLocks noChangeArrowheads="1"/>
          </p:cNvSpPr>
          <p:nvPr/>
        </p:nvSpPr>
        <p:spPr bwMode="auto">
          <a:xfrm>
            <a:off x="5232400" y="4941888"/>
            <a:ext cx="1296988" cy="360362"/>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Dermatology</a:t>
            </a:r>
          </a:p>
        </p:txBody>
      </p:sp>
      <p:sp>
        <p:nvSpPr>
          <p:cNvPr id="719902" name="AutoShape 30">
            <a:extLst>
              <a:ext uri="{FF2B5EF4-FFF2-40B4-BE49-F238E27FC236}">
                <a16:creationId xmlns:a16="http://schemas.microsoft.com/office/drawing/2014/main" id="{D568932E-1037-49D0-B0A4-8D3A13BFAF94}"/>
              </a:ext>
            </a:extLst>
          </p:cNvPr>
          <p:cNvSpPr>
            <a:spLocks noChangeArrowheads="1"/>
          </p:cNvSpPr>
          <p:nvPr/>
        </p:nvSpPr>
        <p:spPr bwMode="auto">
          <a:xfrm>
            <a:off x="2782889" y="3789363"/>
            <a:ext cx="1296987" cy="360362"/>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Psychology</a:t>
            </a:r>
          </a:p>
        </p:txBody>
      </p:sp>
      <p:sp>
        <p:nvSpPr>
          <p:cNvPr id="719903" name="Line 31">
            <a:extLst>
              <a:ext uri="{FF2B5EF4-FFF2-40B4-BE49-F238E27FC236}">
                <a16:creationId xmlns:a16="http://schemas.microsoft.com/office/drawing/2014/main" id="{878720A2-DD60-4234-B6D8-95F107335552}"/>
              </a:ext>
            </a:extLst>
          </p:cNvPr>
          <p:cNvSpPr>
            <a:spLocks noChangeShapeType="1"/>
          </p:cNvSpPr>
          <p:nvPr/>
        </p:nvSpPr>
        <p:spPr bwMode="auto">
          <a:xfrm>
            <a:off x="2640014" y="4508501"/>
            <a:ext cx="1368425" cy="5762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04" name="Line 32">
            <a:extLst>
              <a:ext uri="{FF2B5EF4-FFF2-40B4-BE49-F238E27FC236}">
                <a16:creationId xmlns:a16="http://schemas.microsoft.com/office/drawing/2014/main" id="{B94EC1F3-E630-4444-AAE1-8449B69F015F}"/>
              </a:ext>
            </a:extLst>
          </p:cNvPr>
          <p:cNvSpPr>
            <a:spLocks noChangeShapeType="1"/>
          </p:cNvSpPr>
          <p:nvPr/>
        </p:nvSpPr>
        <p:spPr bwMode="auto">
          <a:xfrm flipH="1">
            <a:off x="3648076" y="5516564"/>
            <a:ext cx="73025" cy="6492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05" name="Line 33">
            <a:extLst>
              <a:ext uri="{FF2B5EF4-FFF2-40B4-BE49-F238E27FC236}">
                <a16:creationId xmlns:a16="http://schemas.microsoft.com/office/drawing/2014/main" id="{FEE6395B-5500-4A6B-8E2C-E0A20D0278E1}"/>
              </a:ext>
            </a:extLst>
          </p:cNvPr>
          <p:cNvSpPr>
            <a:spLocks noChangeShapeType="1"/>
          </p:cNvSpPr>
          <p:nvPr/>
        </p:nvSpPr>
        <p:spPr bwMode="auto">
          <a:xfrm flipH="1" flipV="1">
            <a:off x="4656138" y="5445125"/>
            <a:ext cx="792162" cy="714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06" name="Line 34">
            <a:extLst>
              <a:ext uri="{FF2B5EF4-FFF2-40B4-BE49-F238E27FC236}">
                <a16:creationId xmlns:a16="http://schemas.microsoft.com/office/drawing/2014/main" id="{9F16A5ED-2766-419D-8B80-8CBD51A7CA19}"/>
              </a:ext>
            </a:extLst>
          </p:cNvPr>
          <p:cNvSpPr>
            <a:spLocks noChangeShapeType="1"/>
          </p:cNvSpPr>
          <p:nvPr/>
        </p:nvSpPr>
        <p:spPr bwMode="auto">
          <a:xfrm>
            <a:off x="4367213" y="5516564"/>
            <a:ext cx="576262" cy="4333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07" name="Line 35">
            <a:extLst>
              <a:ext uri="{FF2B5EF4-FFF2-40B4-BE49-F238E27FC236}">
                <a16:creationId xmlns:a16="http://schemas.microsoft.com/office/drawing/2014/main" id="{ED7AB652-EEF2-4DED-A212-50091FF788A4}"/>
              </a:ext>
            </a:extLst>
          </p:cNvPr>
          <p:cNvSpPr>
            <a:spLocks noChangeShapeType="1"/>
          </p:cNvSpPr>
          <p:nvPr/>
        </p:nvSpPr>
        <p:spPr bwMode="auto">
          <a:xfrm>
            <a:off x="4367214" y="5516563"/>
            <a:ext cx="649287" cy="7921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08" name="Line 36">
            <a:extLst>
              <a:ext uri="{FF2B5EF4-FFF2-40B4-BE49-F238E27FC236}">
                <a16:creationId xmlns:a16="http://schemas.microsoft.com/office/drawing/2014/main" id="{083FF6FB-3FB6-4149-8DAB-35C54158C6A0}"/>
              </a:ext>
            </a:extLst>
          </p:cNvPr>
          <p:cNvSpPr>
            <a:spLocks noChangeShapeType="1"/>
          </p:cNvSpPr>
          <p:nvPr/>
        </p:nvSpPr>
        <p:spPr bwMode="auto">
          <a:xfrm>
            <a:off x="2495550" y="1628776"/>
            <a:ext cx="3455988" cy="1152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09" name="Line 37">
            <a:extLst>
              <a:ext uri="{FF2B5EF4-FFF2-40B4-BE49-F238E27FC236}">
                <a16:creationId xmlns:a16="http://schemas.microsoft.com/office/drawing/2014/main" id="{82140E57-4929-4413-9E86-FE5DEB1C08B9}"/>
              </a:ext>
            </a:extLst>
          </p:cNvPr>
          <p:cNvSpPr>
            <a:spLocks noChangeShapeType="1"/>
          </p:cNvSpPr>
          <p:nvPr/>
        </p:nvSpPr>
        <p:spPr bwMode="auto">
          <a:xfrm flipH="1">
            <a:off x="4367214" y="4581525"/>
            <a:ext cx="649287" cy="5032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10" name="Line 38">
            <a:extLst>
              <a:ext uri="{FF2B5EF4-FFF2-40B4-BE49-F238E27FC236}">
                <a16:creationId xmlns:a16="http://schemas.microsoft.com/office/drawing/2014/main" id="{36722C0A-997B-4CC8-B7E0-FAC26C9E3F2E}"/>
              </a:ext>
            </a:extLst>
          </p:cNvPr>
          <p:cNvSpPr>
            <a:spLocks noChangeShapeType="1"/>
          </p:cNvSpPr>
          <p:nvPr/>
        </p:nvSpPr>
        <p:spPr bwMode="auto">
          <a:xfrm flipH="1">
            <a:off x="4656138" y="5157789"/>
            <a:ext cx="576262" cy="714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11" name="Line 39">
            <a:extLst>
              <a:ext uri="{FF2B5EF4-FFF2-40B4-BE49-F238E27FC236}">
                <a16:creationId xmlns:a16="http://schemas.microsoft.com/office/drawing/2014/main" id="{B78ABEE4-90ED-44C5-8CBF-1C898F4C81E3}"/>
              </a:ext>
            </a:extLst>
          </p:cNvPr>
          <p:cNvSpPr>
            <a:spLocks noChangeShapeType="1"/>
          </p:cNvSpPr>
          <p:nvPr/>
        </p:nvSpPr>
        <p:spPr bwMode="auto">
          <a:xfrm flipH="1">
            <a:off x="4511676" y="4437063"/>
            <a:ext cx="1152525" cy="647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12" name="Line 40">
            <a:extLst>
              <a:ext uri="{FF2B5EF4-FFF2-40B4-BE49-F238E27FC236}">
                <a16:creationId xmlns:a16="http://schemas.microsoft.com/office/drawing/2014/main" id="{839D53B1-08CF-4614-8877-46F4971C669D}"/>
              </a:ext>
            </a:extLst>
          </p:cNvPr>
          <p:cNvSpPr>
            <a:spLocks noChangeShapeType="1"/>
          </p:cNvSpPr>
          <p:nvPr/>
        </p:nvSpPr>
        <p:spPr bwMode="auto">
          <a:xfrm flipH="1">
            <a:off x="2855914" y="5516563"/>
            <a:ext cx="720725" cy="7921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13" name="Line 41">
            <a:extLst>
              <a:ext uri="{FF2B5EF4-FFF2-40B4-BE49-F238E27FC236}">
                <a16:creationId xmlns:a16="http://schemas.microsoft.com/office/drawing/2014/main" id="{A9E3BE5B-E479-4199-A722-750CD01CF0AA}"/>
              </a:ext>
            </a:extLst>
          </p:cNvPr>
          <p:cNvSpPr>
            <a:spLocks noChangeShapeType="1"/>
          </p:cNvSpPr>
          <p:nvPr/>
        </p:nvSpPr>
        <p:spPr bwMode="auto">
          <a:xfrm flipH="1">
            <a:off x="2711451" y="5373689"/>
            <a:ext cx="792163"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14" name="Line 42">
            <a:extLst>
              <a:ext uri="{FF2B5EF4-FFF2-40B4-BE49-F238E27FC236}">
                <a16:creationId xmlns:a16="http://schemas.microsoft.com/office/drawing/2014/main" id="{C6F56E3A-1CC5-4A7A-B90C-9522D7AD2D9D}"/>
              </a:ext>
            </a:extLst>
          </p:cNvPr>
          <p:cNvSpPr>
            <a:spLocks noChangeShapeType="1"/>
          </p:cNvSpPr>
          <p:nvPr/>
        </p:nvSpPr>
        <p:spPr bwMode="auto">
          <a:xfrm flipH="1" flipV="1">
            <a:off x="2640013" y="5013326"/>
            <a:ext cx="863600" cy="144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15" name="Line 43">
            <a:extLst>
              <a:ext uri="{FF2B5EF4-FFF2-40B4-BE49-F238E27FC236}">
                <a16:creationId xmlns:a16="http://schemas.microsoft.com/office/drawing/2014/main" id="{F63996DB-FCC4-4EC4-87D2-F5891E8B5936}"/>
              </a:ext>
            </a:extLst>
          </p:cNvPr>
          <p:cNvSpPr>
            <a:spLocks noChangeShapeType="1"/>
          </p:cNvSpPr>
          <p:nvPr/>
        </p:nvSpPr>
        <p:spPr bwMode="auto">
          <a:xfrm>
            <a:off x="3792538" y="4149725"/>
            <a:ext cx="215900" cy="9350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16" name="Line 44">
            <a:extLst>
              <a:ext uri="{FF2B5EF4-FFF2-40B4-BE49-F238E27FC236}">
                <a16:creationId xmlns:a16="http://schemas.microsoft.com/office/drawing/2014/main" id="{C63A4D83-1091-4BAE-B4CD-D1FAB2723DFD}"/>
              </a:ext>
            </a:extLst>
          </p:cNvPr>
          <p:cNvSpPr>
            <a:spLocks noChangeShapeType="1"/>
          </p:cNvSpPr>
          <p:nvPr/>
        </p:nvSpPr>
        <p:spPr bwMode="auto">
          <a:xfrm flipV="1">
            <a:off x="2566988" y="3141664"/>
            <a:ext cx="2736850" cy="1428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17" name="Line 45">
            <a:extLst>
              <a:ext uri="{FF2B5EF4-FFF2-40B4-BE49-F238E27FC236}">
                <a16:creationId xmlns:a16="http://schemas.microsoft.com/office/drawing/2014/main" id="{0B5ED261-B222-4760-BCC9-B8E18951B1F7}"/>
              </a:ext>
            </a:extLst>
          </p:cNvPr>
          <p:cNvSpPr>
            <a:spLocks noChangeShapeType="1"/>
          </p:cNvSpPr>
          <p:nvPr/>
        </p:nvSpPr>
        <p:spPr bwMode="auto">
          <a:xfrm flipH="1">
            <a:off x="4151314" y="4292601"/>
            <a:ext cx="288925" cy="7921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18" name="AutoShape 46">
            <a:extLst>
              <a:ext uri="{FF2B5EF4-FFF2-40B4-BE49-F238E27FC236}">
                <a16:creationId xmlns:a16="http://schemas.microsoft.com/office/drawing/2014/main" id="{5F0EC972-6267-454B-A22F-4BB14A9E0DB2}"/>
              </a:ext>
            </a:extLst>
          </p:cNvPr>
          <p:cNvSpPr>
            <a:spLocks noChangeArrowheads="1"/>
          </p:cNvSpPr>
          <p:nvPr/>
        </p:nvSpPr>
        <p:spPr bwMode="auto">
          <a:xfrm>
            <a:off x="8831264" y="1341439"/>
            <a:ext cx="1368425" cy="358775"/>
          </a:xfrm>
          <a:prstGeom prst="roundRect">
            <a:avLst>
              <a:gd name="adj" fmla="val 16667"/>
            </a:avLst>
          </a:prstGeom>
          <a:solidFill>
            <a:srgbClr val="0000FF"/>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b="1">
                <a:solidFill>
                  <a:srgbClr val="FFFFFF"/>
                </a:solidFill>
                <a:ea typeface="ＭＳ Ｐゴシック" panose="020B0600070205080204" pitchFamily="34" charset="-128"/>
              </a:rPr>
              <a:t>Haringey Police</a:t>
            </a:r>
          </a:p>
        </p:txBody>
      </p:sp>
      <p:sp>
        <p:nvSpPr>
          <p:cNvPr id="719919" name="AutoShape 47">
            <a:extLst>
              <a:ext uri="{FF2B5EF4-FFF2-40B4-BE49-F238E27FC236}">
                <a16:creationId xmlns:a16="http://schemas.microsoft.com/office/drawing/2014/main" id="{9C429BBB-66AC-4774-8511-0FC799B063DC}"/>
              </a:ext>
            </a:extLst>
          </p:cNvPr>
          <p:cNvSpPr>
            <a:spLocks noChangeArrowheads="1"/>
          </p:cNvSpPr>
          <p:nvPr/>
        </p:nvSpPr>
        <p:spPr bwMode="auto">
          <a:xfrm>
            <a:off x="3071813" y="333376"/>
            <a:ext cx="1008062" cy="360363"/>
          </a:xfrm>
          <a:prstGeom prst="roundRect">
            <a:avLst>
              <a:gd name="adj" fmla="val 16667"/>
            </a:avLst>
          </a:prstGeom>
          <a:solidFill>
            <a:srgbClr val="3366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FFFFFF"/>
                </a:solidFill>
                <a:ea typeface="ＭＳ Ｐゴシック" panose="020B0600070205080204" pitchFamily="34" charset="-128"/>
              </a:rPr>
              <a:t>Sergeant</a:t>
            </a:r>
          </a:p>
        </p:txBody>
      </p:sp>
      <p:sp>
        <p:nvSpPr>
          <p:cNvPr id="719920" name="AutoShape 48">
            <a:extLst>
              <a:ext uri="{FF2B5EF4-FFF2-40B4-BE49-F238E27FC236}">
                <a16:creationId xmlns:a16="http://schemas.microsoft.com/office/drawing/2014/main" id="{2421919D-846E-492C-AD8A-346AA4D5F18A}"/>
              </a:ext>
            </a:extLst>
          </p:cNvPr>
          <p:cNvSpPr>
            <a:spLocks noChangeArrowheads="1"/>
          </p:cNvSpPr>
          <p:nvPr/>
        </p:nvSpPr>
        <p:spPr bwMode="auto">
          <a:xfrm>
            <a:off x="2279650" y="260350"/>
            <a:ext cx="647700" cy="287338"/>
          </a:xfrm>
          <a:prstGeom prst="roundRect">
            <a:avLst>
              <a:gd name="adj" fmla="val 16667"/>
            </a:avLst>
          </a:prstGeom>
          <a:solidFill>
            <a:srgbClr val="3366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FFFFFF"/>
                </a:solidFill>
                <a:ea typeface="ＭＳ Ｐゴシック" panose="020B0600070205080204" pitchFamily="34" charset="-128"/>
              </a:rPr>
              <a:t>PC</a:t>
            </a:r>
          </a:p>
        </p:txBody>
      </p:sp>
      <p:sp>
        <p:nvSpPr>
          <p:cNvPr id="719921" name="AutoShape 49">
            <a:extLst>
              <a:ext uri="{FF2B5EF4-FFF2-40B4-BE49-F238E27FC236}">
                <a16:creationId xmlns:a16="http://schemas.microsoft.com/office/drawing/2014/main" id="{1FAA9822-D48E-443E-BADB-7B7DBABE164B}"/>
              </a:ext>
            </a:extLst>
          </p:cNvPr>
          <p:cNvSpPr>
            <a:spLocks noChangeArrowheads="1"/>
          </p:cNvSpPr>
          <p:nvPr/>
        </p:nvSpPr>
        <p:spPr bwMode="auto">
          <a:xfrm>
            <a:off x="8759825" y="836614"/>
            <a:ext cx="647700" cy="287337"/>
          </a:xfrm>
          <a:prstGeom prst="roundRect">
            <a:avLst>
              <a:gd name="adj" fmla="val 16667"/>
            </a:avLst>
          </a:prstGeom>
          <a:solidFill>
            <a:srgbClr val="3366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FFFFFF"/>
                </a:solidFill>
                <a:ea typeface="ＭＳ Ｐゴシック" panose="020B0600070205080204" pitchFamily="34" charset="-128"/>
              </a:rPr>
              <a:t>PC</a:t>
            </a:r>
          </a:p>
        </p:txBody>
      </p:sp>
      <p:sp>
        <p:nvSpPr>
          <p:cNvPr id="719922" name="AutoShape 50">
            <a:extLst>
              <a:ext uri="{FF2B5EF4-FFF2-40B4-BE49-F238E27FC236}">
                <a16:creationId xmlns:a16="http://schemas.microsoft.com/office/drawing/2014/main" id="{F9812DE3-3283-462B-8122-1AF072300449}"/>
              </a:ext>
            </a:extLst>
          </p:cNvPr>
          <p:cNvSpPr>
            <a:spLocks noChangeArrowheads="1"/>
          </p:cNvSpPr>
          <p:nvPr/>
        </p:nvSpPr>
        <p:spPr bwMode="auto">
          <a:xfrm>
            <a:off x="9409114" y="1989138"/>
            <a:ext cx="1081087" cy="431800"/>
          </a:xfrm>
          <a:prstGeom prst="roundRect">
            <a:avLst>
              <a:gd name="adj" fmla="val 16667"/>
            </a:avLst>
          </a:prstGeom>
          <a:solidFill>
            <a:srgbClr val="3366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FFFFFF"/>
                </a:solidFill>
                <a:ea typeface="ＭＳ Ｐゴシック" panose="020B0600070205080204" pitchFamily="34" charset="-128"/>
              </a:rPr>
              <a:t>Detective </a:t>
            </a:r>
          </a:p>
          <a:p>
            <a:pPr algn="ctr" fontAlgn="base">
              <a:spcBef>
                <a:spcPct val="0"/>
              </a:spcBef>
              <a:spcAft>
                <a:spcPct val="0"/>
              </a:spcAft>
              <a:buNone/>
            </a:pPr>
            <a:r>
              <a:rPr lang="en-GB" altLang="en-US" sz="1200">
                <a:solidFill>
                  <a:srgbClr val="FFFFFF"/>
                </a:solidFill>
                <a:ea typeface="ＭＳ Ｐゴシック" panose="020B0600070205080204" pitchFamily="34" charset="-128"/>
              </a:rPr>
              <a:t>Inspector</a:t>
            </a:r>
          </a:p>
        </p:txBody>
      </p:sp>
      <p:sp>
        <p:nvSpPr>
          <p:cNvPr id="719923" name="AutoShape 51">
            <a:extLst>
              <a:ext uri="{FF2B5EF4-FFF2-40B4-BE49-F238E27FC236}">
                <a16:creationId xmlns:a16="http://schemas.microsoft.com/office/drawing/2014/main" id="{F1396F19-D6C6-4CD4-B923-EAEC93E169B0}"/>
              </a:ext>
            </a:extLst>
          </p:cNvPr>
          <p:cNvSpPr>
            <a:spLocks noChangeArrowheads="1"/>
          </p:cNvSpPr>
          <p:nvPr/>
        </p:nvSpPr>
        <p:spPr bwMode="auto">
          <a:xfrm>
            <a:off x="9551988" y="765176"/>
            <a:ext cx="1008062" cy="360363"/>
          </a:xfrm>
          <a:prstGeom prst="roundRect">
            <a:avLst>
              <a:gd name="adj" fmla="val 16667"/>
            </a:avLst>
          </a:prstGeom>
          <a:solidFill>
            <a:srgbClr val="3366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FFFFFF"/>
                </a:solidFill>
                <a:ea typeface="ＭＳ Ｐゴシック" panose="020B0600070205080204" pitchFamily="34" charset="-128"/>
              </a:rPr>
              <a:t>Sergeant</a:t>
            </a:r>
          </a:p>
        </p:txBody>
      </p:sp>
      <p:sp>
        <p:nvSpPr>
          <p:cNvPr id="719924" name="AutoShape 52">
            <a:extLst>
              <a:ext uri="{FF2B5EF4-FFF2-40B4-BE49-F238E27FC236}">
                <a16:creationId xmlns:a16="http://schemas.microsoft.com/office/drawing/2014/main" id="{888EA457-9995-4EC0-812A-B37E727B2C39}"/>
              </a:ext>
            </a:extLst>
          </p:cNvPr>
          <p:cNvSpPr>
            <a:spLocks noChangeArrowheads="1"/>
          </p:cNvSpPr>
          <p:nvPr/>
        </p:nvSpPr>
        <p:spPr bwMode="auto">
          <a:xfrm>
            <a:off x="8975726" y="260351"/>
            <a:ext cx="1008063" cy="360363"/>
          </a:xfrm>
          <a:prstGeom prst="roundRect">
            <a:avLst>
              <a:gd name="adj" fmla="val 16667"/>
            </a:avLst>
          </a:prstGeom>
          <a:solidFill>
            <a:srgbClr val="3366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FFFFFF"/>
                </a:solidFill>
                <a:ea typeface="ＭＳ Ｐゴシック" panose="020B0600070205080204" pitchFamily="34" charset="-128"/>
              </a:rPr>
              <a:t>Sergeant</a:t>
            </a:r>
          </a:p>
        </p:txBody>
      </p:sp>
      <p:sp>
        <p:nvSpPr>
          <p:cNvPr id="719925" name="AutoShape 53">
            <a:extLst>
              <a:ext uri="{FF2B5EF4-FFF2-40B4-BE49-F238E27FC236}">
                <a16:creationId xmlns:a16="http://schemas.microsoft.com/office/drawing/2014/main" id="{AF051AA1-4EDE-4BF9-A45D-176586272C7E}"/>
              </a:ext>
            </a:extLst>
          </p:cNvPr>
          <p:cNvSpPr>
            <a:spLocks noChangeArrowheads="1"/>
          </p:cNvSpPr>
          <p:nvPr/>
        </p:nvSpPr>
        <p:spPr bwMode="auto">
          <a:xfrm>
            <a:off x="1703388" y="692151"/>
            <a:ext cx="1008062" cy="360363"/>
          </a:xfrm>
          <a:prstGeom prst="roundRect">
            <a:avLst>
              <a:gd name="adj" fmla="val 16667"/>
            </a:avLst>
          </a:prstGeom>
          <a:solidFill>
            <a:srgbClr val="3366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FFFFFF"/>
                </a:solidFill>
                <a:ea typeface="ＭＳ Ｐゴシック" panose="020B0600070205080204" pitchFamily="34" charset="-128"/>
              </a:rPr>
              <a:t>Sergeant</a:t>
            </a:r>
          </a:p>
        </p:txBody>
      </p:sp>
      <p:sp>
        <p:nvSpPr>
          <p:cNvPr id="719926" name="Line 54">
            <a:extLst>
              <a:ext uri="{FF2B5EF4-FFF2-40B4-BE49-F238E27FC236}">
                <a16:creationId xmlns:a16="http://schemas.microsoft.com/office/drawing/2014/main" id="{3B753D57-1AF3-41E7-9658-FEEE3ECAA9D9}"/>
              </a:ext>
            </a:extLst>
          </p:cNvPr>
          <p:cNvSpPr>
            <a:spLocks noChangeShapeType="1"/>
          </p:cNvSpPr>
          <p:nvPr/>
        </p:nvSpPr>
        <p:spPr bwMode="auto">
          <a:xfrm flipH="1">
            <a:off x="2927351" y="692151"/>
            <a:ext cx="720725" cy="5762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27" name="Line 55">
            <a:extLst>
              <a:ext uri="{FF2B5EF4-FFF2-40B4-BE49-F238E27FC236}">
                <a16:creationId xmlns:a16="http://schemas.microsoft.com/office/drawing/2014/main" id="{49B86C0B-8DA0-49D9-B76D-99311776CBBD}"/>
              </a:ext>
            </a:extLst>
          </p:cNvPr>
          <p:cNvSpPr>
            <a:spLocks noChangeShapeType="1"/>
          </p:cNvSpPr>
          <p:nvPr/>
        </p:nvSpPr>
        <p:spPr bwMode="auto">
          <a:xfrm>
            <a:off x="2855913" y="549275"/>
            <a:ext cx="0" cy="7191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28" name="Line 56">
            <a:extLst>
              <a:ext uri="{FF2B5EF4-FFF2-40B4-BE49-F238E27FC236}">
                <a16:creationId xmlns:a16="http://schemas.microsoft.com/office/drawing/2014/main" id="{94F83960-A6BB-4EB6-81B0-52D2DD7C1817}"/>
              </a:ext>
            </a:extLst>
          </p:cNvPr>
          <p:cNvSpPr>
            <a:spLocks noChangeShapeType="1"/>
          </p:cNvSpPr>
          <p:nvPr/>
        </p:nvSpPr>
        <p:spPr bwMode="auto">
          <a:xfrm>
            <a:off x="2063750" y="1052513"/>
            <a:ext cx="647700" cy="2159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29" name="Line 57">
            <a:extLst>
              <a:ext uri="{FF2B5EF4-FFF2-40B4-BE49-F238E27FC236}">
                <a16:creationId xmlns:a16="http://schemas.microsoft.com/office/drawing/2014/main" id="{D4F81EE0-3FA2-4710-9488-015E81DFE7B3}"/>
              </a:ext>
            </a:extLst>
          </p:cNvPr>
          <p:cNvSpPr>
            <a:spLocks noChangeShapeType="1"/>
          </p:cNvSpPr>
          <p:nvPr/>
        </p:nvSpPr>
        <p:spPr bwMode="auto">
          <a:xfrm flipH="1">
            <a:off x="9409113" y="620714"/>
            <a:ext cx="144462" cy="7207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30" name="Line 58">
            <a:extLst>
              <a:ext uri="{FF2B5EF4-FFF2-40B4-BE49-F238E27FC236}">
                <a16:creationId xmlns:a16="http://schemas.microsoft.com/office/drawing/2014/main" id="{6FBC8D44-7A76-4B26-82B5-26E3EBD1EA96}"/>
              </a:ext>
            </a:extLst>
          </p:cNvPr>
          <p:cNvSpPr>
            <a:spLocks noChangeShapeType="1"/>
          </p:cNvSpPr>
          <p:nvPr/>
        </p:nvSpPr>
        <p:spPr bwMode="auto">
          <a:xfrm>
            <a:off x="4727575" y="2852738"/>
            <a:ext cx="10810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31" name="Line 59">
            <a:extLst>
              <a:ext uri="{FF2B5EF4-FFF2-40B4-BE49-F238E27FC236}">
                <a16:creationId xmlns:a16="http://schemas.microsoft.com/office/drawing/2014/main" id="{AA969C7D-4186-4B45-B81B-50662D0C346B}"/>
              </a:ext>
            </a:extLst>
          </p:cNvPr>
          <p:cNvSpPr>
            <a:spLocks noChangeShapeType="1"/>
          </p:cNvSpPr>
          <p:nvPr/>
        </p:nvSpPr>
        <p:spPr bwMode="auto">
          <a:xfrm flipH="1">
            <a:off x="9409113" y="1125538"/>
            <a:ext cx="576262" cy="2159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32" name="Line 60">
            <a:extLst>
              <a:ext uri="{FF2B5EF4-FFF2-40B4-BE49-F238E27FC236}">
                <a16:creationId xmlns:a16="http://schemas.microsoft.com/office/drawing/2014/main" id="{42AF0627-8D27-45FD-BCE4-635808E25C5F}"/>
              </a:ext>
            </a:extLst>
          </p:cNvPr>
          <p:cNvSpPr>
            <a:spLocks noChangeShapeType="1"/>
          </p:cNvSpPr>
          <p:nvPr/>
        </p:nvSpPr>
        <p:spPr bwMode="auto">
          <a:xfrm>
            <a:off x="9048750" y="1125538"/>
            <a:ext cx="287338" cy="2159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33" name="Line 61">
            <a:extLst>
              <a:ext uri="{FF2B5EF4-FFF2-40B4-BE49-F238E27FC236}">
                <a16:creationId xmlns:a16="http://schemas.microsoft.com/office/drawing/2014/main" id="{A45D4E30-BAB1-4A00-AAA7-83D9D29C0EAC}"/>
              </a:ext>
            </a:extLst>
          </p:cNvPr>
          <p:cNvSpPr>
            <a:spLocks noChangeShapeType="1"/>
          </p:cNvSpPr>
          <p:nvPr/>
        </p:nvSpPr>
        <p:spPr bwMode="auto">
          <a:xfrm>
            <a:off x="3503614" y="2276476"/>
            <a:ext cx="2376487" cy="5048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34" name="Line 62">
            <a:extLst>
              <a:ext uri="{FF2B5EF4-FFF2-40B4-BE49-F238E27FC236}">
                <a16:creationId xmlns:a16="http://schemas.microsoft.com/office/drawing/2014/main" id="{4EB0551A-2BD0-4224-9E15-0E3C29EDB7AF}"/>
              </a:ext>
            </a:extLst>
          </p:cNvPr>
          <p:cNvSpPr>
            <a:spLocks noChangeShapeType="1"/>
          </p:cNvSpPr>
          <p:nvPr/>
        </p:nvSpPr>
        <p:spPr bwMode="auto">
          <a:xfrm>
            <a:off x="6527800" y="3357564"/>
            <a:ext cx="1512888" cy="11509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35" name="Line 63">
            <a:extLst>
              <a:ext uri="{FF2B5EF4-FFF2-40B4-BE49-F238E27FC236}">
                <a16:creationId xmlns:a16="http://schemas.microsoft.com/office/drawing/2014/main" id="{EDCCDEC2-B9B1-4864-9202-6E81F8300DB4}"/>
              </a:ext>
            </a:extLst>
          </p:cNvPr>
          <p:cNvSpPr>
            <a:spLocks noChangeShapeType="1"/>
          </p:cNvSpPr>
          <p:nvPr/>
        </p:nvSpPr>
        <p:spPr bwMode="auto">
          <a:xfrm>
            <a:off x="2351088" y="2492376"/>
            <a:ext cx="3529012" cy="2889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36" name="AutoShape 64">
            <a:extLst>
              <a:ext uri="{FF2B5EF4-FFF2-40B4-BE49-F238E27FC236}">
                <a16:creationId xmlns:a16="http://schemas.microsoft.com/office/drawing/2014/main" id="{0E0AAD34-14B3-4088-A665-78E140A11F06}"/>
              </a:ext>
            </a:extLst>
          </p:cNvPr>
          <p:cNvSpPr>
            <a:spLocks noChangeArrowheads="1"/>
          </p:cNvSpPr>
          <p:nvPr/>
        </p:nvSpPr>
        <p:spPr bwMode="auto">
          <a:xfrm>
            <a:off x="7896225" y="4508500"/>
            <a:ext cx="863600" cy="287338"/>
          </a:xfrm>
          <a:prstGeom prst="roundRect">
            <a:avLst>
              <a:gd name="adj" fmla="val 16667"/>
            </a:avLst>
          </a:prstGeom>
          <a:solidFill>
            <a:srgbClr val="00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Ambulance</a:t>
            </a:r>
          </a:p>
        </p:txBody>
      </p:sp>
      <p:sp>
        <p:nvSpPr>
          <p:cNvPr id="719937" name="AutoShape 65">
            <a:extLst>
              <a:ext uri="{FF2B5EF4-FFF2-40B4-BE49-F238E27FC236}">
                <a16:creationId xmlns:a16="http://schemas.microsoft.com/office/drawing/2014/main" id="{18B745BA-E96E-4540-896C-F33260CA9DF6}"/>
              </a:ext>
            </a:extLst>
          </p:cNvPr>
          <p:cNvSpPr>
            <a:spLocks noChangeArrowheads="1"/>
          </p:cNvSpPr>
          <p:nvPr/>
        </p:nvSpPr>
        <p:spPr bwMode="auto">
          <a:xfrm>
            <a:off x="2711451" y="2133600"/>
            <a:ext cx="792163" cy="287338"/>
          </a:xfrm>
          <a:prstGeom prst="roundRect">
            <a:avLst>
              <a:gd name="adj" fmla="val 16667"/>
            </a:avLst>
          </a:prstGeom>
          <a:solidFill>
            <a:srgbClr val="FFCC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Church 1</a:t>
            </a:r>
          </a:p>
        </p:txBody>
      </p:sp>
      <p:sp>
        <p:nvSpPr>
          <p:cNvPr id="719938" name="AutoShape 66">
            <a:extLst>
              <a:ext uri="{FF2B5EF4-FFF2-40B4-BE49-F238E27FC236}">
                <a16:creationId xmlns:a16="http://schemas.microsoft.com/office/drawing/2014/main" id="{088FD2C5-46E1-4092-A87C-D594A828FF8F}"/>
              </a:ext>
            </a:extLst>
          </p:cNvPr>
          <p:cNvSpPr>
            <a:spLocks noChangeArrowheads="1"/>
          </p:cNvSpPr>
          <p:nvPr/>
        </p:nvSpPr>
        <p:spPr bwMode="auto">
          <a:xfrm>
            <a:off x="1774826" y="2276475"/>
            <a:ext cx="792163" cy="287338"/>
          </a:xfrm>
          <a:prstGeom prst="roundRect">
            <a:avLst>
              <a:gd name="adj" fmla="val 16667"/>
            </a:avLst>
          </a:prstGeom>
          <a:solidFill>
            <a:srgbClr val="FFCC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Church 2</a:t>
            </a:r>
          </a:p>
        </p:txBody>
      </p:sp>
      <p:sp>
        <p:nvSpPr>
          <p:cNvPr id="719939" name="AutoShape 67">
            <a:extLst>
              <a:ext uri="{FF2B5EF4-FFF2-40B4-BE49-F238E27FC236}">
                <a16:creationId xmlns:a16="http://schemas.microsoft.com/office/drawing/2014/main" id="{732156E2-4E68-475A-BFBA-7228773F798B}"/>
              </a:ext>
            </a:extLst>
          </p:cNvPr>
          <p:cNvSpPr>
            <a:spLocks noChangeArrowheads="1"/>
          </p:cNvSpPr>
          <p:nvPr/>
        </p:nvSpPr>
        <p:spPr bwMode="auto">
          <a:xfrm>
            <a:off x="1847850" y="3289301"/>
            <a:ext cx="1296988" cy="360363"/>
          </a:xfrm>
          <a:prstGeom prst="roundRect">
            <a:avLst>
              <a:gd name="adj" fmla="val 16667"/>
            </a:avLst>
          </a:prstGeom>
          <a:solidFill>
            <a:srgbClr val="FF66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Distant Relative</a:t>
            </a:r>
          </a:p>
        </p:txBody>
      </p:sp>
      <p:sp>
        <p:nvSpPr>
          <p:cNvPr id="719940" name="AutoShape 68">
            <a:extLst>
              <a:ext uri="{FF2B5EF4-FFF2-40B4-BE49-F238E27FC236}">
                <a16:creationId xmlns:a16="http://schemas.microsoft.com/office/drawing/2014/main" id="{A9F06C9A-629E-44FA-A347-80E8A3EE7D02}"/>
              </a:ext>
            </a:extLst>
          </p:cNvPr>
          <p:cNvSpPr>
            <a:spLocks noChangeArrowheads="1"/>
          </p:cNvSpPr>
          <p:nvPr/>
        </p:nvSpPr>
        <p:spPr bwMode="auto">
          <a:xfrm>
            <a:off x="4008438" y="5662614"/>
            <a:ext cx="792162" cy="287337"/>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Nurse 1</a:t>
            </a:r>
          </a:p>
        </p:txBody>
      </p:sp>
      <p:sp>
        <p:nvSpPr>
          <p:cNvPr id="719941" name="AutoShape 69">
            <a:extLst>
              <a:ext uri="{FF2B5EF4-FFF2-40B4-BE49-F238E27FC236}">
                <a16:creationId xmlns:a16="http://schemas.microsoft.com/office/drawing/2014/main" id="{CD98F906-2F74-44D9-81D7-750AAF7644E6}"/>
              </a:ext>
            </a:extLst>
          </p:cNvPr>
          <p:cNvSpPr>
            <a:spLocks noChangeArrowheads="1"/>
          </p:cNvSpPr>
          <p:nvPr/>
        </p:nvSpPr>
        <p:spPr bwMode="auto">
          <a:xfrm>
            <a:off x="4511675" y="4437064"/>
            <a:ext cx="863600" cy="287337"/>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Nurse 2</a:t>
            </a:r>
          </a:p>
        </p:txBody>
      </p:sp>
      <p:sp>
        <p:nvSpPr>
          <p:cNvPr id="719942" name="AutoShape 70">
            <a:extLst>
              <a:ext uri="{FF2B5EF4-FFF2-40B4-BE49-F238E27FC236}">
                <a16:creationId xmlns:a16="http://schemas.microsoft.com/office/drawing/2014/main" id="{D451EC7C-4EF1-4FF4-912A-7CE6EB8B7636}"/>
              </a:ext>
            </a:extLst>
          </p:cNvPr>
          <p:cNvSpPr>
            <a:spLocks noChangeArrowheads="1"/>
          </p:cNvSpPr>
          <p:nvPr/>
        </p:nvSpPr>
        <p:spPr bwMode="auto">
          <a:xfrm>
            <a:off x="2928939" y="5662614"/>
            <a:ext cx="719137" cy="287337"/>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Nurse 6</a:t>
            </a:r>
          </a:p>
        </p:txBody>
      </p:sp>
      <p:sp>
        <p:nvSpPr>
          <p:cNvPr id="719943" name="Line 71">
            <a:extLst>
              <a:ext uri="{FF2B5EF4-FFF2-40B4-BE49-F238E27FC236}">
                <a16:creationId xmlns:a16="http://schemas.microsoft.com/office/drawing/2014/main" id="{6826112F-FEA7-4463-B76D-B0203EEC6C8D}"/>
              </a:ext>
            </a:extLst>
          </p:cNvPr>
          <p:cNvSpPr>
            <a:spLocks noChangeShapeType="1"/>
          </p:cNvSpPr>
          <p:nvPr/>
        </p:nvSpPr>
        <p:spPr bwMode="auto">
          <a:xfrm>
            <a:off x="3143251" y="2997201"/>
            <a:ext cx="2881313" cy="144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44" name="AutoShape 72">
            <a:extLst>
              <a:ext uri="{FF2B5EF4-FFF2-40B4-BE49-F238E27FC236}">
                <a16:creationId xmlns:a16="http://schemas.microsoft.com/office/drawing/2014/main" id="{DEE09574-8810-42A3-B6DC-3BDED74865E9}"/>
              </a:ext>
            </a:extLst>
          </p:cNvPr>
          <p:cNvSpPr>
            <a:spLocks noChangeArrowheads="1"/>
          </p:cNvSpPr>
          <p:nvPr/>
        </p:nvSpPr>
        <p:spPr bwMode="auto">
          <a:xfrm>
            <a:off x="1846264" y="2771776"/>
            <a:ext cx="1296987" cy="360363"/>
          </a:xfrm>
          <a:prstGeom prst="roundRect">
            <a:avLst>
              <a:gd name="adj" fmla="val 16667"/>
            </a:avLst>
          </a:prstGeom>
          <a:solidFill>
            <a:srgbClr val="FF66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Child Minder</a:t>
            </a:r>
          </a:p>
        </p:txBody>
      </p:sp>
      <p:sp>
        <p:nvSpPr>
          <p:cNvPr id="719945" name="AutoShape 73">
            <a:extLst>
              <a:ext uri="{FF2B5EF4-FFF2-40B4-BE49-F238E27FC236}">
                <a16:creationId xmlns:a16="http://schemas.microsoft.com/office/drawing/2014/main" id="{E52C1BB8-262D-43DE-8C42-006D207B6FE5}"/>
              </a:ext>
            </a:extLst>
          </p:cNvPr>
          <p:cNvSpPr>
            <a:spLocks noChangeArrowheads="1"/>
          </p:cNvSpPr>
          <p:nvPr/>
        </p:nvSpPr>
        <p:spPr bwMode="auto">
          <a:xfrm>
            <a:off x="3719513" y="2636838"/>
            <a:ext cx="1008062" cy="360362"/>
          </a:xfrm>
          <a:prstGeom prst="roundRect">
            <a:avLst>
              <a:gd name="adj" fmla="val 16667"/>
            </a:avLst>
          </a:prstGeom>
          <a:solidFill>
            <a:srgbClr val="FF66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Friend</a:t>
            </a:r>
          </a:p>
        </p:txBody>
      </p:sp>
      <p:sp>
        <p:nvSpPr>
          <p:cNvPr id="719946" name="AutoShape 74">
            <a:extLst>
              <a:ext uri="{FF2B5EF4-FFF2-40B4-BE49-F238E27FC236}">
                <a16:creationId xmlns:a16="http://schemas.microsoft.com/office/drawing/2014/main" id="{A28EC8B3-508D-4178-A81A-26D6057DA232}"/>
              </a:ext>
            </a:extLst>
          </p:cNvPr>
          <p:cNvSpPr>
            <a:spLocks noChangeArrowheads="1"/>
          </p:cNvSpPr>
          <p:nvPr/>
        </p:nvSpPr>
        <p:spPr bwMode="auto">
          <a:xfrm>
            <a:off x="4152900" y="4003676"/>
            <a:ext cx="863600" cy="2889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Nurse 3</a:t>
            </a:r>
          </a:p>
        </p:txBody>
      </p:sp>
      <p:sp>
        <p:nvSpPr>
          <p:cNvPr id="719947" name="AutoShape 75">
            <a:extLst>
              <a:ext uri="{FF2B5EF4-FFF2-40B4-BE49-F238E27FC236}">
                <a16:creationId xmlns:a16="http://schemas.microsoft.com/office/drawing/2014/main" id="{4A2F38F0-E97E-43E5-A502-A1F1C95A0233}"/>
              </a:ext>
            </a:extLst>
          </p:cNvPr>
          <p:cNvSpPr>
            <a:spLocks noChangeArrowheads="1"/>
          </p:cNvSpPr>
          <p:nvPr/>
        </p:nvSpPr>
        <p:spPr bwMode="auto">
          <a:xfrm>
            <a:off x="2855913" y="4654550"/>
            <a:ext cx="792162" cy="287338"/>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Nurse 5</a:t>
            </a:r>
          </a:p>
        </p:txBody>
      </p:sp>
      <p:sp>
        <p:nvSpPr>
          <p:cNvPr id="719948" name="AutoShape 76">
            <a:extLst>
              <a:ext uri="{FF2B5EF4-FFF2-40B4-BE49-F238E27FC236}">
                <a16:creationId xmlns:a16="http://schemas.microsoft.com/office/drawing/2014/main" id="{C2F0D106-98C6-4B5D-A99D-6665A8121B58}"/>
              </a:ext>
            </a:extLst>
          </p:cNvPr>
          <p:cNvSpPr>
            <a:spLocks noChangeArrowheads="1"/>
          </p:cNvSpPr>
          <p:nvPr/>
        </p:nvSpPr>
        <p:spPr bwMode="auto">
          <a:xfrm>
            <a:off x="3503614" y="3357563"/>
            <a:ext cx="1296987" cy="360362"/>
          </a:xfrm>
          <a:prstGeom prst="roundRect">
            <a:avLst>
              <a:gd name="adj" fmla="val 16667"/>
            </a:avLst>
          </a:prstGeom>
          <a:solidFill>
            <a:srgbClr val="FF66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Taxi Driver</a:t>
            </a:r>
          </a:p>
        </p:txBody>
      </p:sp>
      <p:sp>
        <p:nvSpPr>
          <p:cNvPr id="719949" name="AutoShape 77">
            <a:extLst>
              <a:ext uri="{FF2B5EF4-FFF2-40B4-BE49-F238E27FC236}">
                <a16:creationId xmlns:a16="http://schemas.microsoft.com/office/drawing/2014/main" id="{22CEB99C-FE92-4A05-90A7-E0AEEC6744EB}"/>
              </a:ext>
            </a:extLst>
          </p:cNvPr>
          <p:cNvSpPr>
            <a:spLocks noChangeArrowheads="1"/>
          </p:cNvSpPr>
          <p:nvPr/>
        </p:nvSpPr>
        <p:spPr bwMode="auto">
          <a:xfrm>
            <a:off x="3289300" y="4294189"/>
            <a:ext cx="719138" cy="287337"/>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Nurse 4</a:t>
            </a:r>
          </a:p>
        </p:txBody>
      </p:sp>
      <p:sp>
        <p:nvSpPr>
          <p:cNvPr id="719950" name="AutoShape 78">
            <a:extLst>
              <a:ext uri="{FF2B5EF4-FFF2-40B4-BE49-F238E27FC236}">
                <a16:creationId xmlns:a16="http://schemas.microsoft.com/office/drawing/2014/main" id="{02595C63-4518-4BEE-9122-CAAECD63369F}"/>
              </a:ext>
            </a:extLst>
          </p:cNvPr>
          <p:cNvSpPr>
            <a:spLocks noChangeArrowheads="1"/>
          </p:cNvSpPr>
          <p:nvPr/>
        </p:nvSpPr>
        <p:spPr bwMode="auto">
          <a:xfrm>
            <a:off x="4800601" y="1052514"/>
            <a:ext cx="792163" cy="287337"/>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Nurse 3</a:t>
            </a:r>
          </a:p>
        </p:txBody>
      </p:sp>
      <p:sp>
        <p:nvSpPr>
          <p:cNvPr id="719951" name="AutoShape 79">
            <a:extLst>
              <a:ext uri="{FF2B5EF4-FFF2-40B4-BE49-F238E27FC236}">
                <a16:creationId xmlns:a16="http://schemas.microsoft.com/office/drawing/2014/main" id="{4EBF1477-5C6F-4C8F-B5FE-3E1913A00920}"/>
              </a:ext>
            </a:extLst>
          </p:cNvPr>
          <p:cNvSpPr>
            <a:spLocks noChangeArrowheads="1"/>
          </p:cNvSpPr>
          <p:nvPr/>
        </p:nvSpPr>
        <p:spPr bwMode="auto">
          <a:xfrm>
            <a:off x="6311900" y="765176"/>
            <a:ext cx="649288" cy="35877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Nurse 1</a:t>
            </a:r>
          </a:p>
        </p:txBody>
      </p:sp>
      <p:sp>
        <p:nvSpPr>
          <p:cNvPr id="719952" name="AutoShape 80">
            <a:extLst>
              <a:ext uri="{FF2B5EF4-FFF2-40B4-BE49-F238E27FC236}">
                <a16:creationId xmlns:a16="http://schemas.microsoft.com/office/drawing/2014/main" id="{FE597B0B-75B8-4ADE-8C60-EE8A2F046035}"/>
              </a:ext>
            </a:extLst>
          </p:cNvPr>
          <p:cNvSpPr>
            <a:spLocks noChangeArrowheads="1"/>
          </p:cNvSpPr>
          <p:nvPr/>
        </p:nvSpPr>
        <p:spPr bwMode="auto">
          <a:xfrm>
            <a:off x="8401051" y="5156201"/>
            <a:ext cx="720725" cy="720725"/>
          </a:xfrm>
          <a:prstGeom prst="roundRect">
            <a:avLst>
              <a:gd name="adj" fmla="val 16667"/>
            </a:avLst>
          </a:prstGeom>
          <a:solidFill>
            <a:srgbClr val="FF66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Ealing</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Social</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Services</a:t>
            </a:r>
          </a:p>
        </p:txBody>
      </p:sp>
      <p:sp>
        <p:nvSpPr>
          <p:cNvPr id="719953" name="AutoShape 81">
            <a:extLst>
              <a:ext uri="{FF2B5EF4-FFF2-40B4-BE49-F238E27FC236}">
                <a16:creationId xmlns:a16="http://schemas.microsoft.com/office/drawing/2014/main" id="{DE07800E-6418-4C93-ABA8-65F0EE1B581E}"/>
              </a:ext>
            </a:extLst>
          </p:cNvPr>
          <p:cNvSpPr>
            <a:spLocks noChangeArrowheads="1"/>
          </p:cNvSpPr>
          <p:nvPr/>
        </p:nvSpPr>
        <p:spPr bwMode="auto">
          <a:xfrm>
            <a:off x="9480550" y="5373689"/>
            <a:ext cx="865188" cy="503237"/>
          </a:xfrm>
          <a:prstGeom prst="roundRect">
            <a:avLst>
              <a:gd name="adj" fmla="val 16667"/>
            </a:avLst>
          </a:prstGeom>
          <a:solidFill>
            <a:srgbClr val="FF99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Social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Worker 2</a:t>
            </a:r>
          </a:p>
        </p:txBody>
      </p:sp>
      <p:sp>
        <p:nvSpPr>
          <p:cNvPr id="719954" name="AutoShape 82">
            <a:extLst>
              <a:ext uri="{FF2B5EF4-FFF2-40B4-BE49-F238E27FC236}">
                <a16:creationId xmlns:a16="http://schemas.microsoft.com/office/drawing/2014/main" id="{52A501B0-1CB5-47EA-BB29-52604B9C24DE}"/>
              </a:ext>
            </a:extLst>
          </p:cNvPr>
          <p:cNvSpPr>
            <a:spLocks noChangeArrowheads="1"/>
          </p:cNvSpPr>
          <p:nvPr/>
        </p:nvSpPr>
        <p:spPr bwMode="auto">
          <a:xfrm>
            <a:off x="7175500" y="5373689"/>
            <a:ext cx="865188" cy="503237"/>
          </a:xfrm>
          <a:prstGeom prst="roundRect">
            <a:avLst>
              <a:gd name="adj" fmla="val 16667"/>
            </a:avLst>
          </a:prstGeom>
          <a:solidFill>
            <a:srgbClr val="FF99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Social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Worker 6</a:t>
            </a:r>
          </a:p>
        </p:txBody>
      </p:sp>
      <p:sp>
        <p:nvSpPr>
          <p:cNvPr id="719955" name="AutoShape 83">
            <a:extLst>
              <a:ext uri="{FF2B5EF4-FFF2-40B4-BE49-F238E27FC236}">
                <a16:creationId xmlns:a16="http://schemas.microsoft.com/office/drawing/2014/main" id="{9B0CACFD-C81F-4699-A308-57DB6E2078B3}"/>
              </a:ext>
            </a:extLst>
          </p:cNvPr>
          <p:cNvSpPr>
            <a:spLocks noChangeArrowheads="1"/>
          </p:cNvSpPr>
          <p:nvPr/>
        </p:nvSpPr>
        <p:spPr bwMode="auto">
          <a:xfrm>
            <a:off x="9409114" y="4652964"/>
            <a:ext cx="865187" cy="503237"/>
          </a:xfrm>
          <a:prstGeom prst="roundRect">
            <a:avLst>
              <a:gd name="adj" fmla="val 16667"/>
            </a:avLst>
          </a:prstGeom>
          <a:solidFill>
            <a:srgbClr val="FF99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Social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Worker 1</a:t>
            </a:r>
          </a:p>
        </p:txBody>
      </p:sp>
      <p:sp>
        <p:nvSpPr>
          <p:cNvPr id="719956" name="AutoShape 84">
            <a:extLst>
              <a:ext uri="{FF2B5EF4-FFF2-40B4-BE49-F238E27FC236}">
                <a16:creationId xmlns:a16="http://schemas.microsoft.com/office/drawing/2014/main" id="{477056B6-E981-426D-A937-645DB34B9739}"/>
              </a:ext>
            </a:extLst>
          </p:cNvPr>
          <p:cNvSpPr>
            <a:spLocks noChangeArrowheads="1"/>
          </p:cNvSpPr>
          <p:nvPr/>
        </p:nvSpPr>
        <p:spPr bwMode="auto">
          <a:xfrm>
            <a:off x="9480550" y="6021389"/>
            <a:ext cx="865188" cy="503237"/>
          </a:xfrm>
          <a:prstGeom prst="roundRect">
            <a:avLst>
              <a:gd name="adj" fmla="val 16667"/>
            </a:avLst>
          </a:prstGeom>
          <a:solidFill>
            <a:srgbClr val="FF99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Social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Worker 3</a:t>
            </a:r>
          </a:p>
        </p:txBody>
      </p:sp>
      <p:sp>
        <p:nvSpPr>
          <p:cNvPr id="719957" name="AutoShape 85">
            <a:extLst>
              <a:ext uri="{FF2B5EF4-FFF2-40B4-BE49-F238E27FC236}">
                <a16:creationId xmlns:a16="http://schemas.microsoft.com/office/drawing/2014/main" id="{CCD98E1E-B401-438A-AA12-343F59EEC125}"/>
              </a:ext>
            </a:extLst>
          </p:cNvPr>
          <p:cNvSpPr>
            <a:spLocks noChangeArrowheads="1"/>
          </p:cNvSpPr>
          <p:nvPr/>
        </p:nvSpPr>
        <p:spPr bwMode="auto">
          <a:xfrm>
            <a:off x="8401050" y="6092825"/>
            <a:ext cx="865188" cy="503238"/>
          </a:xfrm>
          <a:prstGeom prst="roundRect">
            <a:avLst>
              <a:gd name="adj" fmla="val 16667"/>
            </a:avLst>
          </a:prstGeom>
          <a:solidFill>
            <a:srgbClr val="FF99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Social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Worker 4</a:t>
            </a:r>
          </a:p>
        </p:txBody>
      </p:sp>
      <p:sp>
        <p:nvSpPr>
          <p:cNvPr id="719958" name="AutoShape 86">
            <a:extLst>
              <a:ext uri="{FF2B5EF4-FFF2-40B4-BE49-F238E27FC236}">
                <a16:creationId xmlns:a16="http://schemas.microsoft.com/office/drawing/2014/main" id="{B1A8A297-48E5-4F48-8180-DFFDCF5545DB}"/>
              </a:ext>
            </a:extLst>
          </p:cNvPr>
          <p:cNvSpPr>
            <a:spLocks noChangeArrowheads="1"/>
          </p:cNvSpPr>
          <p:nvPr/>
        </p:nvSpPr>
        <p:spPr bwMode="auto">
          <a:xfrm>
            <a:off x="7248525" y="6092825"/>
            <a:ext cx="865188" cy="503238"/>
          </a:xfrm>
          <a:prstGeom prst="roundRect">
            <a:avLst>
              <a:gd name="adj" fmla="val 16667"/>
            </a:avLst>
          </a:prstGeom>
          <a:solidFill>
            <a:srgbClr val="FF99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Social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Worker 5</a:t>
            </a:r>
          </a:p>
        </p:txBody>
      </p:sp>
      <p:sp>
        <p:nvSpPr>
          <p:cNvPr id="719959" name="Line 87">
            <a:extLst>
              <a:ext uri="{FF2B5EF4-FFF2-40B4-BE49-F238E27FC236}">
                <a16:creationId xmlns:a16="http://schemas.microsoft.com/office/drawing/2014/main" id="{BC01F4BC-3AAB-4BC8-94AB-FB78DE6C5877}"/>
              </a:ext>
            </a:extLst>
          </p:cNvPr>
          <p:cNvSpPr>
            <a:spLocks noChangeShapeType="1"/>
          </p:cNvSpPr>
          <p:nvPr/>
        </p:nvSpPr>
        <p:spPr bwMode="auto">
          <a:xfrm>
            <a:off x="5951538" y="3068638"/>
            <a:ext cx="2449512" cy="2305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60" name="Line 88">
            <a:extLst>
              <a:ext uri="{FF2B5EF4-FFF2-40B4-BE49-F238E27FC236}">
                <a16:creationId xmlns:a16="http://schemas.microsoft.com/office/drawing/2014/main" id="{07CE3ECD-3280-40B2-B784-5FB37EFBF77C}"/>
              </a:ext>
            </a:extLst>
          </p:cNvPr>
          <p:cNvSpPr>
            <a:spLocks noChangeShapeType="1"/>
          </p:cNvSpPr>
          <p:nvPr/>
        </p:nvSpPr>
        <p:spPr bwMode="auto">
          <a:xfrm>
            <a:off x="9120188" y="5805489"/>
            <a:ext cx="360362" cy="2889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61" name="Line 89">
            <a:extLst>
              <a:ext uri="{FF2B5EF4-FFF2-40B4-BE49-F238E27FC236}">
                <a16:creationId xmlns:a16="http://schemas.microsoft.com/office/drawing/2014/main" id="{C07071D0-293E-4396-B144-820CE632E042}"/>
              </a:ext>
            </a:extLst>
          </p:cNvPr>
          <p:cNvSpPr>
            <a:spLocks noChangeShapeType="1"/>
          </p:cNvSpPr>
          <p:nvPr/>
        </p:nvSpPr>
        <p:spPr bwMode="auto">
          <a:xfrm>
            <a:off x="9120188" y="5516563"/>
            <a:ext cx="360362" cy="1444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62" name="Line 90">
            <a:extLst>
              <a:ext uri="{FF2B5EF4-FFF2-40B4-BE49-F238E27FC236}">
                <a16:creationId xmlns:a16="http://schemas.microsoft.com/office/drawing/2014/main" id="{FFDE9CD2-5BC0-4982-9D61-C549DB3670B7}"/>
              </a:ext>
            </a:extLst>
          </p:cNvPr>
          <p:cNvSpPr>
            <a:spLocks noChangeShapeType="1"/>
          </p:cNvSpPr>
          <p:nvPr/>
        </p:nvSpPr>
        <p:spPr bwMode="auto">
          <a:xfrm flipV="1">
            <a:off x="9120189" y="4941889"/>
            <a:ext cx="288925"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63" name="Line 91">
            <a:extLst>
              <a:ext uri="{FF2B5EF4-FFF2-40B4-BE49-F238E27FC236}">
                <a16:creationId xmlns:a16="http://schemas.microsoft.com/office/drawing/2014/main" id="{C006B998-D2B4-4802-9229-A742385EE886}"/>
              </a:ext>
            </a:extLst>
          </p:cNvPr>
          <p:cNvSpPr>
            <a:spLocks noChangeShapeType="1"/>
          </p:cNvSpPr>
          <p:nvPr/>
        </p:nvSpPr>
        <p:spPr bwMode="auto">
          <a:xfrm flipV="1">
            <a:off x="8040688" y="5516564"/>
            <a:ext cx="360362" cy="73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64" name="Line 92">
            <a:extLst>
              <a:ext uri="{FF2B5EF4-FFF2-40B4-BE49-F238E27FC236}">
                <a16:creationId xmlns:a16="http://schemas.microsoft.com/office/drawing/2014/main" id="{F3739765-DA60-4758-B5A5-D14CADDD18CB}"/>
              </a:ext>
            </a:extLst>
          </p:cNvPr>
          <p:cNvSpPr>
            <a:spLocks noChangeShapeType="1"/>
          </p:cNvSpPr>
          <p:nvPr/>
        </p:nvSpPr>
        <p:spPr bwMode="auto">
          <a:xfrm flipV="1">
            <a:off x="8112126" y="5876925"/>
            <a:ext cx="360363" cy="431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65" name="AutoShape 93">
            <a:extLst>
              <a:ext uri="{FF2B5EF4-FFF2-40B4-BE49-F238E27FC236}">
                <a16:creationId xmlns:a16="http://schemas.microsoft.com/office/drawing/2014/main" id="{051FF523-7FED-4F62-8665-08EC98CA44F1}"/>
              </a:ext>
            </a:extLst>
          </p:cNvPr>
          <p:cNvSpPr>
            <a:spLocks noChangeArrowheads="1"/>
          </p:cNvSpPr>
          <p:nvPr/>
        </p:nvSpPr>
        <p:spPr bwMode="auto">
          <a:xfrm>
            <a:off x="7535864" y="2060576"/>
            <a:ext cx="720725" cy="720725"/>
          </a:xfrm>
          <a:prstGeom prst="roundRect">
            <a:avLst>
              <a:gd name="adj" fmla="val 16667"/>
            </a:avLst>
          </a:prstGeom>
          <a:solidFill>
            <a:srgbClr val="FF66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Haringey</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Social</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Services</a:t>
            </a:r>
          </a:p>
        </p:txBody>
      </p:sp>
      <p:sp>
        <p:nvSpPr>
          <p:cNvPr id="719966" name="AutoShape 94">
            <a:extLst>
              <a:ext uri="{FF2B5EF4-FFF2-40B4-BE49-F238E27FC236}">
                <a16:creationId xmlns:a16="http://schemas.microsoft.com/office/drawing/2014/main" id="{A7B86DEC-A972-414F-8AC6-E53DD2E1A27B}"/>
              </a:ext>
            </a:extLst>
          </p:cNvPr>
          <p:cNvSpPr>
            <a:spLocks noChangeArrowheads="1"/>
          </p:cNvSpPr>
          <p:nvPr/>
        </p:nvSpPr>
        <p:spPr bwMode="auto">
          <a:xfrm>
            <a:off x="8328026" y="2708275"/>
            <a:ext cx="1008063" cy="503238"/>
          </a:xfrm>
          <a:prstGeom prst="roundRect">
            <a:avLst>
              <a:gd name="adj" fmla="val 16667"/>
            </a:avLst>
          </a:prstGeom>
          <a:solidFill>
            <a:srgbClr val="FF99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Senior</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Practitioner</a:t>
            </a:r>
          </a:p>
        </p:txBody>
      </p:sp>
      <p:sp>
        <p:nvSpPr>
          <p:cNvPr id="719967" name="AutoShape 95">
            <a:extLst>
              <a:ext uri="{FF2B5EF4-FFF2-40B4-BE49-F238E27FC236}">
                <a16:creationId xmlns:a16="http://schemas.microsoft.com/office/drawing/2014/main" id="{7FEABFBA-A064-4452-8105-0663F2790B5E}"/>
              </a:ext>
            </a:extLst>
          </p:cNvPr>
          <p:cNvSpPr>
            <a:spLocks noChangeArrowheads="1"/>
          </p:cNvSpPr>
          <p:nvPr/>
        </p:nvSpPr>
        <p:spPr bwMode="auto">
          <a:xfrm>
            <a:off x="9551989" y="2565400"/>
            <a:ext cx="865187" cy="503238"/>
          </a:xfrm>
          <a:prstGeom prst="roundRect">
            <a:avLst>
              <a:gd name="adj" fmla="val 16667"/>
            </a:avLst>
          </a:prstGeom>
          <a:solidFill>
            <a:srgbClr val="FF99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Team</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Manager</a:t>
            </a:r>
          </a:p>
        </p:txBody>
      </p:sp>
      <p:sp>
        <p:nvSpPr>
          <p:cNvPr id="719968" name="Line 96">
            <a:extLst>
              <a:ext uri="{FF2B5EF4-FFF2-40B4-BE49-F238E27FC236}">
                <a16:creationId xmlns:a16="http://schemas.microsoft.com/office/drawing/2014/main" id="{6732C418-DB96-42C4-A961-AA922303DEDF}"/>
              </a:ext>
            </a:extLst>
          </p:cNvPr>
          <p:cNvSpPr>
            <a:spLocks noChangeShapeType="1"/>
          </p:cNvSpPr>
          <p:nvPr/>
        </p:nvSpPr>
        <p:spPr bwMode="auto">
          <a:xfrm flipH="1">
            <a:off x="6024563" y="2276476"/>
            <a:ext cx="1511300" cy="5048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69" name="Line 97">
            <a:extLst>
              <a:ext uri="{FF2B5EF4-FFF2-40B4-BE49-F238E27FC236}">
                <a16:creationId xmlns:a16="http://schemas.microsoft.com/office/drawing/2014/main" id="{A2DDC6E3-B0C8-4F9F-8779-348D23F7A688}"/>
              </a:ext>
            </a:extLst>
          </p:cNvPr>
          <p:cNvSpPr>
            <a:spLocks noChangeShapeType="1"/>
          </p:cNvSpPr>
          <p:nvPr/>
        </p:nvSpPr>
        <p:spPr bwMode="auto">
          <a:xfrm>
            <a:off x="7896225" y="2781301"/>
            <a:ext cx="431800" cy="1428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70" name="Line 98">
            <a:extLst>
              <a:ext uri="{FF2B5EF4-FFF2-40B4-BE49-F238E27FC236}">
                <a16:creationId xmlns:a16="http://schemas.microsoft.com/office/drawing/2014/main" id="{03FABD05-20F5-43EB-A0CB-7DE47093B59C}"/>
              </a:ext>
            </a:extLst>
          </p:cNvPr>
          <p:cNvSpPr>
            <a:spLocks noChangeShapeType="1"/>
          </p:cNvSpPr>
          <p:nvPr/>
        </p:nvSpPr>
        <p:spPr bwMode="auto">
          <a:xfrm flipV="1">
            <a:off x="8256588" y="2205038"/>
            <a:ext cx="2159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71" name="Line 99">
            <a:extLst>
              <a:ext uri="{FF2B5EF4-FFF2-40B4-BE49-F238E27FC236}">
                <a16:creationId xmlns:a16="http://schemas.microsoft.com/office/drawing/2014/main" id="{2517089B-825B-49D5-9CC6-F21EEBD1341B}"/>
              </a:ext>
            </a:extLst>
          </p:cNvPr>
          <p:cNvSpPr>
            <a:spLocks noChangeShapeType="1"/>
          </p:cNvSpPr>
          <p:nvPr/>
        </p:nvSpPr>
        <p:spPr bwMode="auto">
          <a:xfrm>
            <a:off x="8256588" y="2565400"/>
            <a:ext cx="1295400" cy="714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72" name="AutoShape 100">
            <a:extLst>
              <a:ext uri="{FF2B5EF4-FFF2-40B4-BE49-F238E27FC236}">
                <a16:creationId xmlns:a16="http://schemas.microsoft.com/office/drawing/2014/main" id="{AFE52004-BA96-4C4E-A54D-A265EE3DF1F8}"/>
              </a:ext>
            </a:extLst>
          </p:cNvPr>
          <p:cNvSpPr>
            <a:spLocks noChangeArrowheads="1"/>
          </p:cNvSpPr>
          <p:nvPr/>
        </p:nvSpPr>
        <p:spPr bwMode="auto">
          <a:xfrm>
            <a:off x="8401050" y="1989139"/>
            <a:ext cx="865188" cy="503237"/>
          </a:xfrm>
          <a:prstGeom prst="roundRect">
            <a:avLst>
              <a:gd name="adj" fmla="val 16667"/>
            </a:avLst>
          </a:prstGeom>
          <a:solidFill>
            <a:srgbClr val="FF99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Social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Worker </a:t>
            </a:r>
          </a:p>
        </p:txBody>
      </p:sp>
      <p:sp>
        <p:nvSpPr>
          <p:cNvPr id="719973" name="Line 101">
            <a:extLst>
              <a:ext uri="{FF2B5EF4-FFF2-40B4-BE49-F238E27FC236}">
                <a16:creationId xmlns:a16="http://schemas.microsoft.com/office/drawing/2014/main" id="{5FAF4E10-F6B1-4987-8EC5-4977811FFAE0}"/>
              </a:ext>
            </a:extLst>
          </p:cNvPr>
          <p:cNvSpPr>
            <a:spLocks noChangeShapeType="1"/>
          </p:cNvSpPr>
          <p:nvPr/>
        </p:nvSpPr>
        <p:spPr bwMode="auto">
          <a:xfrm flipH="1">
            <a:off x="6024564" y="1557339"/>
            <a:ext cx="2808287" cy="11509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74" name="AutoShape 102">
            <a:extLst>
              <a:ext uri="{FF2B5EF4-FFF2-40B4-BE49-F238E27FC236}">
                <a16:creationId xmlns:a16="http://schemas.microsoft.com/office/drawing/2014/main" id="{1C85D8C5-DFCD-47BE-9D01-8A4CACEB39C4}"/>
              </a:ext>
            </a:extLst>
          </p:cNvPr>
          <p:cNvSpPr>
            <a:spLocks noChangeArrowheads="1"/>
          </p:cNvSpPr>
          <p:nvPr/>
        </p:nvSpPr>
        <p:spPr bwMode="auto">
          <a:xfrm>
            <a:off x="9767889" y="3213101"/>
            <a:ext cx="720725" cy="720725"/>
          </a:xfrm>
          <a:prstGeom prst="roundRect">
            <a:avLst>
              <a:gd name="adj" fmla="val 16667"/>
            </a:avLst>
          </a:prstGeom>
          <a:solidFill>
            <a:srgbClr val="FF66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Brent</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Social</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Services</a:t>
            </a:r>
          </a:p>
        </p:txBody>
      </p:sp>
      <p:sp>
        <p:nvSpPr>
          <p:cNvPr id="719975" name="Line 103">
            <a:extLst>
              <a:ext uri="{FF2B5EF4-FFF2-40B4-BE49-F238E27FC236}">
                <a16:creationId xmlns:a16="http://schemas.microsoft.com/office/drawing/2014/main" id="{A2A1893D-5AD3-4452-80CA-FCB442C5C2F8}"/>
              </a:ext>
            </a:extLst>
          </p:cNvPr>
          <p:cNvSpPr>
            <a:spLocks noChangeShapeType="1"/>
          </p:cNvSpPr>
          <p:nvPr/>
        </p:nvSpPr>
        <p:spPr bwMode="auto">
          <a:xfrm>
            <a:off x="5951538" y="2997201"/>
            <a:ext cx="3744912" cy="12239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76" name="AutoShape 104">
            <a:extLst>
              <a:ext uri="{FF2B5EF4-FFF2-40B4-BE49-F238E27FC236}">
                <a16:creationId xmlns:a16="http://schemas.microsoft.com/office/drawing/2014/main" id="{035C9FB6-9A8F-41E6-BC96-6B7B3889E24D}"/>
              </a:ext>
            </a:extLst>
          </p:cNvPr>
          <p:cNvSpPr>
            <a:spLocks noChangeArrowheads="1"/>
          </p:cNvSpPr>
          <p:nvPr/>
        </p:nvSpPr>
        <p:spPr bwMode="auto">
          <a:xfrm>
            <a:off x="9336089" y="3860801"/>
            <a:ext cx="720725" cy="720725"/>
          </a:xfrm>
          <a:prstGeom prst="roundRect">
            <a:avLst>
              <a:gd name="adj" fmla="val 16667"/>
            </a:avLst>
          </a:prstGeom>
          <a:solidFill>
            <a:srgbClr val="FF66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Enfield</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Social</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Services</a:t>
            </a:r>
          </a:p>
        </p:txBody>
      </p:sp>
      <p:sp>
        <p:nvSpPr>
          <p:cNvPr id="719977" name="Line 105">
            <a:extLst>
              <a:ext uri="{FF2B5EF4-FFF2-40B4-BE49-F238E27FC236}">
                <a16:creationId xmlns:a16="http://schemas.microsoft.com/office/drawing/2014/main" id="{FF3BD8F8-9239-4B53-9A81-FEC4FD3AAEF0}"/>
              </a:ext>
            </a:extLst>
          </p:cNvPr>
          <p:cNvSpPr>
            <a:spLocks noChangeShapeType="1"/>
          </p:cNvSpPr>
          <p:nvPr/>
        </p:nvSpPr>
        <p:spPr bwMode="auto">
          <a:xfrm>
            <a:off x="6527801" y="3213101"/>
            <a:ext cx="1800225" cy="936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78" name="AutoShape 106">
            <a:extLst>
              <a:ext uri="{FF2B5EF4-FFF2-40B4-BE49-F238E27FC236}">
                <a16:creationId xmlns:a16="http://schemas.microsoft.com/office/drawing/2014/main" id="{BE34ABA4-D8C6-40CC-99D3-02B637E19142}"/>
              </a:ext>
            </a:extLst>
          </p:cNvPr>
          <p:cNvSpPr>
            <a:spLocks noChangeArrowheads="1"/>
          </p:cNvSpPr>
          <p:nvPr/>
        </p:nvSpPr>
        <p:spPr bwMode="auto">
          <a:xfrm>
            <a:off x="6600825" y="4868864"/>
            <a:ext cx="1150938" cy="358775"/>
          </a:xfrm>
          <a:prstGeom prst="roundRect">
            <a:avLst>
              <a:gd name="adj" fmla="val 16667"/>
            </a:avLst>
          </a:prstGeom>
          <a:solidFill>
            <a:srgbClr val="008000"/>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b="1">
                <a:solidFill>
                  <a:srgbClr val="FFFFFF"/>
                </a:solidFill>
                <a:ea typeface="ＭＳ Ｐゴシック" panose="020B0600070205080204" pitchFamily="34" charset="-128"/>
              </a:rPr>
              <a:t>Immigration</a:t>
            </a:r>
          </a:p>
        </p:txBody>
      </p:sp>
      <p:sp>
        <p:nvSpPr>
          <p:cNvPr id="719979" name="AutoShape 107">
            <a:extLst>
              <a:ext uri="{FF2B5EF4-FFF2-40B4-BE49-F238E27FC236}">
                <a16:creationId xmlns:a16="http://schemas.microsoft.com/office/drawing/2014/main" id="{88C5E7D4-C9A3-4ED5-961A-9A766FC22A5E}"/>
              </a:ext>
            </a:extLst>
          </p:cNvPr>
          <p:cNvSpPr>
            <a:spLocks noChangeArrowheads="1"/>
          </p:cNvSpPr>
          <p:nvPr/>
        </p:nvSpPr>
        <p:spPr bwMode="auto">
          <a:xfrm>
            <a:off x="1703388" y="1773239"/>
            <a:ext cx="863600" cy="358775"/>
          </a:xfrm>
          <a:prstGeom prst="roundRect">
            <a:avLst>
              <a:gd name="adj" fmla="val 16667"/>
            </a:avLst>
          </a:prstGeom>
          <a:solidFill>
            <a:srgbClr val="008000"/>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b="1">
                <a:solidFill>
                  <a:srgbClr val="FFFFFF"/>
                </a:solidFill>
                <a:ea typeface="ＭＳ Ｐゴシック" panose="020B0600070205080204" pitchFamily="34" charset="-128"/>
              </a:rPr>
              <a:t>NSPCC</a:t>
            </a:r>
          </a:p>
        </p:txBody>
      </p:sp>
      <p:sp>
        <p:nvSpPr>
          <p:cNvPr id="719980" name="AutoShape 108">
            <a:extLst>
              <a:ext uri="{FF2B5EF4-FFF2-40B4-BE49-F238E27FC236}">
                <a16:creationId xmlns:a16="http://schemas.microsoft.com/office/drawing/2014/main" id="{9528F912-56F7-43D9-A4AE-F742CA27C016}"/>
              </a:ext>
            </a:extLst>
          </p:cNvPr>
          <p:cNvSpPr>
            <a:spLocks noChangeArrowheads="1"/>
          </p:cNvSpPr>
          <p:nvPr/>
        </p:nvSpPr>
        <p:spPr bwMode="auto">
          <a:xfrm>
            <a:off x="4727575" y="1484314"/>
            <a:ext cx="719138" cy="287337"/>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Nurse 4</a:t>
            </a:r>
          </a:p>
        </p:txBody>
      </p:sp>
      <p:sp>
        <p:nvSpPr>
          <p:cNvPr id="719981" name="AutoShape 109">
            <a:extLst>
              <a:ext uri="{FF2B5EF4-FFF2-40B4-BE49-F238E27FC236}">
                <a16:creationId xmlns:a16="http://schemas.microsoft.com/office/drawing/2014/main" id="{DF598E17-4413-432A-A890-0325CD56E94F}"/>
              </a:ext>
            </a:extLst>
          </p:cNvPr>
          <p:cNvSpPr>
            <a:spLocks noChangeArrowheads="1"/>
          </p:cNvSpPr>
          <p:nvPr/>
        </p:nvSpPr>
        <p:spPr bwMode="auto">
          <a:xfrm>
            <a:off x="8328025" y="4076700"/>
            <a:ext cx="863600" cy="287338"/>
          </a:xfrm>
          <a:prstGeom prst="roundRect">
            <a:avLst>
              <a:gd name="adj" fmla="val 16667"/>
            </a:avLst>
          </a:prstGeom>
          <a:solidFill>
            <a:srgbClr val="00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GP 1</a:t>
            </a:r>
          </a:p>
        </p:txBody>
      </p:sp>
      <p:sp>
        <p:nvSpPr>
          <p:cNvPr id="719982" name="AutoShape 110">
            <a:extLst>
              <a:ext uri="{FF2B5EF4-FFF2-40B4-BE49-F238E27FC236}">
                <a16:creationId xmlns:a16="http://schemas.microsoft.com/office/drawing/2014/main" id="{2236E7DD-27D0-456D-B0AD-CE6D6FD5CF88}"/>
              </a:ext>
            </a:extLst>
          </p:cNvPr>
          <p:cNvSpPr>
            <a:spLocks noChangeArrowheads="1"/>
          </p:cNvSpPr>
          <p:nvPr/>
        </p:nvSpPr>
        <p:spPr bwMode="auto">
          <a:xfrm>
            <a:off x="5448300" y="3644900"/>
            <a:ext cx="863600" cy="287338"/>
          </a:xfrm>
          <a:prstGeom prst="roundRect">
            <a:avLst>
              <a:gd name="adj" fmla="val 16667"/>
            </a:avLst>
          </a:prstGeom>
          <a:solidFill>
            <a:srgbClr val="00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GP 2</a:t>
            </a:r>
          </a:p>
        </p:txBody>
      </p:sp>
      <p:sp>
        <p:nvSpPr>
          <p:cNvPr id="719983" name="Line 111">
            <a:extLst>
              <a:ext uri="{FF2B5EF4-FFF2-40B4-BE49-F238E27FC236}">
                <a16:creationId xmlns:a16="http://schemas.microsoft.com/office/drawing/2014/main" id="{665DF979-3D60-423A-86DE-DA36A5C3246E}"/>
              </a:ext>
            </a:extLst>
          </p:cNvPr>
          <p:cNvSpPr>
            <a:spLocks noChangeShapeType="1"/>
          </p:cNvSpPr>
          <p:nvPr/>
        </p:nvSpPr>
        <p:spPr bwMode="auto">
          <a:xfrm flipH="1">
            <a:off x="5951539" y="3068638"/>
            <a:ext cx="1587" cy="5762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84" name="Line 112">
            <a:extLst>
              <a:ext uri="{FF2B5EF4-FFF2-40B4-BE49-F238E27FC236}">
                <a16:creationId xmlns:a16="http://schemas.microsoft.com/office/drawing/2014/main" id="{31ADFC79-AD4C-4C5F-A7A1-7FDA4594BC5C}"/>
              </a:ext>
            </a:extLst>
          </p:cNvPr>
          <p:cNvSpPr>
            <a:spLocks noChangeShapeType="1"/>
          </p:cNvSpPr>
          <p:nvPr/>
        </p:nvSpPr>
        <p:spPr bwMode="auto">
          <a:xfrm>
            <a:off x="9696450" y="1700214"/>
            <a:ext cx="287338" cy="2889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85" name="Line 113">
            <a:extLst>
              <a:ext uri="{FF2B5EF4-FFF2-40B4-BE49-F238E27FC236}">
                <a16:creationId xmlns:a16="http://schemas.microsoft.com/office/drawing/2014/main" id="{5FD1FD8E-543E-49A2-89C5-ED11B0990BA4}"/>
              </a:ext>
            </a:extLst>
          </p:cNvPr>
          <p:cNvSpPr>
            <a:spLocks noChangeShapeType="1"/>
          </p:cNvSpPr>
          <p:nvPr/>
        </p:nvSpPr>
        <p:spPr bwMode="auto">
          <a:xfrm flipV="1">
            <a:off x="4800600" y="3141664"/>
            <a:ext cx="935038"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87" name="Line 115">
            <a:extLst>
              <a:ext uri="{FF2B5EF4-FFF2-40B4-BE49-F238E27FC236}">
                <a16:creationId xmlns:a16="http://schemas.microsoft.com/office/drawing/2014/main" id="{2B162202-6A09-4333-B6EA-D5A1311633E2}"/>
              </a:ext>
            </a:extLst>
          </p:cNvPr>
          <p:cNvSpPr>
            <a:spLocks noChangeShapeType="1"/>
          </p:cNvSpPr>
          <p:nvPr/>
        </p:nvSpPr>
        <p:spPr bwMode="auto">
          <a:xfrm>
            <a:off x="6167438" y="3357563"/>
            <a:ext cx="1008062" cy="151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88" name="Line 116">
            <a:extLst>
              <a:ext uri="{FF2B5EF4-FFF2-40B4-BE49-F238E27FC236}">
                <a16:creationId xmlns:a16="http://schemas.microsoft.com/office/drawing/2014/main" id="{B3B82865-2613-4D72-B678-374E81D612B4}"/>
              </a:ext>
            </a:extLst>
          </p:cNvPr>
          <p:cNvSpPr>
            <a:spLocks noChangeShapeType="1"/>
          </p:cNvSpPr>
          <p:nvPr/>
        </p:nvSpPr>
        <p:spPr bwMode="auto">
          <a:xfrm>
            <a:off x="6527800" y="2924176"/>
            <a:ext cx="3240088" cy="5762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89" name="AutoShape 117">
            <a:extLst>
              <a:ext uri="{FF2B5EF4-FFF2-40B4-BE49-F238E27FC236}">
                <a16:creationId xmlns:a16="http://schemas.microsoft.com/office/drawing/2014/main" id="{56D36609-550A-4868-9573-A92746BCD102}"/>
              </a:ext>
            </a:extLst>
          </p:cNvPr>
          <p:cNvSpPr>
            <a:spLocks noChangeArrowheads="1"/>
          </p:cNvSpPr>
          <p:nvPr/>
        </p:nvSpPr>
        <p:spPr bwMode="auto">
          <a:xfrm>
            <a:off x="8081963" y="3322639"/>
            <a:ext cx="1223962" cy="503237"/>
          </a:xfrm>
          <a:prstGeom prst="roundRect">
            <a:avLst>
              <a:gd name="adj" fmla="val 16667"/>
            </a:avLst>
          </a:prstGeom>
          <a:solidFill>
            <a:srgbClr val="FF99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Enfield Hospital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Social Worker</a:t>
            </a:r>
          </a:p>
        </p:txBody>
      </p:sp>
      <p:sp>
        <p:nvSpPr>
          <p:cNvPr id="719990" name="AutoShape 118">
            <a:extLst>
              <a:ext uri="{FF2B5EF4-FFF2-40B4-BE49-F238E27FC236}">
                <a16:creationId xmlns:a16="http://schemas.microsoft.com/office/drawing/2014/main" id="{803E646E-B7B5-4A5B-8EA1-2FF8D096EA59}"/>
              </a:ext>
            </a:extLst>
          </p:cNvPr>
          <p:cNvSpPr>
            <a:spLocks noChangeArrowheads="1"/>
          </p:cNvSpPr>
          <p:nvPr/>
        </p:nvSpPr>
        <p:spPr bwMode="auto">
          <a:xfrm>
            <a:off x="6743701" y="3644900"/>
            <a:ext cx="720725" cy="431800"/>
          </a:xfrm>
          <a:prstGeom prst="roundRect">
            <a:avLst>
              <a:gd name="adj" fmla="val 16667"/>
            </a:avLst>
          </a:prstGeom>
          <a:solidFill>
            <a:srgbClr val="00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Senior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Nurse</a:t>
            </a:r>
          </a:p>
        </p:txBody>
      </p:sp>
      <p:sp>
        <p:nvSpPr>
          <p:cNvPr id="719991" name="AutoShape 119">
            <a:extLst>
              <a:ext uri="{FF2B5EF4-FFF2-40B4-BE49-F238E27FC236}">
                <a16:creationId xmlns:a16="http://schemas.microsoft.com/office/drawing/2014/main" id="{23903D29-F05A-4A2E-BE7E-25B7F6F614F3}"/>
              </a:ext>
            </a:extLst>
          </p:cNvPr>
          <p:cNvSpPr>
            <a:spLocks noChangeArrowheads="1"/>
          </p:cNvSpPr>
          <p:nvPr/>
        </p:nvSpPr>
        <p:spPr bwMode="auto">
          <a:xfrm>
            <a:off x="6888164" y="2997200"/>
            <a:ext cx="720725" cy="431800"/>
          </a:xfrm>
          <a:prstGeom prst="roundRect">
            <a:avLst>
              <a:gd name="adj" fmla="val 16667"/>
            </a:avLst>
          </a:prstGeom>
          <a:solidFill>
            <a:srgbClr val="00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Practice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Nurse</a:t>
            </a:r>
          </a:p>
          <a:p>
            <a:pPr algn="ctr" fontAlgn="base">
              <a:spcBef>
                <a:spcPct val="0"/>
              </a:spcBef>
              <a:spcAft>
                <a:spcPct val="0"/>
              </a:spcAft>
              <a:buNone/>
            </a:pPr>
            <a:endParaRPr lang="en-GB" altLang="en-US" sz="1200">
              <a:solidFill>
                <a:srgbClr val="000000"/>
              </a:solidFill>
              <a:ea typeface="ＭＳ Ｐゴシック" panose="020B0600070205080204" pitchFamily="34" charset="-128"/>
            </a:endParaRPr>
          </a:p>
        </p:txBody>
      </p:sp>
      <p:sp>
        <p:nvSpPr>
          <p:cNvPr id="719992" name="AutoShape 120">
            <a:extLst>
              <a:ext uri="{FF2B5EF4-FFF2-40B4-BE49-F238E27FC236}">
                <a16:creationId xmlns:a16="http://schemas.microsoft.com/office/drawing/2014/main" id="{FF2DE17D-E567-433F-9815-F0373D4D8630}"/>
              </a:ext>
            </a:extLst>
          </p:cNvPr>
          <p:cNvSpPr>
            <a:spLocks noChangeArrowheads="1"/>
          </p:cNvSpPr>
          <p:nvPr/>
        </p:nvSpPr>
        <p:spPr bwMode="auto">
          <a:xfrm>
            <a:off x="6527800" y="4292600"/>
            <a:ext cx="1150938" cy="431800"/>
          </a:xfrm>
          <a:prstGeom prst="roundRect">
            <a:avLst>
              <a:gd name="adj" fmla="val 16667"/>
            </a:avLst>
          </a:prstGeom>
          <a:solidFill>
            <a:srgbClr val="00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Community</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Health Visitor</a:t>
            </a:r>
          </a:p>
        </p:txBody>
      </p:sp>
      <p:sp>
        <p:nvSpPr>
          <p:cNvPr id="719993" name="Line 121">
            <a:extLst>
              <a:ext uri="{FF2B5EF4-FFF2-40B4-BE49-F238E27FC236}">
                <a16:creationId xmlns:a16="http://schemas.microsoft.com/office/drawing/2014/main" id="{D5D8C400-B159-40C6-94EA-38351A265EF9}"/>
              </a:ext>
            </a:extLst>
          </p:cNvPr>
          <p:cNvSpPr>
            <a:spLocks noChangeShapeType="1"/>
          </p:cNvSpPr>
          <p:nvPr/>
        </p:nvSpPr>
        <p:spPr bwMode="auto">
          <a:xfrm flipH="1" flipV="1">
            <a:off x="6527801" y="2997201"/>
            <a:ext cx="360363" cy="144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94" name="Line 122">
            <a:extLst>
              <a:ext uri="{FF2B5EF4-FFF2-40B4-BE49-F238E27FC236}">
                <a16:creationId xmlns:a16="http://schemas.microsoft.com/office/drawing/2014/main" id="{F0B240ED-D78D-47CF-A8FC-47FAFF270B49}"/>
              </a:ext>
            </a:extLst>
          </p:cNvPr>
          <p:cNvSpPr>
            <a:spLocks noChangeShapeType="1"/>
          </p:cNvSpPr>
          <p:nvPr/>
        </p:nvSpPr>
        <p:spPr bwMode="auto">
          <a:xfrm flipH="1" flipV="1">
            <a:off x="6456363" y="3357564"/>
            <a:ext cx="360362"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95" name="Line 123">
            <a:extLst>
              <a:ext uri="{FF2B5EF4-FFF2-40B4-BE49-F238E27FC236}">
                <a16:creationId xmlns:a16="http://schemas.microsoft.com/office/drawing/2014/main" id="{2BA6ABBC-70C4-4333-908E-ECCBFDE34803}"/>
              </a:ext>
            </a:extLst>
          </p:cNvPr>
          <p:cNvSpPr>
            <a:spLocks noChangeShapeType="1"/>
          </p:cNvSpPr>
          <p:nvPr/>
        </p:nvSpPr>
        <p:spPr bwMode="auto">
          <a:xfrm>
            <a:off x="6167439" y="3357564"/>
            <a:ext cx="433387" cy="9350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96" name="Line 124">
            <a:extLst>
              <a:ext uri="{FF2B5EF4-FFF2-40B4-BE49-F238E27FC236}">
                <a16:creationId xmlns:a16="http://schemas.microsoft.com/office/drawing/2014/main" id="{A0F49D96-F5EF-4953-89A5-A2D12B07DD27}"/>
              </a:ext>
            </a:extLst>
          </p:cNvPr>
          <p:cNvSpPr>
            <a:spLocks noChangeShapeType="1"/>
          </p:cNvSpPr>
          <p:nvPr/>
        </p:nvSpPr>
        <p:spPr bwMode="auto">
          <a:xfrm>
            <a:off x="5951538" y="1700214"/>
            <a:ext cx="0" cy="865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97" name="AutoShape 125">
            <a:extLst>
              <a:ext uri="{FF2B5EF4-FFF2-40B4-BE49-F238E27FC236}">
                <a16:creationId xmlns:a16="http://schemas.microsoft.com/office/drawing/2014/main" id="{2E67B6DC-8701-4EE1-9FB5-DD4D6D2406EE}"/>
              </a:ext>
            </a:extLst>
          </p:cNvPr>
          <p:cNvSpPr>
            <a:spLocks noChangeArrowheads="1"/>
          </p:cNvSpPr>
          <p:nvPr/>
        </p:nvSpPr>
        <p:spPr bwMode="auto">
          <a:xfrm>
            <a:off x="7032626" y="836614"/>
            <a:ext cx="720725" cy="2889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Nurse 2</a:t>
            </a:r>
          </a:p>
        </p:txBody>
      </p:sp>
      <p:sp>
        <p:nvSpPr>
          <p:cNvPr id="719998" name="Line 126">
            <a:extLst>
              <a:ext uri="{FF2B5EF4-FFF2-40B4-BE49-F238E27FC236}">
                <a16:creationId xmlns:a16="http://schemas.microsoft.com/office/drawing/2014/main" id="{132897E9-7AC3-4CF0-85C8-4B282E506643}"/>
              </a:ext>
            </a:extLst>
          </p:cNvPr>
          <p:cNvSpPr>
            <a:spLocks noChangeShapeType="1"/>
          </p:cNvSpPr>
          <p:nvPr/>
        </p:nvSpPr>
        <p:spPr bwMode="auto">
          <a:xfrm flipH="1">
            <a:off x="8688389" y="5876925"/>
            <a:ext cx="71437" cy="2159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19999" name="AutoShape 127">
            <a:extLst>
              <a:ext uri="{FF2B5EF4-FFF2-40B4-BE49-F238E27FC236}">
                <a16:creationId xmlns:a16="http://schemas.microsoft.com/office/drawing/2014/main" id="{1D92C8CE-3CC7-460F-9276-A24C407AD6EA}"/>
              </a:ext>
            </a:extLst>
          </p:cNvPr>
          <p:cNvSpPr>
            <a:spLocks noChangeArrowheads="1"/>
          </p:cNvSpPr>
          <p:nvPr/>
        </p:nvSpPr>
        <p:spPr bwMode="auto">
          <a:xfrm>
            <a:off x="7248525" y="1268414"/>
            <a:ext cx="863600" cy="503237"/>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Haringey</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housing</a:t>
            </a:r>
          </a:p>
        </p:txBody>
      </p:sp>
      <p:sp>
        <p:nvSpPr>
          <p:cNvPr id="720000" name="AutoShape 128">
            <a:extLst>
              <a:ext uri="{FF2B5EF4-FFF2-40B4-BE49-F238E27FC236}">
                <a16:creationId xmlns:a16="http://schemas.microsoft.com/office/drawing/2014/main" id="{29C48B1F-2700-43A3-A2A1-F4B2AFFF678D}"/>
              </a:ext>
            </a:extLst>
          </p:cNvPr>
          <p:cNvSpPr>
            <a:spLocks noChangeArrowheads="1"/>
          </p:cNvSpPr>
          <p:nvPr/>
        </p:nvSpPr>
        <p:spPr bwMode="auto">
          <a:xfrm>
            <a:off x="4656139" y="1916114"/>
            <a:ext cx="790575" cy="504825"/>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Ealing </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Housing</a:t>
            </a:r>
          </a:p>
        </p:txBody>
      </p:sp>
      <p:sp>
        <p:nvSpPr>
          <p:cNvPr id="720001" name="Line 129">
            <a:extLst>
              <a:ext uri="{FF2B5EF4-FFF2-40B4-BE49-F238E27FC236}">
                <a16:creationId xmlns:a16="http://schemas.microsoft.com/office/drawing/2014/main" id="{3FF9E202-05A7-4F87-B766-1E163C7BF1BB}"/>
              </a:ext>
            </a:extLst>
          </p:cNvPr>
          <p:cNvSpPr>
            <a:spLocks noChangeShapeType="1"/>
          </p:cNvSpPr>
          <p:nvPr/>
        </p:nvSpPr>
        <p:spPr bwMode="auto">
          <a:xfrm flipV="1">
            <a:off x="6024564" y="2276476"/>
            <a:ext cx="287337" cy="2889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20002" name="Line 130">
            <a:extLst>
              <a:ext uri="{FF2B5EF4-FFF2-40B4-BE49-F238E27FC236}">
                <a16:creationId xmlns:a16="http://schemas.microsoft.com/office/drawing/2014/main" id="{1FFEEBA6-0D3D-4591-807C-3DA4BB41CDAF}"/>
              </a:ext>
            </a:extLst>
          </p:cNvPr>
          <p:cNvSpPr>
            <a:spLocks noChangeShapeType="1"/>
          </p:cNvSpPr>
          <p:nvPr/>
        </p:nvSpPr>
        <p:spPr bwMode="auto">
          <a:xfrm flipH="1" flipV="1">
            <a:off x="5448301" y="2133600"/>
            <a:ext cx="142875" cy="431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20003" name="Line 131">
            <a:extLst>
              <a:ext uri="{FF2B5EF4-FFF2-40B4-BE49-F238E27FC236}">
                <a16:creationId xmlns:a16="http://schemas.microsoft.com/office/drawing/2014/main" id="{3ADFD5C0-779F-4276-8140-538DA14FDF19}"/>
              </a:ext>
            </a:extLst>
          </p:cNvPr>
          <p:cNvSpPr>
            <a:spLocks noChangeShapeType="1"/>
          </p:cNvSpPr>
          <p:nvPr/>
        </p:nvSpPr>
        <p:spPr bwMode="auto">
          <a:xfrm flipV="1">
            <a:off x="6240463" y="1773238"/>
            <a:ext cx="1223962" cy="7921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ndParaRPr>
          </a:p>
        </p:txBody>
      </p:sp>
      <p:sp>
        <p:nvSpPr>
          <p:cNvPr id="720004" name="AutoShape 132">
            <a:extLst>
              <a:ext uri="{FF2B5EF4-FFF2-40B4-BE49-F238E27FC236}">
                <a16:creationId xmlns:a16="http://schemas.microsoft.com/office/drawing/2014/main" id="{BED16D03-CFC4-4EA4-A81F-D8DB14D35D18}"/>
              </a:ext>
            </a:extLst>
          </p:cNvPr>
          <p:cNvSpPr>
            <a:spLocks noChangeArrowheads="1"/>
          </p:cNvSpPr>
          <p:nvPr/>
        </p:nvSpPr>
        <p:spPr bwMode="auto">
          <a:xfrm>
            <a:off x="6096000" y="1844675"/>
            <a:ext cx="719138" cy="43180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200">
                <a:solidFill>
                  <a:srgbClr val="000000"/>
                </a:solidFill>
                <a:ea typeface="ＭＳ Ｐゴシック" panose="020B0600070205080204" pitchFamily="34" charset="-128"/>
              </a:rPr>
              <a:t>Brent</a:t>
            </a:r>
          </a:p>
          <a:p>
            <a:pPr algn="ctr" fontAlgn="base">
              <a:spcBef>
                <a:spcPct val="0"/>
              </a:spcBef>
              <a:spcAft>
                <a:spcPct val="0"/>
              </a:spcAft>
              <a:buNone/>
            </a:pPr>
            <a:r>
              <a:rPr lang="en-GB" altLang="en-US" sz="1200">
                <a:solidFill>
                  <a:srgbClr val="000000"/>
                </a:solidFill>
                <a:ea typeface="ＭＳ Ｐゴシック" panose="020B0600070205080204" pitchFamily="34" charset="-128"/>
              </a:rPr>
              <a:t>Housing</a:t>
            </a:r>
          </a:p>
        </p:txBody>
      </p:sp>
      <p:sp>
        <p:nvSpPr>
          <p:cNvPr id="96389" name="Text Box 134">
            <a:extLst>
              <a:ext uri="{FF2B5EF4-FFF2-40B4-BE49-F238E27FC236}">
                <a16:creationId xmlns:a16="http://schemas.microsoft.com/office/drawing/2014/main" id="{AB39242A-1B2E-4BC1-AC39-DB3DDEBE645F}"/>
              </a:ext>
            </a:extLst>
          </p:cNvPr>
          <p:cNvSpPr txBox="1">
            <a:spLocks noChangeArrowheads="1"/>
          </p:cNvSpPr>
          <p:nvPr/>
        </p:nvSpPr>
        <p:spPr bwMode="auto">
          <a:xfrm>
            <a:off x="3648076" y="1700213"/>
            <a:ext cx="540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endParaRPr lang="en-US" altLang="en-US" sz="1800">
              <a:solidFill>
                <a:srgbClr val="000000"/>
              </a:solidFill>
            </a:endParaRPr>
          </a:p>
        </p:txBody>
      </p:sp>
      <p:sp>
        <p:nvSpPr>
          <p:cNvPr id="719986" name="Rectangle 114">
            <a:extLst>
              <a:ext uri="{FF2B5EF4-FFF2-40B4-BE49-F238E27FC236}">
                <a16:creationId xmlns:a16="http://schemas.microsoft.com/office/drawing/2014/main" id="{B67CF964-EC90-4A02-A67D-D0177530D6D0}"/>
              </a:ext>
            </a:extLst>
          </p:cNvPr>
          <p:cNvSpPr>
            <a:spLocks noChangeArrowheads="1"/>
          </p:cNvSpPr>
          <p:nvPr/>
        </p:nvSpPr>
        <p:spPr bwMode="auto">
          <a:xfrm>
            <a:off x="5087936" y="2546350"/>
            <a:ext cx="1597762" cy="792163"/>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1600" dirty="0">
                <a:solidFill>
                  <a:srgbClr val="000000"/>
                </a:solidFill>
                <a:latin typeface="Arial Black" panose="020B0A04020102020204" pitchFamily="34" charset="0"/>
                <a:ea typeface="ＭＳ Ｐゴシック" panose="020B0600070205080204" pitchFamily="34" charset="-128"/>
              </a:rPr>
              <a:t>VICTORIA</a:t>
            </a:r>
          </a:p>
          <a:p>
            <a:pPr algn="ctr" fontAlgn="base">
              <a:spcBef>
                <a:spcPct val="0"/>
              </a:spcBef>
              <a:spcAft>
                <a:spcPct val="0"/>
              </a:spcAft>
              <a:buNone/>
            </a:pPr>
            <a:r>
              <a:rPr lang="en-GB" altLang="en-US" sz="1000" dirty="0">
                <a:solidFill>
                  <a:srgbClr val="000000"/>
                </a:solidFill>
                <a:ea typeface="ＭＳ Ｐゴシック" panose="020B0600070205080204" pitchFamily="34" charset="-128"/>
                <a:cs typeface="Arial" panose="020B0604020202020204" pitchFamily="34" charset="0"/>
              </a:rPr>
              <a:t>2/11/1991 to 25/2/2000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99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99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987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198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98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988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98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98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99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98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988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98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98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99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98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98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99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999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1987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7198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1988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71990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1991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199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1990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1990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1990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1990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1991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1991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1991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1990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1991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1991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1989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1990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1989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1990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1989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1994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1989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1994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1989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1989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1989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1988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1994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1994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1990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1994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19941"/>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71990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719911"/>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719910"/>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719905"/>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71990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719907"/>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719904"/>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719912"/>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719913"/>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71991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19903"/>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719915"/>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719917"/>
                                        </p:tgtEl>
                                        <p:attrNameLst>
                                          <p:attrName>style.visibility</p:attrName>
                                        </p:attrNameLst>
                                      </p:cBhvr>
                                      <p:to>
                                        <p:strVal val="visible"/>
                                      </p:to>
                                    </p:set>
                                  </p:childTnLst>
                                </p:cTn>
                              </p:par>
                              <p:par>
                                <p:cTn id="143" presetID="1" presetClass="entr" presetSubtype="0" fill="hold" grpId="1" nodeType="withEffect">
                                  <p:stCondLst>
                                    <p:cond delay="0"/>
                                  </p:stCondLst>
                                  <p:childTnLst>
                                    <p:set>
                                      <p:cBhvr>
                                        <p:cTn id="144" dur="1" fill="hold">
                                          <p:stCondLst>
                                            <p:cond delay="0"/>
                                          </p:stCondLst>
                                        </p:cTn>
                                        <p:tgtEl>
                                          <p:spTgt spid="719893"/>
                                        </p:tgtEl>
                                        <p:attrNameLst>
                                          <p:attrName>style.visibility</p:attrName>
                                        </p:attrNameLst>
                                      </p:cBhvr>
                                      <p:to>
                                        <p:strVal val="visible"/>
                                      </p:to>
                                    </p:set>
                                  </p:childTnLst>
                                </p:cTn>
                              </p:par>
                              <p:par>
                                <p:cTn id="145" presetID="1" presetClass="entr" presetSubtype="0" fill="hold" grpId="1" nodeType="withEffect">
                                  <p:stCondLst>
                                    <p:cond delay="0"/>
                                  </p:stCondLst>
                                  <p:childTnLst>
                                    <p:set>
                                      <p:cBhvr>
                                        <p:cTn id="146" dur="1" fill="hold">
                                          <p:stCondLst>
                                            <p:cond delay="0"/>
                                          </p:stCondLst>
                                        </p:cTn>
                                        <p:tgtEl>
                                          <p:spTgt spid="719901"/>
                                        </p:tgtEl>
                                        <p:attrNameLst>
                                          <p:attrName>style.visibility</p:attrName>
                                        </p:attrNameLst>
                                      </p:cBhvr>
                                      <p:to>
                                        <p:strVal val="visible"/>
                                      </p:to>
                                    </p:set>
                                  </p:childTnLst>
                                </p:cTn>
                              </p:par>
                              <p:par>
                                <p:cTn id="147" presetID="1" presetClass="entr" presetSubtype="0" fill="hold" grpId="1" nodeType="withEffect">
                                  <p:stCondLst>
                                    <p:cond delay="0"/>
                                  </p:stCondLst>
                                  <p:childTnLst>
                                    <p:set>
                                      <p:cBhvr>
                                        <p:cTn id="148" dur="1" fill="hold">
                                          <p:stCondLst>
                                            <p:cond delay="0"/>
                                          </p:stCondLst>
                                        </p:cTn>
                                        <p:tgtEl>
                                          <p:spTgt spid="719899"/>
                                        </p:tgtEl>
                                        <p:attrNameLst>
                                          <p:attrName>style.visibility</p:attrName>
                                        </p:attrNameLst>
                                      </p:cBhvr>
                                      <p:to>
                                        <p:strVal val="visible"/>
                                      </p:to>
                                    </p:set>
                                  </p:childTnLst>
                                </p:cTn>
                              </p:par>
                              <p:par>
                                <p:cTn id="149" presetID="1" presetClass="entr" presetSubtype="0" fill="hold" grpId="1" nodeType="withEffect">
                                  <p:stCondLst>
                                    <p:cond delay="0"/>
                                  </p:stCondLst>
                                  <p:childTnLst>
                                    <p:set>
                                      <p:cBhvr>
                                        <p:cTn id="150" dur="1" fill="hold">
                                          <p:stCondLst>
                                            <p:cond delay="0"/>
                                          </p:stCondLst>
                                        </p:cTn>
                                        <p:tgtEl>
                                          <p:spTgt spid="719900"/>
                                        </p:tgtEl>
                                        <p:attrNameLst>
                                          <p:attrName>style.visibility</p:attrName>
                                        </p:attrNameLst>
                                      </p:cBhvr>
                                      <p:to>
                                        <p:strVal val="visible"/>
                                      </p:to>
                                    </p:set>
                                  </p:childTnLst>
                                </p:cTn>
                              </p:par>
                              <p:par>
                                <p:cTn id="151" presetID="1" presetClass="entr" presetSubtype="0" fill="hold" grpId="1" nodeType="withEffect">
                                  <p:stCondLst>
                                    <p:cond delay="0"/>
                                  </p:stCondLst>
                                  <p:childTnLst>
                                    <p:set>
                                      <p:cBhvr>
                                        <p:cTn id="152" dur="1" fill="hold">
                                          <p:stCondLst>
                                            <p:cond delay="0"/>
                                          </p:stCondLst>
                                        </p:cTn>
                                        <p:tgtEl>
                                          <p:spTgt spid="719898"/>
                                        </p:tgtEl>
                                        <p:attrNameLst>
                                          <p:attrName>style.visibility</p:attrName>
                                        </p:attrNameLst>
                                      </p:cBhvr>
                                      <p:to>
                                        <p:strVal val="visible"/>
                                      </p:to>
                                    </p:set>
                                  </p:childTnLst>
                                </p:cTn>
                              </p:par>
                              <p:par>
                                <p:cTn id="153" presetID="1" presetClass="entr" presetSubtype="0" fill="hold" grpId="1" nodeType="withEffect">
                                  <p:stCondLst>
                                    <p:cond delay="0"/>
                                  </p:stCondLst>
                                  <p:childTnLst>
                                    <p:set>
                                      <p:cBhvr>
                                        <p:cTn id="154" dur="1" fill="hold">
                                          <p:stCondLst>
                                            <p:cond delay="0"/>
                                          </p:stCondLst>
                                        </p:cTn>
                                        <p:tgtEl>
                                          <p:spTgt spid="719940"/>
                                        </p:tgtEl>
                                        <p:attrNameLst>
                                          <p:attrName>style.visibility</p:attrName>
                                        </p:attrNameLst>
                                      </p:cBhvr>
                                      <p:to>
                                        <p:strVal val="visible"/>
                                      </p:to>
                                    </p:set>
                                  </p:childTnLst>
                                </p:cTn>
                              </p:par>
                              <p:par>
                                <p:cTn id="155" presetID="1" presetClass="entr" presetSubtype="0" fill="hold" grpId="1" nodeType="withEffect">
                                  <p:stCondLst>
                                    <p:cond delay="0"/>
                                  </p:stCondLst>
                                  <p:childTnLst>
                                    <p:set>
                                      <p:cBhvr>
                                        <p:cTn id="156" dur="1" fill="hold">
                                          <p:stCondLst>
                                            <p:cond delay="0"/>
                                          </p:stCondLst>
                                        </p:cTn>
                                        <p:tgtEl>
                                          <p:spTgt spid="719897"/>
                                        </p:tgtEl>
                                        <p:attrNameLst>
                                          <p:attrName>style.visibility</p:attrName>
                                        </p:attrNameLst>
                                      </p:cBhvr>
                                      <p:to>
                                        <p:strVal val="visible"/>
                                      </p:to>
                                    </p:set>
                                  </p:childTnLst>
                                </p:cTn>
                              </p:par>
                              <p:par>
                                <p:cTn id="157" presetID="1" presetClass="entr" presetSubtype="0" fill="hold" grpId="1" nodeType="withEffect">
                                  <p:stCondLst>
                                    <p:cond delay="0"/>
                                  </p:stCondLst>
                                  <p:childTnLst>
                                    <p:set>
                                      <p:cBhvr>
                                        <p:cTn id="158" dur="1" fill="hold">
                                          <p:stCondLst>
                                            <p:cond delay="0"/>
                                          </p:stCondLst>
                                        </p:cTn>
                                        <p:tgtEl>
                                          <p:spTgt spid="719942"/>
                                        </p:tgtEl>
                                        <p:attrNameLst>
                                          <p:attrName>style.visibility</p:attrName>
                                        </p:attrNameLst>
                                      </p:cBhvr>
                                      <p:to>
                                        <p:strVal val="visible"/>
                                      </p:to>
                                    </p:set>
                                  </p:childTnLst>
                                </p:cTn>
                              </p:par>
                              <p:par>
                                <p:cTn id="159" presetID="1" presetClass="entr" presetSubtype="0" fill="hold" grpId="1" nodeType="withEffect">
                                  <p:stCondLst>
                                    <p:cond delay="0"/>
                                  </p:stCondLst>
                                  <p:childTnLst>
                                    <p:set>
                                      <p:cBhvr>
                                        <p:cTn id="160" dur="1" fill="hold">
                                          <p:stCondLst>
                                            <p:cond delay="0"/>
                                          </p:stCondLst>
                                        </p:cTn>
                                        <p:tgtEl>
                                          <p:spTgt spid="719896"/>
                                        </p:tgtEl>
                                        <p:attrNameLst>
                                          <p:attrName>style.visibility</p:attrName>
                                        </p:attrNameLst>
                                      </p:cBhvr>
                                      <p:to>
                                        <p:strVal val="visible"/>
                                      </p:to>
                                    </p:set>
                                  </p:childTnLst>
                                </p:cTn>
                              </p:par>
                              <p:par>
                                <p:cTn id="161" presetID="1" presetClass="entr" presetSubtype="0" fill="hold" grpId="1" nodeType="withEffect">
                                  <p:stCondLst>
                                    <p:cond delay="0"/>
                                  </p:stCondLst>
                                  <p:childTnLst>
                                    <p:set>
                                      <p:cBhvr>
                                        <p:cTn id="162" dur="1" fill="hold">
                                          <p:stCondLst>
                                            <p:cond delay="0"/>
                                          </p:stCondLst>
                                        </p:cTn>
                                        <p:tgtEl>
                                          <p:spTgt spid="719894"/>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719895"/>
                                        </p:tgtEl>
                                        <p:attrNameLst>
                                          <p:attrName>style.visibility</p:attrName>
                                        </p:attrNameLst>
                                      </p:cBhvr>
                                      <p:to>
                                        <p:strVal val="visible"/>
                                      </p:to>
                                    </p:set>
                                  </p:childTnLst>
                                </p:cTn>
                              </p:par>
                              <p:par>
                                <p:cTn id="165" presetID="1" presetClass="entr" presetSubtype="0" fill="hold" grpId="1" nodeType="withEffect">
                                  <p:stCondLst>
                                    <p:cond delay="0"/>
                                  </p:stCondLst>
                                  <p:childTnLst>
                                    <p:set>
                                      <p:cBhvr>
                                        <p:cTn id="166" dur="1" fill="hold">
                                          <p:stCondLst>
                                            <p:cond delay="0"/>
                                          </p:stCondLst>
                                        </p:cTn>
                                        <p:tgtEl>
                                          <p:spTgt spid="719888"/>
                                        </p:tgtEl>
                                        <p:attrNameLst>
                                          <p:attrName>style.visibility</p:attrName>
                                        </p:attrNameLst>
                                      </p:cBhvr>
                                      <p:to>
                                        <p:strVal val="visible"/>
                                      </p:to>
                                    </p:set>
                                  </p:childTnLst>
                                </p:cTn>
                              </p:par>
                              <p:par>
                                <p:cTn id="167" presetID="1" presetClass="entr" presetSubtype="0" fill="hold" grpId="1" nodeType="withEffect">
                                  <p:stCondLst>
                                    <p:cond delay="0"/>
                                  </p:stCondLst>
                                  <p:childTnLst>
                                    <p:set>
                                      <p:cBhvr>
                                        <p:cTn id="168" dur="1" fill="hold">
                                          <p:stCondLst>
                                            <p:cond delay="0"/>
                                          </p:stCondLst>
                                        </p:cTn>
                                        <p:tgtEl>
                                          <p:spTgt spid="719947"/>
                                        </p:tgtEl>
                                        <p:attrNameLst>
                                          <p:attrName>style.visibility</p:attrName>
                                        </p:attrNameLst>
                                      </p:cBhvr>
                                      <p:to>
                                        <p:strVal val="visible"/>
                                      </p:to>
                                    </p:set>
                                  </p:childTnLst>
                                </p:cTn>
                              </p:par>
                              <p:par>
                                <p:cTn id="169" presetID="1" presetClass="entr" presetSubtype="0" fill="hold" grpId="1" nodeType="withEffect">
                                  <p:stCondLst>
                                    <p:cond delay="0"/>
                                  </p:stCondLst>
                                  <p:childTnLst>
                                    <p:set>
                                      <p:cBhvr>
                                        <p:cTn id="170" dur="1" fill="hold">
                                          <p:stCondLst>
                                            <p:cond delay="0"/>
                                          </p:stCondLst>
                                        </p:cTn>
                                        <p:tgtEl>
                                          <p:spTgt spid="719949"/>
                                        </p:tgtEl>
                                        <p:attrNameLst>
                                          <p:attrName>style.visibility</p:attrName>
                                        </p:attrNameLst>
                                      </p:cBhvr>
                                      <p:to>
                                        <p:strVal val="visible"/>
                                      </p:to>
                                    </p:set>
                                  </p:childTnLst>
                                </p:cTn>
                              </p:par>
                              <p:par>
                                <p:cTn id="171" presetID="1" presetClass="entr" presetSubtype="0" fill="hold" grpId="1" nodeType="withEffect">
                                  <p:stCondLst>
                                    <p:cond delay="0"/>
                                  </p:stCondLst>
                                  <p:childTnLst>
                                    <p:set>
                                      <p:cBhvr>
                                        <p:cTn id="172" dur="1" fill="hold">
                                          <p:stCondLst>
                                            <p:cond delay="0"/>
                                          </p:stCondLst>
                                        </p:cTn>
                                        <p:tgtEl>
                                          <p:spTgt spid="719902"/>
                                        </p:tgtEl>
                                        <p:attrNameLst>
                                          <p:attrName>style.visibility</p:attrName>
                                        </p:attrNameLst>
                                      </p:cBhvr>
                                      <p:to>
                                        <p:strVal val="visible"/>
                                      </p:to>
                                    </p:set>
                                  </p:childTnLst>
                                </p:cTn>
                              </p:par>
                              <p:par>
                                <p:cTn id="173" presetID="1" presetClass="entr" presetSubtype="0" fill="hold" grpId="1" nodeType="withEffect">
                                  <p:stCondLst>
                                    <p:cond delay="0"/>
                                  </p:stCondLst>
                                  <p:childTnLst>
                                    <p:set>
                                      <p:cBhvr>
                                        <p:cTn id="174" dur="1" fill="hold">
                                          <p:stCondLst>
                                            <p:cond delay="0"/>
                                          </p:stCondLst>
                                        </p:cTn>
                                        <p:tgtEl>
                                          <p:spTgt spid="719946"/>
                                        </p:tgtEl>
                                        <p:attrNameLst>
                                          <p:attrName>style.visibility</p:attrName>
                                        </p:attrNameLst>
                                      </p:cBhvr>
                                      <p:to>
                                        <p:strVal val="visible"/>
                                      </p:to>
                                    </p:set>
                                  </p:childTnLst>
                                </p:cTn>
                              </p:par>
                              <p:par>
                                <p:cTn id="175" presetID="1" presetClass="entr" presetSubtype="0" fill="hold" grpId="1" nodeType="withEffect">
                                  <p:stCondLst>
                                    <p:cond delay="0"/>
                                  </p:stCondLst>
                                  <p:childTnLst>
                                    <p:set>
                                      <p:cBhvr>
                                        <p:cTn id="176" dur="1" fill="hold">
                                          <p:stCondLst>
                                            <p:cond delay="0"/>
                                          </p:stCondLst>
                                        </p:cTn>
                                        <p:tgtEl>
                                          <p:spTgt spid="719941"/>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719933"/>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71993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719937"/>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719938"/>
                                        </p:tgtEl>
                                        <p:attrNameLst>
                                          <p:attrName>style.visibility</p:attrName>
                                        </p:attrNameLst>
                                      </p:cBhvr>
                                      <p:to>
                                        <p:strVal val="visible"/>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 presetClass="entr" presetSubtype="0" fill="hold" nodeType="clickEffect">
                                  <p:stCondLst>
                                    <p:cond delay="0"/>
                                  </p:stCondLst>
                                  <p:childTnLst>
                                    <p:set>
                                      <p:cBhvr>
                                        <p:cTn id="188" dur="1" fill="hold">
                                          <p:stCondLst>
                                            <p:cond delay="0"/>
                                          </p:stCondLst>
                                        </p:cTn>
                                        <p:tgtEl>
                                          <p:spTgt spid="719973"/>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719908"/>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719918"/>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719879"/>
                                        </p:tgtEl>
                                        <p:attrNameLst>
                                          <p:attrName>style.visibility</p:attrName>
                                        </p:attrNameLst>
                                      </p:cBhvr>
                                      <p:to>
                                        <p:strVal val="visible"/>
                                      </p:to>
                                    </p:se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 presetClass="entr" presetSubtype="0" fill="hold" nodeType="clickEffect">
                                  <p:stCondLst>
                                    <p:cond delay="0"/>
                                  </p:stCondLst>
                                  <p:childTnLst>
                                    <p:set>
                                      <p:cBhvr>
                                        <p:cTn id="198" dur="1" fill="hold">
                                          <p:stCondLst>
                                            <p:cond delay="0"/>
                                          </p:stCondLst>
                                        </p:cTn>
                                        <p:tgtEl>
                                          <p:spTgt spid="719932"/>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719929"/>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719931"/>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719984"/>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719921"/>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719924"/>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719923"/>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719922"/>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719926"/>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719927"/>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719928"/>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719925"/>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719920"/>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719919"/>
                                        </p:tgtEl>
                                        <p:attrNameLst>
                                          <p:attrName>style.visibility</p:attrName>
                                        </p:attrNameLst>
                                      </p:cBhvr>
                                      <p:to>
                                        <p:strVal val="visible"/>
                                      </p:to>
                                    </p:se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1" presetClass="entr" presetSubtype="0" fill="hold" nodeType="clickEffect">
                                  <p:stCondLst>
                                    <p:cond delay="0"/>
                                  </p:stCondLst>
                                  <p:childTnLst>
                                    <p:set>
                                      <p:cBhvr>
                                        <p:cTn id="228" dur="1" fill="hold">
                                          <p:stCondLst>
                                            <p:cond delay="0"/>
                                          </p:stCondLst>
                                        </p:cTn>
                                        <p:tgtEl>
                                          <p:spTgt spid="719882"/>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719987"/>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719979"/>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719978"/>
                                        </p:tgtEl>
                                        <p:attrNameLst>
                                          <p:attrName>style.visibility</p:attrName>
                                        </p:attrNameLst>
                                      </p:cBhvr>
                                      <p:to>
                                        <p:strVal val="visible"/>
                                      </p:to>
                                    </p:se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1" presetClass="entr" presetSubtype="0" fill="hold" nodeType="clickEffect">
                                  <p:stCondLst>
                                    <p:cond delay="0"/>
                                  </p:stCondLst>
                                  <p:childTnLst>
                                    <p:set>
                                      <p:cBhvr>
                                        <p:cTn id="238" dur="1" fill="hold">
                                          <p:stCondLst>
                                            <p:cond delay="0"/>
                                          </p:stCondLst>
                                        </p:cTn>
                                        <p:tgtEl>
                                          <p:spTgt spid="719968"/>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719965"/>
                                        </p:tgtEl>
                                        <p:attrNameLst>
                                          <p:attrName>style.visibility</p:attrName>
                                        </p:attrNameLst>
                                      </p:cBhvr>
                                      <p:to>
                                        <p:strVal val="visible"/>
                                      </p:to>
                                    </p:set>
                                  </p:childTnLst>
                                </p:cTn>
                              </p:par>
                              <p:par>
                                <p:cTn id="241" presetID="1" presetClass="entr" presetSubtype="0" fill="hold" nodeType="withEffect">
                                  <p:stCondLst>
                                    <p:cond delay="0"/>
                                  </p:stCondLst>
                                  <p:childTnLst>
                                    <p:set>
                                      <p:cBhvr>
                                        <p:cTn id="242" dur="1" fill="hold">
                                          <p:stCondLst>
                                            <p:cond delay="0"/>
                                          </p:stCondLst>
                                        </p:cTn>
                                        <p:tgtEl>
                                          <p:spTgt spid="719988"/>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719974"/>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719975"/>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719976"/>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719959"/>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719952"/>
                                        </p:tgtEl>
                                        <p:attrNameLst>
                                          <p:attrName>style.visibility</p:attrName>
                                        </p:attrNameLst>
                                      </p:cBhvr>
                                      <p:to>
                                        <p:strVal val="visible"/>
                                      </p:to>
                                    </p:set>
                                  </p:childTnLst>
                                </p:cTn>
                              </p:par>
                            </p:childTnLst>
                          </p:cTn>
                        </p:par>
                      </p:childTnLst>
                    </p:cTn>
                  </p:par>
                  <p:par>
                    <p:cTn id="253" fill="hold" nodeType="clickPar">
                      <p:stCondLst>
                        <p:cond delay="indefinite"/>
                      </p:stCondLst>
                      <p:childTnLst>
                        <p:par>
                          <p:cTn id="254" fill="hold" nodeType="withGroup">
                            <p:stCondLst>
                              <p:cond delay="0"/>
                            </p:stCondLst>
                            <p:childTnLst>
                              <p:par>
                                <p:cTn id="255" presetID="1" presetClass="entr" presetSubtype="0" fill="hold" nodeType="clickEffect">
                                  <p:stCondLst>
                                    <p:cond delay="0"/>
                                  </p:stCondLst>
                                  <p:childTnLst>
                                    <p:set>
                                      <p:cBhvr>
                                        <p:cTn id="256" dur="1" fill="hold">
                                          <p:stCondLst>
                                            <p:cond delay="0"/>
                                          </p:stCondLst>
                                        </p:cTn>
                                        <p:tgtEl>
                                          <p:spTgt spid="719970"/>
                                        </p:tgtEl>
                                        <p:attrNameLst>
                                          <p:attrName>style.visibility</p:attrName>
                                        </p:attrNameLst>
                                      </p:cBhvr>
                                      <p:to>
                                        <p:strVal val="visible"/>
                                      </p:to>
                                    </p:set>
                                  </p:childTnLst>
                                </p:cTn>
                              </p:par>
                              <p:par>
                                <p:cTn id="257" presetID="1" presetClass="entr" presetSubtype="0" fill="hold" nodeType="withEffect">
                                  <p:stCondLst>
                                    <p:cond delay="0"/>
                                  </p:stCondLst>
                                  <p:childTnLst>
                                    <p:set>
                                      <p:cBhvr>
                                        <p:cTn id="258" dur="1" fill="hold">
                                          <p:stCondLst>
                                            <p:cond delay="0"/>
                                          </p:stCondLst>
                                        </p:cTn>
                                        <p:tgtEl>
                                          <p:spTgt spid="719971"/>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719969"/>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719972"/>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719967"/>
                                        </p:tgtEl>
                                        <p:attrNameLst>
                                          <p:attrName>style.visibility</p:attrName>
                                        </p:attrNameLst>
                                      </p:cBhvr>
                                      <p:to>
                                        <p:strVal val="visible"/>
                                      </p:to>
                                    </p:set>
                                  </p:childTnLst>
                                </p:cTn>
                              </p:par>
                              <p:par>
                                <p:cTn id="265" presetID="1" presetClass="entr" presetSubtype="0" fill="hold" grpId="0" nodeType="withEffect">
                                  <p:stCondLst>
                                    <p:cond delay="0"/>
                                  </p:stCondLst>
                                  <p:childTnLst>
                                    <p:set>
                                      <p:cBhvr>
                                        <p:cTn id="266" dur="1" fill="hold">
                                          <p:stCondLst>
                                            <p:cond delay="0"/>
                                          </p:stCondLst>
                                        </p:cTn>
                                        <p:tgtEl>
                                          <p:spTgt spid="719966"/>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719989"/>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719962"/>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719961"/>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719960"/>
                                        </p:tgtEl>
                                        <p:attrNameLst>
                                          <p:attrName>style.visibility</p:attrName>
                                        </p:attrNameLst>
                                      </p:cBhvr>
                                      <p:to>
                                        <p:strVal val="visible"/>
                                      </p:to>
                                    </p:set>
                                  </p:childTnLst>
                                </p:cTn>
                              </p:par>
                              <p:par>
                                <p:cTn id="275" presetID="1" presetClass="entr" presetSubtype="0" fill="hold" nodeType="withEffect">
                                  <p:stCondLst>
                                    <p:cond delay="0"/>
                                  </p:stCondLst>
                                  <p:childTnLst>
                                    <p:set>
                                      <p:cBhvr>
                                        <p:cTn id="276" dur="1" fill="hold">
                                          <p:stCondLst>
                                            <p:cond delay="0"/>
                                          </p:stCondLst>
                                        </p:cTn>
                                        <p:tgtEl>
                                          <p:spTgt spid="719998"/>
                                        </p:tgtEl>
                                        <p:attrNameLst>
                                          <p:attrName>style.visibility</p:attrName>
                                        </p:attrNameLst>
                                      </p:cBhvr>
                                      <p:to>
                                        <p:strVal val="visible"/>
                                      </p:to>
                                    </p:set>
                                  </p:childTnLst>
                                </p:cTn>
                              </p:par>
                              <p:par>
                                <p:cTn id="277" presetID="1" presetClass="entr" presetSubtype="0" fill="hold" nodeType="withEffect">
                                  <p:stCondLst>
                                    <p:cond delay="0"/>
                                  </p:stCondLst>
                                  <p:childTnLst>
                                    <p:set>
                                      <p:cBhvr>
                                        <p:cTn id="278" dur="1" fill="hold">
                                          <p:stCondLst>
                                            <p:cond delay="0"/>
                                          </p:stCondLst>
                                        </p:cTn>
                                        <p:tgtEl>
                                          <p:spTgt spid="719964"/>
                                        </p:tgtEl>
                                        <p:attrNameLst>
                                          <p:attrName>style.visibility</p:attrName>
                                        </p:attrNameLst>
                                      </p:cBhvr>
                                      <p:to>
                                        <p:strVal val="visible"/>
                                      </p:to>
                                    </p:set>
                                  </p:childTnLst>
                                </p:cTn>
                              </p:par>
                              <p:par>
                                <p:cTn id="279" presetID="1" presetClass="entr" presetSubtype="0" fill="hold" nodeType="withEffect">
                                  <p:stCondLst>
                                    <p:cond delay="0"/>
                                  </p:stCondLst>
                                  <p:childTnLst>
                                    <p:set>
                                      <p:cBhvr>
                                        <p:cTn id="280" dur="1" fill="hold">
                                          <p:stCondLst>
                                            <p:cond delay="0"/>
                                          </p:stCondLst>
                                        </p:cTn>
                                        <p:tgtEl>
                                          <p:spTgt spid="719963"/>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719954"/>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719958"/>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719957"/>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719956"/>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719953"/>
                                        </p:tgtEl>
                                        <p:attrNameLst>
                                          <p:attrName>style.visibility</p:attrName>
                                        </p:attrNameLst>
                                      </p:cBhvr>
                                      <p:to>
                                        <p:strVal val="visible"/>
                                      </p:to>
                                    </p:set>
                                  </p:childTnLst>
                                </p:cTn>
                              </p:par>
                              <p:par>
                                <p:cTn id="291" presetID="1" presetClass="entr" presetSubtype="0" fill="hold" grpId="0" nodeType="withEffect">
                                  <p:stCondLst>
                                    <p:cond delay="0"/>
                                  </p:stCondLst>
                                  <p:childTnLst>
                                    <p:set>
                                      <p:cBhvr>
                                        <p:cTn id="292" dur="1" fill="hold">
                                          <p:stCondLst>
                                            <p:cond delay="0"/>
                                          </p:stCondLst>
                                        </p:cTn>
                                        <p:tgtEl>
                                          <p:spTgt spid="719955"/>
                                        </p:tgtEl>
                                        <p:attrNameLst>
                                          <p:attrName>style.visibility</p:attrName>
                                        </p:attrNameLst>
                                      </p:cBhvr>
                                      <p:to>
                                        <p:strVal val="visible"/>
                                      </p:to>
                                    </p:set>
                                  </p:childTnLst>
                                </p:cTn>
                              </p:par>
                            </p:childTnLst>
                          </p:cTn>
                        </p:par>
                      </p:childTnLst>
                    </p:cTn>
                  </p:par>
                  <p:par>
                    <p:cTn id="293" fill="hold" nodeType="clickPar">
                      <p:stCondLst>
                        <p:cond delay="indefinite"/>
                      </p:stCondLst>
                      <p:childTnLst>
                        <p:par>
                          <p:cTn id="294" fill="hold" nodeType="withGroup">
                            <p:stCondLst>
                              <p:cond delay="0"/>
                            </p:stCondLst>
                            <p:childTnLst>
                              <p:par>
                                <p:cTn id="295" presetID="1" presetClass="entr" presetSubtype="0" fill="hold" nodeType="clickEffect">
                                  <p:stCondLst>
                                    <p:cond delay="0"/>
                                  </p:stCondLst>
                                  <p:childTnLst>
                                    <p:set>
                                      <p:cBhvr>
                                        <p:cTn id="296" dur="1" fill="hold">
                                          <p:stCondLst>
                                            <p:cond delay="0"/>
                                          </p:stCondLst>
                                        </p:cTn>
                                        <p:tgtEl>
                                          <p:spTgt spid="719930"/>
                                        </p:tgtEl>
                                        <p:attrNameLst>
                                          <p:attrName>style.visibility</p:attrName>
                                        </p:attrNameLst>
                                      </p:cBhvr>
                                      <p:to>
                                        <p:strVal val="visible"/>
                                      </p:to>
                                    </p:set>
                                  </p:childTnLst>
                                </p:cTn>
                              </p:par>
                              <p:par>
                                <p:cTn id="297" presetID="1" presetClass="entr" presetSubtype="0" fill="hold" nodeType="withEffect">
                                  <p:stCondLst>
                                    <p:cond delay="0"/>
                                  </p:stCondLst>
                                  <p:childTnLst>
                                    <p:set>
                                      <p:cBhvr>
                                        <p:cTn id="298" dur="1" fill="hold">
                                          <p:stCondLst>
                                            <p:cond delay="0"/>
                                          </p:stCondLst>
                                        </p:cTn>
                                        <p:tgtEl>
                                          <p:spTgt spid="719943"/>
                                        </p:tgtEl>
                                        <p:attrNameLst>
                                          <p:attrName>style.visibility</p:attrName>
                                        </p:attrNameLst>
                                      </p:cBhvr>
                                      <p:to>
                                        <p:strVal val="visible"/>
                                      </p:to>
                                    </p:set>
                                  </p:childTnLst>
                                </p:cTn>
                              </p:par>
                              <p:par>
                                <p:cTn id="299" presetID="1" presetClass="entr" presetSubtype="0" fill="hold" nodeType="withEffect">
                                  <p:stCondLst>
                                    <p:cond delay="0"/>
                                  </p:stCondLst>
                                  <p:childTnLst>
                                    <p:set>
                                      <p:cBhvr>
                                        <p:cTn id="300" dur="1" fill="hold">
                                          <p:stCondLst>
                                            <p:cond delay="0"/>
                                          </p:stCondLst>
                                        </p:cTn>
                                        <p:tgtEl>
                                          <p:spTgt spid="719916"/>
                                        </p:tgtEl>
                                        <p:attrNameLst>
                                          <p:attrName>style.visibility</p:attrName>
                                        </p:attrNameLst>
                                      </p:cBhvr>
                                      <p:to>
                                        <p:strVal val="visible"/>
                                      </p:to>
                                    </p:set>
                                  </p:childTnLst>
                                </p:cTn>
                              </p:par>
                              <p:par>
                                <p:cTn id="301" presetID="1" presetClass="entr" presetSubtype="0" fill="hold" nodeType="withEffect">
                                  <p:stCondLst>
                                    <p:cond delay="0"/>
                                  </p:stCondLst>
                                  <p:childTnLst>
                                    <p:set>
                                      <p:cBhvr>
                                        <p:cTn id="302" dur="1" fill="hold">
                                          <p:stCondLst>
                                            <p:cond delay="0"/>
                                          </p:stCondLst>
                                        </p:cTn>
                                        <p:tgtEl>
                                          <p:spTgt spid="719985"/>
                                        </p:tgtEl>
                                        <p:attrNameLst>
                                          <p:attrName>style.visibility</p:attrName>
                                        </p:attrNameLst>
                                      </p:cBhvr>
                                      <p:to>
                                        <p:strVal val="visible"/>
                                      </p:to>
                                    </p:set>
                                  </p:childTnLst>
                                </p:cTn>
                              </p:par>
                              <p:par>
                                <p:cTn id="303" presetID="1" presetClass="entr" presetSubtype="0" fill="hold" grpId="0" nodeType="withEffect">
                                  <p:stCondLst>
                                    <p:cond delay="0"/>
                                  </p:stCondLst>
                                  <p:childTnLst>
                                    <p:set>
                                      <p:cBhvr>
                                        <p:cTn id="304" dur="1" fill="hold">
                                          <p:stCondLst>
                                            <p:cond delay="0"/>
                                          </p:stCondLst>
                                        </p:cTn>
                                        <p:tgtEl>
                                          <p:spTgt spid="719948"/>
                                        </p:tgtEl>
                                        <p:attrNameLst>
                                          <p:attrName>style.visibility</p:attrName>
                                        </p:attrNameLst>
                                      </p:cBhvr>
                                      <p:to>
                                        <p:strVal val="visible"/>
                                      </p:to>
                                    </p:set>
                                  </p:childTnLst>
                                </p:cTn>
                              </p:par>
                              <p:par>
                                <p:cTn id="305" presetID="1" presetClass="entr" presetSubtype="0" fill="hold" grpId="0" nodeType="withEffect">
                                  <p:stCondLst>
                                    <p:cond delay="0"/>
                                  </p:stCondLst>
                                  <p:childTnLst>
                                    <p:set>
                                      <p:cBhvr>
                                        <p:cTn id="306" dur="1" fill="hold">
                                          <p:stCondLst>
                                            <p:cond delay="0"/>
                                          </p:stCondLst>
                                        </p:cTn>
                                        <p:tgtEl>
                                          <p:spTgt spid="719939"/>
                                        </p:tgtEl>
                                        <p:attrNameLst>
                                          <p:attrName>style.visibility</p:attrName>
                                        </p:attrNameLst>
                                      </p:cBhvr>
                                      <p:to>
                                        <p:strVal val="visible"/>
                                      </p:to>
                                    </p:set>
                                  </p:childTnLst>
                                </p:cTn>
                              </p:par>
                              <p:par>
                                <p:cTn id="307" presetID="1" presetClass="entr" presetSubtype="0" fill="hold" grpId="0" nodeType="withEffect">
                                  <p:stCondLst>
                                    <p:cond delay="0"/>
                                  </p:stCondLst>
                                  <p:childTnLst>
                                    <p:set>
                                      <p:cBhvr>
                                        <p:cTn id="308" dur="1" fill="hold">
                                          <p:stCondLst>
                                            <p:cond delay="0"/>
                                          </p:stCondLst>
                                        </p:cTn>
                                        <p:tgtEl>
                                          <p:spTgt spid="719944"/>
                                        </p:tgtEl>
                                        <p:attrNameLst>
                                          <p:attrName>style.visibility</p:attrName>
                                        </p:attrNameLst>
                                      </p:cBhvr>
                                      <p:to>
                                        <p:strVal val="visible"/>
                                      </p:to>
                                    </p:set>
                                  </p:childTnLst>
                                </p:cTn>
                              </p:par>
                              <p:par>
                                <p:cTn id="309" presetID="1" presetClass="entr" presetSubtype="0" fill="hold" grpId="0" nodeType="withEffect">
                                  <p:stCondLst>
                                    <p:cond delay="0"/>
                                  </p:stCondLst>
                                  <p:childTnLst>
                                    <p:set>
                                      <p:cBhvr>
                                        <p:cTn id="310" dur="1" fill="hold">
                                          <p:stCondLst>
                                            <p:cond delay="0"/>
                                          </p:stCondLst>
                                        </p:cTn>
                                        <p:tgtEl>
                                          <p:spTgt spid="719945"/>
                                        </p:tgtEl>
                                        <p:attrNameLst>
                                          <p:attrName>style.visibility</p:attrName>
                                        </p:attrNameLst>
                                      </p:cBhvr>
                                      <p:to>
                                        <p:strVal val="visible"/>
                                      </p:to>
                                    </p:set>
                                  </p:childTnLst>
                                </p:cTn>
                              </p:par>
                            </p:childTnLst>
                          </p:cTn>
                        </p:par>
                      </p:childTnLst>
                    </p:cTn>
                  </p:par>
                  <p:par>
                    <p:cTn id="311" fill="hold" nodeType="clickPar">
                      <p:stCondLst>
                        <p:cond delay="indefinite"/>
                      </p:stCondLst>
                      <p:childTnLst>
                        <p:par>
                          <p:cTn id="312" fill="hold" nodeType="withGroup">
                            <p:stCondLst>
                              <p:cond delay="0"/>
                            </p:stCondLst>
                            <p:childTnLst>
                              <p:par>
                                <p:cTn id="313" presetID="1" presetClass="entr" presetSubtype="0" fill="hold" nodeType="clickEffect">
                                  <p:stCondLst>
                                    <p:cond delay="0"/>
                                  </p:stCondLst>
                                  <p:childTnLst>
                                    <p:set>
                                      <p:cBhvr>
                                        <p:cTn id="314" dur="1" fill="hold">
                                          <p:stCondLst>
                                            <p:cond delay="0"/>
                                          </p:stCondLst>
                                        </p:cTn>
                                        <p:tgtEl>
                                          <p:spTgt spid="719993"/>
                                        </p:tgtEl>
                                        <p:attrNameLst>
                                          <p:attrName>style.visibility</p:attrName>
                                        </p:attrNameLst>
                                      </p:cBhvr>
                                      <p:to>
                                        <p:strVal val="visible"/>
                                      </p:to>
                                    </p:set>
                                  </p:childTnLst>
                                </p:cTn>
                              </p:par>
                              <p:par>
                                <p:cTn id="315" presetID="1" presetClass="entr" presetSubtype="0" fill="hold" grpId="0" nodeType="withEffect">
                                  <p:stCondLst>
                                    <p:cond delay="0"/>
                                  </p:stCondLst>
                                  <p:childTnLst>
                                    <p:set>
                                      <p:cBhvr>
                                        <p:cTn id="316" dur="1" fill="hold">
                                          <p:stCondLst>
                                            <p:cond delay="0"/>
                                          </p:stCondLst>
                                        </p:cTn>
                                        <p:tgtEl>
                                          <p:spTgt spid="719991"/>
                                        </p:tgtEl>
                                        <p:attrNameLst>
                                          <p:attrName>style.visibility</p:attrName>
                                        </p:attrNameLst>
                                      </p:cBhvr>
                                      <p:to>
                                        <p:strVal val="visible"/>
                                      </p:to>
                                    </p:set>
                                  </p:childTnLst>
                                </p:cTn>
                              </p:par>
                              <p:par>
                                <p:cTn id="317" presetID="1" presetClass="entr" presetSubtype="0" fill="hold" nodeType="withEffect">
                                  <p:stCondLst>
                                    <p:cond delay="0"/>
                                  </p:stCondLst>
                                  <p:childTnLst>
                                    <p:set>
                                      <p:cBhvr>
                                        <p:cTn id="318" dur="1" fill="hold">
                                          <p:stCondLst>
                                            <p:cond delay="0"/>
                                          </p:stCondLst>
                                        </p:cTn>
                                        <p:tgtEl>
                                          <p:spTgt spid="719977"/>
                                        </p:tgtEl>
                                        <p:attrNameLst>
                                          <p:attrName>style.visibility</p:attrName>
                                        </p:attrNameLst>
                                      </p:cBhvr>
                                      <p:to>
                                        <p:strVal val="visible"/>
                                      </p:to>
                                    </p:set>
                                  </p:childTnLst>
                                </p:cTn>
                              </p:par>
                              <p:par>
                                <p:cTn id="319" presetID="1" presetClass="entr" presetSubtype="0" fill="hold" grpId="0" nodeType="withEffect">
                                  <p:stCondLst>
                                    <p:cond delay="0"/>
                                  </p:stCondLst>
                                  <p:childTnLst>
                                    <p:set>
                                      <p:cBhvr>
                                        <p:cTn id="320" dur="1" fill="hold">
                                          <p:stCondLst>
                                            <p:cond delay="0"/>
                                          </p:stCondLst>
                                        </p:cTn>
                                        <p:tgtEl>
                                          <p:spTgt spid="719981"/>
                                        </p:tgtEl>
                                        <p:attrNameLst>
                                          <p:attrName>style.visibility</p:attrName>
                                        </p:attrNameLst>
                                      </p:cBhvr>
                                      <p:to>
                                        <p:strVal val="visible"/>
                                      </p:to>
                                    </p:set>
                                  </p:childTnLst>
                                </p:cTn>
                              </p:par>
                              <p:par>
                                <p:cTn id="321" presetID="1" presetClass="entr" presetSubtype="0" fill="hold" nodeType="withEffect">
                                  <p:stCondLst>
                                    <p:cond delay="0"/>
                                  </p:stCondLst>
                                  <p:childTnLst>
                                    <p:set>
                                      <p:cBhvr>
                                        <p:cTn id="322" dur="1" fill="hold">
                                          <p:stCondLst>
                                            <p:cond delay="0"/>
                                          </p:stCondLst>
                                        </p:cTn>
                                        <p:tgtEl>
                                          <p:spTgt spid="719994"/>
                                        </p:tgtEl>
                                        <p:attrNameLst>
                                          <p:attrName>style.visibility</p:attrName>
                                        </p:attrNameLst>
                                      </p:cBhvr>
                                      <p:to>
                                        <p:strVal val="visible"/>
                                      </p:to>
                                    </p:set>
                                  </p:childTnLst>
                                </p:cTn>
                              </p:par>
                              <p:par>
                                <p:cTn id="323" presetID="1" presetClass="entr" presetSubtype="0" fill="hold" grpId="0" nodeType="withEffect">
                                  <p:stCondLst>
                                    <p:cond delay="0"/>
                                  </p:stCondLst>
                                  <p:childTnLst>
                                    <p:set>
                                      <p:cBhvr>
                                        <p:cTn id="324" dur="1" fill="hold">
                                          <p:stCondLst>
                                            <p:cond delay="0"/>
                                          </p:stCondLst>
                                        </p:cTn>
                                        <p:tgtEl>
                                          <p:spTgt spid="719990"/>
                                        </p:tgtEl>
                                        <p:attrNameLst>
                                          <p:attrName>style.visibility</p:attrName>
                                        </p:attrNameLst>
                                      </p:cBhvr>
                                      <p:to>
                                        <p:strVal val="visible"/>
                                      </p:to>
                                    </p:set>
                                  </p:childTnLst>
                                </p:cTn>
                              </p:par>
                              <p:par>
                                <p:cTn id="325" presetID="1" presetClass="entr" presetSubtype="0" fill="hold" nodeType="withEffect">
                                  <p:stCondLst>
                                    <p:cond delay="0"/>
                                  </p:stCondLst>
                                  <p:childTnLst>
                                    <p:set>
                                      <p:cBhvr>
                                        <p:cTn id="326" dur="1" fill="hold">
                                          <p:stCondLst>
                                            <p:cond delay="0"/>
                                          </p:stCondLst>
                                        </p:cTn>
                                        <p:tgtEl>
                                          <p:spTgt spid="719995"/>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719992"/>
                                        </p:tgtEl>
                                        <p:attrNameLst>
                                          <p:attrName>style.visibility</p:attrName>
                                        </p:attrNameLst>
                                      </p:cBhvr>
                                      <p:to>
                                        <p:strVal val="visible"/>
                                      </p:to>
                                    </p:set>
                                  </p:childTnLst>
                                </p:cTn>
                              </p:par>
                              <p:par>
                                <p:cTn id="329" presetID="1" presetClass="entr" presetSubtype="0" fill="hold" nodeType="withEffect">
                                  <p:stCondLst>
                                    <p:cond delay="0"/>
                                  </p:stCondLst>
                                  <p:childTnLst>
                                    <p:set>
                                      <p:cBhvr>
                                        <p:cTn id="330" dur="1" fill="hold">
                                          <p:stCondLst>
                                            <p:cond delay="0"/>
                                          </p:stCondLst>
                                        </p:cTn>
                                        <p:tgtEl>
                                          <p:spTgt spid="719983"/>
                                        </p:tgtEl>
                                        <p:attrNameLst>
                                          <p:attrName>style.visibility</p:attrName>
                                        </p:attrNameLst>
                                      </p:cBhvr>
                                      <p:to>
                                        <p:strVal val="visible"/>
                                      </p:to>
                                    </p:set>
                                  </p:childTnLst>
                                </p:cTn>
                              </p:par>
                              <p:par>
                                <p:cTn id="331" presetID="1" presetClass="entr" presetSubtype="0" fill="hold" grpId="0" nodeType="withEffect">
                                  <p:stCondLst>
                                    <p:cond delay="0"/>
                                  </p:stCondLst>
                                  <p:childTnLst>
                                    <p:set>
                                      <p:cBhvr>
                                        <p:cTn id="332" dur="1" fill="hold">
                                          <p:stCondLst>
                                            <p:cond delay="0"/>
                                          </p:stCondLst>
                                        </p:cTn>
                                        <p:tgtEl>
                                          <p:spTgt spid="719982"/>
                                        </p:tgtEl>
                                        <p:attrNameLst>
                                          <p:attrName>style.visibility</p:attrName>
                                        </p:attrNameLst>
                                      </p:cBhvr>
                                      <p:to>
                                        <p:strVal val="visible"/>
                                      </p:to>
                                    </p:set>
                                  </p:childTnLst>
                                </p:cTn>
                              </p:par>
                              <p:par>
                                <p:cTn id="333" presetID="1" presetClass="entr" presetSubtype="0" fill="hold" nodeType="withEffect">
                                  <p:stCondLst>
                                    <p:cond delay="0"/>
                                  </p:stCondLst>
                                  <p:childTnLst>
                                    <p:set>
                                      <p:cBhvr>
                                        <p:cTn id="334" dur="1" fill="hold">
                                          <p:stCondLst>
                                            <p:cond delay="0"/>
                                          </p:stCondLst>
                                        </p:cTn>
                                        <p:tgtEl>
                                          <p:spTgt spid="719934"/>
                                        </p:tgtEl>
                                        <p:attrNameLst>
                                          <p:attrName>style.visibility</p:attrName>
                                        </p:attrNameLst>
                                      </p:cBhvr>
                                      <p:to>
                                        <p:strVal val="visible"/>
                                      </p:to>
                                    </p:set>
                                  </p:childTnLst>
                                </p:cTn>
                              </p:par>
                              <p:par>
                                <p:cTn id="335" presetID="1" presetClass="entr" presetSubtype="0" fill="hold" grpId="0" nodeType="withEffect">
                                  <p:stCondLst>
                                    <p:cond delay="0"/>
                                  </p:stCondLst>
                                  <p:childTnLst>
                                    <p:set>
                                      <p:cBhvr>
                                        <p:cTn id="336" dur="1" fill="hold">
                                          <p:stCondLst>
                                            <p:cond delay="0"/>
                                          </p:stCondLst>
                                        </p:cTn>
                                        <p:tgtEl>
                                          <p:spTgt spid="719936"/>
                                        </p:tgtEl>
                                        <p:attrNameLst>
                                          <p:attrName>style.visibility</p:attrName>
                                        </p:attrNameLst>
                                      </p:cBhvr>
                                      <p:to>
                                        <p:strVal val="visible"/>
                                      </p:to>
                                    </p:set>
                                  </p:childTnLst>
                                </p:cTn>
                              </p:par>
                            </p:childTnLst>
                          </p:cTn>
                        </p:par>
                      </p:childTnLst>
                    </p:cTn>
                  </p:par>
                  <p:par>
                    <p:cTn id="337" fill="hold" nodeType="clickPar">
                      <p:stCondLst>
                        <p:cond delay="indefinite"/>
                      </p:stCondLst>
                      <p:childTnLst>
                        <p:par>
                          <p:cTn id="338" fill="hold" nodeType="withGroup">
                            <p:stCondLst>
                              <p:cond delay="0"/>
                            </p:stCondLst>
                            <p:childTnLst>
                              <p:par>
                                <p:cTn id="339" presetID="1" presetClass="entr" presetSubtype="0" fill="hold" grpId="0" nodeType="clickEffect">
                                  <p:stCondLst>
                                    <p:cond delay="0"/>
                                  </p:stCondLst>
                                  <p:childTnLst>
                                    <p:set>
                                      <p:cBhvr>
                                        <p:cTn id="340" dur="1" fill="hold">
                                          <p:stCondLst>
                                            <p:cond delay="0"/>
                                          </p:stCondLst>
                                        </p:cTn>
                                        <p:tgtEl>
                                          <p:spTgt spid="719999"/>
                                        </p:tgtEl>
                                        <p:attrNameLst>
                                          <p:attrName>style.visibility</p:attrName>
                                        </p:attrNameLst>
                                      </p:cBhvr>
                                      <p:to>
                                        <p:strVal val="visible"/>
                                      </p:to>
                                    </p:set>
                                  </p:childTnLst>
                                </p:cTn>
                              </p:par>
                              <p:par>
                                <p:cTn id="341" presetID="1" presetClass="entr" presetSubtype="0" fill="hold" nodeType="withEffect">
                                  <p:stCondLst>
                                    <p:cond delay="0"/>
                                  </p:stCondLst>
                                  <p:childTnLst>
                                    <p:set>
                                      <p:cBhvr>
                                        <p:cTn id="342" dur="1" fill="hold">
                                          <p:stCondLst>
                                            <p:cond delay="0"/>
                                          </p:stCondLst>
                                        </p:cTn>
                                        <p:tgtEl>
                                          <p:spTgt spid="720003"/>
                                        </p:tgtEl>
                                        <p:attrNameLst>
                                          <p:attrName>style.visibility</p:attrName>
                                        </p:attrNameLst>
                                      </p:cBhvr>
                                      <p:to>
                                        <p:strVal val="visible"/>
                                      </p:to>
                                    </p:set>
                                  </p:childTnLst>
                                </p:cTn>
                              </p:par>
                              <p:par>
                                <p:cTn id="343" presetID="1" presetClass="entr" presetSubtype="0" fill="hold" nodeType="withEffect">
                                  <p:stCondLst>
                                    <p:cond delay="0"/>
                                  </p:stCondLst>
                                  <p:childTnLst>
                                    <p:set>
                                      <p:cBhvr>
                                        <p:cTn id="344" dur="1" fill="hold">
                                          <p:stCondLst>
                                            <p:cond delay="0"/>
                                          </p:stCondLst>
                                        </p:cTn>
                                        <p:tgtEl>
                                          <p:spTgt spid="720001"/>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720004"/>
                                        </p:tgtEl>
                                        <p:attrNameLst>
                                          <p:attrName>style.visibility</p:attrName>
                                        </p:attrNameLst>
                                      </p:cBhvr>
                                      <p:to>
                                        <p:strVal val="visible"/>
                                      </p:to>
                                    </p:set>
                                  </p:childTnLst>
                                </p:cTn>
                              </p:par>
                              <p:par>
                                <p:cTn id="347" presetID="1" presetClass="entr" presetSubtype="0" fill="hold" nodeType="withEffect">
                                  <p:stCondLst>
                                    <p:cond delay="0"/>
                                  </p:stCondLst>
                                  <p:childTnLst>
                                    <p:set>
                                      <p:cBhvr>
                                        <p:cTn id="348" dur="1" fill="hold">
                                          <p:stCondLst>
                                            <p:cond delay="0"/>
                                          </p:stCondLst>
                                        </p:cTn>
                                        <p:tgtEl>
                                          <p:spTgt spid="720002"/>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720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5" grpId="0" animBg="1"/>
      <p:bldP spid="719876" grpId="0" animBg="1"/>
      <p:bldP spid="719877" grpId="0" animBg="1"/>
      <p:bldP spid="719878" grpId="0" animBg="1"/>
      <p:bldP spid="719879" grpId="0" animBg="1"/>
      <p:bldP spid="719880" grpId="0" animBg="1"/>
      <p:bldP spid="719886" grpId="0" animBg="1"/>
      <p:bldP spid="719887" grpId="0" animBg="1"/>
      <p:bldP spid="719888" grpId="0" animBg="1"/>
      <p:bldP spid="719888" grpId="1" animBg="1"/>
      <p:bldP spid="719889" grpId="0" animBg="1"/>
      <p:bldP spid="719893" grpId="0" animBg="1"/>
      <p:bldP spid="719893" grpId="1" animBg="1"/>
      <p:bldP spid="719894" grpId="0" animBg="1"/>
      <p:bldP spid="719894" grpId="1" animBg="1"/>
      <p:bldP spid="719895" grpId="0" animBg="1"/>
      <p:bldP spid="719895" grpId="1" animBg="1"/>
      <p:bldP spid="719896" grpId="0" animBg="1"/>
      <p:bldP spid="719896" grpId="1" animBg="1"/>
      <p:bldP spid="719897" grpId="0" animBg="1"/>
      <p:bldP spid="719897" grpId="1" animBg="1"/>
      <p:bldP spid="719898" grpId="0" animBg="1"/>
      <p:bldP spid="719898" grpId="1" animBg="1"/>
      <p:bldP spid="719899" grpId="0" animBg="1"/>
      <p:bldP spid="719899" grpId="1" animBg="1"/>
      <p:bldP spid="719900" grpId="0" animBg="1"/>
      <p:bldP spid="719900" grpId="1" animBg="1"/>
      <p:bldP spid="719901" grpId="0" animBg="1"/>
      <p:bldP spid="719901" grpId="1" animBg="1"/>
      <p:bldP spid="719902" grpId="0" animBg="1"/>
      <p:bldP spid="719902" grpId="1" animBg="1"/>
      <p:bldP spid="719918" grpId="0" animBg="1"/>
      <p:bldP spid="719919" grpId="0" animBg="1"/>
      <p:bldP spid="719920" grpId="0" animBg="1"/>
      <p:bldP spid="719921" grpId="0" animBg="1"/>
      <p:bldP spid="719922" grpId="0" animBg="1"/>
      <p:bldP spid="719923" grpId="0" animBg="1"/>
      <p:bldP spid="719924" grpId="0" animBg="1"/>
      <p:bldP spid="719925" grpId="0" animBg="1"/>
      <p:bldP spid="719936" grpId="0" animBg="1"/>
      <p:bldP spid="719937" grpId="0" animBg="1"/>
      <p:bldP spid="719938" grpId="0" animBg="1"/>
      <p:bldP spid="719939" grpId="0" animBg="1"/>
      <p:bldP spid="719940" grpId="0" animBg="1"/>
      <p:bldP spid="719940" grpId="1" animBg="1"/>
      <p:bldP spid="719941" grpId="0" animBg="1"/>
      <p:bldP spid="719941" grpId="1" animBg="1"/>
      <p:bldP spid="719942" grpId="0" animBg="1"/>
      <p:bldP spid="719942" grpId="1" animBg="1"/>
      <p:bldP spid="719944" grpId="0" animBg="1"/>
      <p:bldP spid="719945" grpId="0" animBg="1"/>
      <p:bldP spid="719946" grpId="0" animBg="1"/>
      <p:bldP spid="719946" grpId="1" animBg="1"/>
      <p:bldP spid="719947" grpId="0" animBg="1"/>
      <p:bldP spid="719947" grpId="1" animBg="1"/>
      <p:bldP spid="719948" grpId="0" animBg="1"/>
      <p:bldP spid="719949" grpId="0" animBg="1"/>
      <p:bldP spid="719949" grpId="1" animBg="1"/>
      <p:bldP spid="719950" grpId="0" animBg="1"/>
      <p:bldP spid="719951" grpId="0" animBg="1"/>
      <p:bldP spid="719952" grpId="0" animBg="1"/>
      <p:bldP spid="719953" grpId="0" animBg="1"/>
      <p:bldP spid="719954" grpId="0" animBg="1"/>
      <p:bldP spid="719955" grpId="0" animBg="1"/>
      <p:bldP spid="719956" grpId="0" animBg="1"/>
      <p:bldP spid="719957" grpId="0" animBg="1"/>
      <p:bldP spid="719958" grpId="0" animBg="1"/>
      <p:bldP spid="719965" grpId="0" animBg="1"/>
      <p:bldP spid="719966" grpId="0" animBg="1"/>
      <p:bldP spid="719967" grpId="0" animBg="1"/>
      <p:bldP spid="719972" grpId="0" animBg="1"/>
      <p:bldP spid="719974" grpId="0" animBg="1"/>
      <p:bldP spid="719976" grpId="0" animBg="1"/>
      <p:bldP spid="719978" grpId="0" animBg="1"/>
      <p:bldP spid="719979" grpId="0" animBg="1"/>
      <p:bldP spid="719980" grpId="0" animBg="1"/>
      <p:bldP spid="719981" grpId="0" animBg="1"/>
      <p:bldP spid="719982" grpId="0" animBg="1"/>
      <p:bldP spid="719989" grpId="0" animBg="1"/>
      <p:bldP spid="719990" grpId="0" animBg="1"/>
      <p:bldP spid="719991" grpId="0" animBg="1"/>
      <p:bldP spid="719992" grpId="0" animBg="1"/>
      <p:bldP spid="719997" grpId="0" animBg="1"/>
      <p:bldP spid="719999" grpId="0" animBg="1"/>
      <p:bldP spid="720000" grpId="0" animBg="1"/>
      <p:bldP spid="720004" grpId="0" animBg="1"/>
      <p:bldP spid="71998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9BCDCC-63A5-45EA-B7BD-913E2EC06136}"/>
              </a:ext>
            </a:extLst>
          </p:cNvPr>
          <p:cNvSpPr>
            <a:spLocks noGrp="1"/>
          </p:cNvSpPr>
          <p:nvPr>
            <p:ph idx="1"/>
          </p:nvPr>
        </p:nvSpPr>
        <p:spPr>
          <a:xfrm>
            <a:off x="1981200" y="908051"/>
            <a:ext cx="8229600" cy="4524375"/>
          </a:xfrm>
        </p:spPr>
        <p:txBody>
          <a:bodyPr>
            <a:normAutofit fontScale="92500" lnSpcReduction="10000"/>
          </a:bodyPr>
          <a:lstStyle/>
          <a:p>
            <a:pPr marL="0" indent="0">
              <a:buNone/>
              <a:defRPr/>
            </a:pPr>
            <a:r>
              <a:rPr lang="en-GB" altLang="en-US" dirty="0"/>
              <a:t>6. Which two of the following are not  categories of abuse for children according to WT to safeguard children?</a:t>
            </a:r>
          </a:p>
          <a:p>
            <a:pPr>
              <a:defRPr/>
            </a:pPr>
            <a:r>
              <a:rPr lang="en-GB" altLang="en-US" dirty="0"/>
              <a:t>Neglect - A</a:t>
            </a:r>
          </a:p>
          <a:p>
            <a:pPr>
              <a:defRPr/>
            </a:pPr>
            <a:r>
              <a:rPr lang="en-GB" altLang="en-US" dirty="0"/>
              <a:t>Physical - B</a:t>
            </a:r>
          </a:p>
          <a:p>
            <a:pPr>
              <a:defRPr/>
            </a:pPr>
            <a:r>
              <a:rPr lang="en-GB" altLang="en-US" dirty="0"/>
              <a:t>Financial - C</a:t>
            </a:r>
          </a:p>
          <a:p>
            <a:pPr>
              <a:defRPr/>
            </a:pPr>
            <a:r>
              <a:rPr lang="en-GB" altLang="en-US" dirty="0"/>
              <a:t>Emotional - D</a:t>
            </a:r>
          </a:p>
          <a:p>
            <a:pPr>
              <a:defRPr/>
            </a:pPr>
            <a:r>
              <a:rPr lang="en-GB" altLang="en-US" dirty="0"/>
              <a:t>Discrimination - E</a:t>
            </a:r>
            <a:r>
              <a:rPr lang="en-GB" altLang="en-US" dirty="0">
                <a:solidFill>
                  <a:srgbClr val="1818FF"/>
                </a:solidFill>
              </a:rPr>
              <a:t> </a:t>
            </a:r>
          </a:p>
          <a:p>
            <a:pPr>
              <a:defRPr/>
            </a:pPr>
            <a:r>
              <a:rPr lang="en-GB" altLang="en-US" dirty="0"/>
              <a:t>Sexual – F</a:t>
            </a:r>
          </a:p>
          <a:p>
            <a:pPr>
              <a:defRPr/>
            </a:pPr>
            <a:endParaRPr lang="en-GB" altLang="en-US" dirty="0"/>
          </a:p>
          <a:p>
            <a:pPr marL="0" indent="0">
              <a:buNone/>
              <a:defRPr/>
            </a:pPr>
            <a:r>
              <a:rPr lang="en-GB" altLang="en-US" sz="4800" dirty="0">
                <a:solidFill>
                  <a:srgbClr val="FF0000"/>
                </a:solidFill>
              </a:rPr>
              <a:t>Financial and Discrimination</a:t>
            </a:r>
          </a:p>
          <a:p>
            <a:pPr marL="0" indent="0">
              <a:buNone/>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266AA79D-3AC0-46AA-B9A7-31A5C5ABC259}"/>
              </a:ext>
            </a:extLst>
          </p:cNvPr>
          <p:cNvSpPr>
            <a:spLocks noGrp="1" noChangeArrowheads="1"/>
          </p:cNvSpPr>
          <p:nvPr>
            <p:ph type="title"/>
          </p:nvPr>
        </p:nvSpPr>
        <p:spPr>
          <a:xfrm>
            <a:off x="1955800" y="217488"/>
            <a:ext cx="8229600" cy="1143000"/>
          </a:xfrm>
        </p:spPr>
        <p:txBody>
          <a:bodyPr>
            <a:normAutofit fontScale="90000"/>
          </a:bodyPr>
          <a:lstStyle/>
          <a:p>
            <a:r>
              <a:rPr lang="en-GB" altLang="en-US" sz="2800">
                <a:solidFill>
                  <a:schemeClr val="tx1"/>
                </a:solidFill>
              </a:rPr>
              <a:t>7. The following policies have been jumbled up. Each one is designed to keep children safe in your organisation. Can you correctly pair them together?</a:t>
            </a:r>
          </a:p>
        </p:txBody>
      </p:sp>
      <p:graphicFrame>
        <p:nvGraphicFramePr>
          <p:cNvPr id="11" name="Table 11">
            <a:extLst>
              <a:ext uri="{FF2B5EF4-FFF2-40B4-BE49-F238E27FC236}">
                <a16:creationId xmlns:a16="http://schemas.microsoft.com/office/drawing/2014/main" id="{D7939F3D-6D13-4082-ADF6-AEF41A6A37C3}"/>
              </a:ext>
            </a:extLst>
          </p:cNvPr>
          <p:cNvGraphicFramePr>
            <a:graphicFrameLocks noGrp="1"/>
          </p:cNvGraphicFramePr>
          <p:nvPr/>
        </p:nvGraphicFramePr>
        <p:xfrm>
          <a:off x="1595438" y="1858963"/>
          <a:ext cx="8831262" cy="4551364"/>
        </p:xfrm>
        <a:graphic>
          <a:graphicData uri="http://schemas.openxmlformats.org/drawingml/2006/table">
            <a:tbl>
              <a:tblPr firstRow="1" bandRow="1">
                <a:tableStyleId>{5C22544A-7EE6-4342-B048-85BDC9FD1C3A}</a:tableStyleId>
              </a:tblPr>
              <a:tblGrid>
                <a:gridCol w="720075">
                  <a:extLst>
                    <a:ext uri="{9D8B030D-6E8A-4147-A177-3AD203B41FA5}">
                      <a16:colId xmlns:a16="http://schemas.microsoft.com/office/drawing/2014/main" val="20000"/>
                    </a:ext>
                  </a:extLst>
                </a:gridCol>
                <a:gridCol w="3240338">
                  <a:extLst>
                    <a:ext uri="{9D8B030D-6E8A-4147-A177-3AD203B41FA5}">
                      <a16:colId xmlns:a16="http://schemas.microsoft.com/office/drawing/2014/main" val="20001"/>
                    </a:ext>
                  </a:extLst>
                </a:gridCol>
                <a:gridCol w="652002">
                  <a:extLst>
                    <a:ext uri="{9D8B030D-6E8A-4147-A177-3AD203B41FA5}">
                      <a16:colId xmlns:a16="http://schemas.microsoft.com/office/drawing/2014/main" val="20002"/>
                    </a:ext>
                  </a:extLst>
                </a:gridCol>
                <a:gridCol w="4218847">
                  <a:extLst>
                    <a:ext uri="{9D8B030D-6E8A-4147-A177-3AD203B41FA5}">
                      <a16:colId xmlns:a16="http://schemas.microsoft.com/office/drawing/2014/main" val="20003"/>
                    </a:ext>
                  </a:extLst>
                </a:gridCol>
              </a:tblGrid>
              <a:tr h="457190">
                <a:tc>
                  <a:txBody>
                    <a:bodyPr/>
                    <a:lstStyle/>
                    <a:p>
                      <a:endParaRPr lang="en-GB" sz="2400" b="0" dirty="0">
                        <a:solidFill>
                          <a:schemeClr val="tx1"/>
                        </a:solidFill>
                      </a:endParaRP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rPr>
                        <a:t>Sharing</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2400" b="0" dirty="0">
                          <a:solidFill>
                            <a:schemeClr val="tx1"/>
                          </a:solidFill>
                        </a:rPr>
                        <a:t>A</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rPr>
                        <a:t>Design</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CD00"/>
                    </a:solidFill>
                  </a:tcPr>
                </a:tc>
                <a:extLst>
                  <a:ext uri="{0D108BD9-81ED-4DB2-BD59-A6C34878D82A}">
                    <a16:rowId xmlns:a16="http://schemas.microsoft.com/office/drawing/2014/main" val="10000"/>
                  </a:ext>
                </a:extLst>
              </a:tr>
              <a:tr h="584882">
                <a:tc>
                  <a:txBody>
                    <a:bodyPr/>
                    <a:lstStyle/>
                    <a:p>
                      <a:endParaRPr lang="en-GB" sz="2400" dirty="0">
                        <a:solidFill>
                          <a:schemeClr val="tx1"/>
                        </a:solidFill>
                      </a:endParaRP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rPr>
                        <a:t>Staff Conduct,</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2400" dirty="0">
                          <a:solidFill>
                            <a:schemeClr val="tx1"/>
                          </a:solidFill>
                        </a:rPr>
                        <a:t>B</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rPr>
                        <a:t>and Selection</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CD00"/>
                    </a:solidFill>
                  </a:tcPr>
                </a:tc>
                <a:extLst>
                  <a:ext uri="{0D108BD9-81ED-4DB2-BD59-A6C34878D82A}">
                    <a16:rowId xmlns:a16="http://schemas.microsoft.com/office/drawing/2014/main" val="10001"/>
                  </a:ext>
                </a:extLst>
              </a:tr>
              <a:tr h="584882">
                <a:tc>
                  <a:txBody>
                    <a:bodyPr/>
                    <a:lstStyle/>
                    <a:p>
                      <a:endParaRPr lang="en-GB" sz="2400" dirty="0">
                        <a:solidFill>
                          <a:schemeClr val="tx1"/>
                        </a:solidFill>
                      </a:endParaRP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rPr>
                        <a:t>Record</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2400" dirty="0">
                          <a:solidFill>
                            <a:schemeClr val="tx1"/>
                          </a:solidFill>
                        </a:rPr>
                        <a:t>C</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rPr>
                        <a:t>against staff</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CD00"/>
                    </a:solidFill>
                  </a:tcPr>
                </a:tc>
                <a:extLst>
                  <a:ext uri="{0D108BD9-81ED-4DB2-BD59-A6C34878D82A}">
                    <a16:rowId xmlns:a16="http://schemas.microsoft.com/office/drawing/2014/main" val="10002"/>
                  </a:ext>
                </a:extLst>
              </a:tr>
              <a:tr h="584882">
                <a:tc>
                  <a:txBody>
                    <a:bodyPr/>
                    <a:lstStyle/>
                    <a:p>
                      <a:endParaRPr lang="en-GB" sz="2400" dirty="0">
                        <a:solidFill>
                          <a:schemeClr val="tx1"/>
                        </a:solidFill>
                      </a:endParaRP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rPr>
                        <a:t>Safe Recruitment </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2400" dirty="0">
                          <a:solidFill>
                            <a:schemeClr val="tx1"/>
                          </a:solidFill>
                        </a:rPr>
                        <a:t>D</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rPr>
                        <a:t>and Safety</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CD00"/>
                    </a:solidFill>
                  </a:tcPr>
                </a:tc>
                <a:extLst>
                  <a:ext uri="{0D108BD9-81ED-4DB2-BD59-A6C34878D82A}">
                    <a16:rowId xmlns:a16="http://schemas.microsoft.com/office/drawing/2014/main" val="10003"/>
                  </a:ext>
                </a:extLst>
              </a:tr>
              <a:tr h="584882">
                <a:tc>
                  <a:txBody>
                    <a:bodyPr/>
                    <a:lstStyle/>
                    <a:p>
                      <a:endParaRPr lang="en-GB" sz="2400" dirty="0">
                        <a:solidFill>
                          <a:schemeClr val="tx1"/>
                        </a:solidFill>
                      </a:endParaRP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rPr>
                        <a:t>Managing allegations</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2400" dirty="0">
                          <a:solidFill>
                            <a:schemeClr val="tx1"/>
                          </a:solidFill>
                        </a:rPr>
                        <a:t>E</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rPr>
                        <a:t>Information</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CD00"/>
                    </a:solidFill>
                  </a:tcPr>
                </a:tc>
                <a:extLst>
                  <a:ext uri="{0D108BD9-81ED-4DB2-BD59-A6C34878D82A}">
                    <a16:rowId xmlns:a16="http://schemas.microsoft.com/office/drawing/2014/main" val="10004"/>
                  </a:ext>
                </a:extLst>
              </a:tr>
              <a:tr h="584882">
                <a:tc>
                  <a:txBody>
                    <a:bodyPr/>
                    <a:lstStyle/>
                    <a:p>
                      <a:endParaRPr lang="en-GB" sz="2400" dirty="0">
                        <a:solidFill>
                          <a:schemeClr val="tx1"/>
                        </a:solidFill>
                      </a:endParaRP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rPr>
                        <a:t>Building </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2400" dirty="0">
                          <a:solidFill>
                            <a:schemeClr val="tx1"/>
                          </a:solidFill>
                        </a:rPr>
                        <a:t>F</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rPr>
                        <a:t>to children</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CD00"/>
                    </a:solidFill>
                  </a:tcPr>
                </a:tc>
                <a:extLst>
                  <a:ext uri="{0D108BD9-81ED-4DB2-BD59-A6C34878D82A}">
                    <a16:rowId xmlns:a16="http://schemas.microsoft.com/office/drawing/2014/main" val="10005"/>
                  </a:ext>
                </a:extLst>
              </a:tr>
              <a:tr h="584882">
                <a:tc>
                  <a:txBody>
                    <a:bodyPr/>
                    <a:lstStyle/>
                    <a:p>
                      <a:endParaRPr lang="en-GB" sz="2400" dirty="0">
                        <a:solidFill>
                          <a:schemeClr val="tx1"/>
                        </a:solidFill>
                      </a:endParaRP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rPr>
                        <a:t>Health </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2400" dirty="0">
                          <a:solidFill>
                            <a:schemeClr val="tx1"/>
                          </a:solidFill>
                        </a:rPr>
                        <a:t>G</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rPr>
                        <a:t>Keeping</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CD00"/>
                    </a:solidFill>
                  </a:tcPr>
                </a:tc>
                <a:extLst>
                  <a:ext uri="{0D108BD9-81ED-4DB2-BD59-A6C34878D82A}">
                    <a16:rowId xmlns:a16="http://schemas.microsoft.com/office/drawing/2014/main" val="10006"/>
                  </a:ext>
                </a:extLst>
              </a:tr>
              <a:tr h="584882">
                <a:tc>
                  <a:txBody>
                    <a:bodyPr/>
                    <a:lstStyle/>
                    <a:p>
                      <a:endParaRPr lang="en-GB" sz="2400" dirty="0">
                        <a:solidFill>
                          <a:schemeClr val="tx1"/>
                        </a:solidFill>
                      </a:endParaRP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rPr>
                        <a:t>Talking and listening </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2400" dirty="0">
                          <a:solidFill>
                            <a:schemeClr val="tx1"/>
                          </a:solidFill>
                        </a:rPr>
                        <a:t>H</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rPr>
                        <a:t>Training and Supervision</a:t>
                      </a:r>
                    </a:p>
                  </a:txBody>
                  <a:tcPr marL="91439" marR="91439"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CD00"/>
                    </a:solidFill>
                  </a:tcPr>
                </a:tc>
                <a:extLst>
                  <a:ext uri="{0D108BD9-81ED-4DB2-BD59-A6C34878D82A}">
                    <a16:rowId xmlns:a16="http://schemas.microsoft.com/office/drawing/2014/main" val="10007"/>
                  </a:ext>
                </a:extLst>
              </a:tr>
            </a:tbl>
          </a:graphicData>
        </a:graphic>
      </p:graphicFrame>
      <p:sp>
        <p:nvSpPr>
          <p:cNvPr id="12" name="TextBox 11">
            <a:extLst>
              <a:ext uri="{FF2B5EF4-FFF2-40B4-BE49-F238E27FC236}">
                <a16:creationId xmlns:a16="http://schemas.microsoft.com/office/drawing/2014/main" id="{D1D5DF3D-3F1E-45E9-A5A9-376C8F5D10A2}"/>
              </a:ext>
            </a:extLst>
          </p:cNvPr>
          <p:cNvSpPr txBox="1">
            <a:spLocks noChangeArrowheads="1"/>
          </p:cNvSpPr>
          <p:nvPr/>
        </p:nvSpPr>
        <p:spPr bwMode="auto">
          <a:xfrm>
            <a:off x="1774826" y="1887538"/>
            <a:ext cx="576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2400">
                <a:solidFill>
                  <a:srgbClr val="000000"/>
                </a:solidFill>
                <a:ea typeface="ＭＳ Ｐゴシック" panose="020B0600070205080204" pitchFamily="34" charset="-128"/>
              </a:rPr>
              <a:t>E</a:t>
            </a:r>
          </a:p>
        </p:txBody>
      </p:sp>
      <p:sp>
        <p:nvSpPr>
          <p:cNvPr id="13" name="TextBox 12">
            <a:extLst>
              <a:ext uri="{FF2B5EF4-FFF2-40B4-BE49-F238E27FC236}">
                <a16:creationId xmlns:a16="http://schemas.microsoft.com/office/drawing/2014/main" id="{F7997B7A-12C8-4115-8E15-F5D0C6EF243D}"/>
              </a:ext>
            </a:extLst>
          </p:cNvPr>
          <p:cNvSpPr txBox="1">
            <a:spLocks noChangeArrowheads="1"/>
          </p:cNvSpPr>
          <p:nvPr/>
        </p:nvSpPr>
        <p:spPr bwMode="auto">
          <a:xfrm>
            <a:off x="1765300" y="2390776"/>
            <a:ext cx="43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2400">
                <a:solidFill>
                  <a:srgbClr val="000000"/>
                </a:solidFill>
                <a:ea typeface="ＭＳ Ｐゴシック" panose="020B0600070205080204" pitchFamily="34" charset="-128"/>
              </a:rPr>
              <a:t>H</a:t>
            </a:r>
          </a:p>
        </p:txBody>
      </p:sp>
      <p:sp>
        <p:nvSpPr>
          <p:cNvPr id="14" name="TextBox 13">
            <a:extLst>
              <a:ext uri="{FF2B5EF4-FFF2-40B4-BE49-F238E27FC236}">
                <a16:creationId xmlns:a16="http://schemas.microsoft.com/office/drawing/2014/main" id="{20200D9E-202D-4B67-903F-70CAE7B52EAB}"/>
              </a:ext>
            </a:extLst>
          </p:cNvPr>
          <p:cNvSpPr txBox="1">
            <a:spLocks noChangeArrowheads="1"/>
          </p:cNvSpPr>
          <p:nvPr/>
        </p:nvSpPr>
        <p:spPr bwMode="auto">
          <a:xfrm>
            <a:off x="1754188" y="2967038"/>
            <a:ext cx="430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2400">
                <a:solidFill>
                  <a:srgbClr val="000000"/>
                </a:solidFill>
                <a:ea typeface="ＭＳ Ｐゴシック" panose="020B0600070205080204" pitchFamily="34" charset="-128"/>
              </a:rPr>
              <a:t>G</a:t>
            </a:r>
          </a:p>
        </p:txBody>
      </p:sp>
      <p:sp>
        <p:nvSpPr>
          <p:cNvPr id="16" name="TextBox 15">
            <a:extLst>
              <a:ext uri="{FF2B5EF4-FFF2-40B4-BE49-F238E27FC236}">
                <a16:creationId xmlns:a16="http://schemas.microsoft.com/office/drawing/2014/main" id="{7078B848-3BA7-455A-BD34-CE4F37A0FF3A}"/>
              </a:ext>
            </a:extLst>
          </p:cNvPr>
          <p:cNvSpPr txBox="1">
            <a:spLocks noChangeArrowheads="1"/>
          </p:cNvSpPr>
          <p:nvPr/>
        </p:nvSpPr>
        <p:spPr bwMode="auto">
          <a:xfrm>
            <a:off x="1774826" y="3543301"/>
            <a:ext cx="409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2400">
                <a:solidFill>
                  <a:srgbClr val="000000"/>
                </a:solidFill>
                <a:ea typeface="ＭＳ Ｐゴシック" panose="020B0600070205080204" pitchFamily="34" charset="-128"/>
              </a:rPr>
              <a:t>B</a:t>
            </a:r>
          </a:p>
        </p:txBody>
      </p:sp>
      <p:sp>
        <p:nvSpPr>
          <p:cNvPr id="17" name="TextBox 16">
            <a:extLst>
              <a:ext uri="{FF2B5EF4-FFF2-40B4-BE49-F238E27FC236}">
                <a16:creationId xmlns:a16="http://schemas.microsoft.com/office/drawing/2014/main" id="{F900490B-0DA2-425E-A379-3978222B6DD0}"/>
              </a:ext>
            </a:extLst>
          </p:cNvPr>
          <p:cNvSpPr txBox="1">
            <a:spLocks noChangeArrowheads="1"/>
          </p:cNvSpPr>
          <p:nvPr/>
        </p:nvSpPr>
        <p:spPr bwMode="auto">
          <a:xfrm>
            <a:off x="1774825" y="4191001"/>
            <a:ext cx="43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2400">
                <a:solidFill>
                  <a:srgbClr val="000000"/>
                </a:solidFill>
                <a:ea typeface="ＭＳ Ｐゴシック" panose="020B0600070205080204" pitchFamily="34" charset="-128"/>
              </a:rPr>
              <a:t>C</a:t>
            </a:r>
          </a:p>
        </p:txBody>
      </p:sp>
      <p:sp>
        <p:nvSpPr>
          <p:cNvPr id="18" name="TextBox 17">
            <a:extLst>
              <a:ext uri="{FF2B5EF4-FFF2-40B4-BE49-F238E27FC236}">
                <a16:creationId xmlns:a16="http://schemas.microsoft.com/office/drawing/2014/main" id="{952FF5F7-C7CA-4138-B493-68C8AFB474CB}"/>
              </a:ext>
            </a:extLst>
          </p:cNvPr>
          <p:cNvSpPr txBox="1">
            <a:spLocks noChangeArrowheads="1"/>
          </p:cNvSpPr>
          <p:nvPr/>
        </p:nvSpPr>
        <p:spPr bwMode="auto">
          <a:xfrm>
            <a:off x="1774825" y="4695826"/>
            <a:ext cx="43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2400">
                <a:solidFill>
                  <a:srgbClr val="000000"/>
                </a:solidFill>
                <a:ea typeface="ＭＳ Ｐゴシック" panose="020B0600070205080204" pitchFamily="34" charset="-128"/>
              </a:rPr>
              <a:t>A</a:t>
            </a:r>
          </a:p>
        </p:txBody>
      </p:sp>
      <p:sp>
        <p:nvSpPr>
          <p:cNvPr id="19" name="TextBox 18">
            <a:extLst>
              <a:ext uri="{FF2B5EF4-FFF2-40B4-BE49-F238E27FC236}">
                <a16:creationId xmlns:a16="http://schemas.microsoft.com/office/drawing/2014/main" id="{95090B0A-DF58-43A0-BE2C-42185ACAEC22}"/>
              </a:ext>
            </a:extLst>
          </p:cNvPr>
          <p:cNvSpPr txBox="1">
            <a:spLocks noChangeArrowheads="1"/>
          </p:cNvSpPr>
          <p:nvPr/>
        </p:nvSpPr>
        <p:spPr bwMode="auto">
          <a:xfrm>
            <a:off x="1774826" y="5272089"/>
            <a:ext cx="409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2400">
                <a:solidFill>
                  <a:srgbClr val="000000"/>
                </a:solidFill>
                <a:ea typeface="ＭＳ Ｐゴシック" panose="020B0600070205080204" pitchFamily="34" charset="-128"/>
              </a:rPr>
              <a:t>D</a:t>
            </a:r>
          </a:p>
        </p:txBody>
      </p:sp>
      <p:sp>
        <p:nvSpPr>
          <p:cNvPr id="20" name="TextBox 19">
            <a:extLst>
              <a:ext uri="{FF2B5EF4-FFF2-40B4-BE49-F238E27FC236}">
                <a16:creationId xmlns:a16="http://schemas.microsoft.com/office/drawing/2014/main" id="{4354CBB0-CB17-4CD2-B6A8-375449542D4B}"/>
              </a:ext>
            </a:extLst>
          </p:cNvPr>
          <p:cNvSpPr txBox="1">
            <a:spLocks noChangeArrowheads="1"/>
          </p:cNvSpPr>
          <p:nvPr/>
        </p:nvSpPr>
        <p:spPr bwMode="auto">
          <a:xfrm>
            <a:off x="1774826" y="5919788"/>
            <a:ext cx="409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2400">
                <a:solidFill>
                  <a:srgbClr val="000000"/>
                </a:solidFill>
                <a:ea typeface="ＭＳ Ｐゴシック" panose="020B0600070205080204" pitchFamily="34" charset="-128"/>
              </a:rPr>
              <a:t>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id="{E2F21326-2927-429D-8479-911605AD1C3D}"/>
              </a:ext>
            </a:extLst>
          </p:cNvPr>
          <p:cNvSpPr>
            <a:spLocks noGrp="1" noChangeArrowheads="1"/>
          </p:cNvSpPr>
          <p:nvPr>
            <p:ph idx="1"/>
          </p:nvPr>
        </p:nvSpPr>
        <p:spPr>
          <a:xfrm>
            <a:off x="1981200" y="765176"/>
            <a:ext cx="8229600" cy="4524375"/>
          </a:xfrm>
        </p:spPr>
        <p:txBody>
          <a:bodyPr>
            <a:normAutofit fontScale="92500" lnSpcReduction="20000"/>
          </a:bodyPr>
          <a:lstStyle/>
          <a:p>
            <a:pPr marL="0" indent="0">
              <a:buNone/>
              <a:defRPr/>
            </a:pPr>
            <a:r>
              <a:rPr lang="en-GB" altLang="en-US" dirty="0"/>
              <a:t>8. It is the parent /carers responsibility to ensure adequate supervision (including the use of adequate carers) failure to do this could be seen as…..What type of abuse?</a:t>
            </a:r>
          </a:p>
          <a:p>
            <a:pPr>
              <a:lnSpc>
                <a:spcPct val="150000"/>
              </a:lnSpc>
              <a:defRPr/>
            </a:pPr>
            <a:r>
              <a:rPr lang="en-GB" altLang="en-US" dirty="0"/>
              <a:t>Neglect - A</a:t>
            </a:r>
          </a:p>
          <a:p>
            <a:pPr>
              <a:lnSpc>
                <a:spcPct val="150000"/>
              </a:lnSpc>
              <a:defRPr/>
            </a:pPr>
            <a:r>
              <a:rPr lang="en-GB" altLang="en-US" dirty="0"/>
              <a:t>Physical - B</a:t>
            </a:r>
          </a:p>
          <a:p>
            <a:pPr>
              <a:lnSpc>
                <a:spcPct val="150000"/>
              </a:lnSpc>
              <a:defRPr/>
            </a:pPr>
            <a:r>
              <a:rPr lang="en-GB" altLang="en-US" dirty="0"/>
              <a:t>Sexual - C</a:t>
            </a:r>
          </a:p>
          <a:p>
            <a:pPr>
              <a:lnSpc>
                <a:spcPct val="150000"/>
              </a:lnSpc>
              <a:defRPr/>
            </a:pPr>
            <a:r>
              <a:rPr lang="en-GB" altLang="en-US" dirty="0"/>
              <a:t>Emotional - D</a:t>
            </a:r>
          </a:p>
          <a:p>
            <a:pPr marL="0" indent="0">
              <a:lnSpc>
                <a:spcPct val="150000"/>
              </a:lnSpc>
              <a:buNone/>
              <a:defRPr/>
            </a:pPr>
            <a:r>
              <a:rPr lang="en-GB" altLang="en-US" sz="4800" dirty="0">
                <a:solidFill>
                  <a:srgbClr val="FF0000"/>
                </a:solidFill>
              </a:rPr>
              <a:t>Neglect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A34D72-6F87-480B-A822-AE75D019C7EF}"/>
              </a:ext>
            </a:extLst>
          </p:cNvPr>
          <p:cNvSpPr/>
          <p:nvPr/>
        </p:nvSpPr>
        <p:spPr>
          <a:xfrm>
            <a:off x="1720056" y="374650"/>
            <a:ext cx="8751887" cy="5722272"/>
          </a:xfrm>
          <a:prstGeom prst="rect">
            <a:avLst/>
          </a:prstGeom>
        </p:spPr>
        <p:txBody>
          <a:bodyPr wrap="square">
            <a:spAutoFit/>
          </a:bodyPr>
          <a:lstStyle/>
          <a:p>
            <a:pPr eaLnBrk="0" fontAlgn="base" hangingPunct="0">
              <a:spcBef>
                <a:spcPct val="0"/>
              </a:spcBef>
              <a:spcAft>
                <a:spcPct val="0"/>
              </a:spcAft>
              <a:defRPr/>
            </a:pPr>
            <a:r>
              <a:rPr lang="en-GB" altLang="en-US" sz="2800" dirty="0">
                <a:solidFill>
                  <a:srgbClr val="000000"/>
                </a:solidFill>
                <a:latin typeface="Arial" panose="020B0604020202020204" pitchFamily="34" charset="0"/>
                <a:ea typeface="ＭＳ Ｐゴシック" panose="020B0600070205080204" pitchFamily="34" charset="-128"/>
              </a:rPr>
              <a:t>9. Two young children regularly hear their parents shouting and screaming at each other and they sometimes hear bangs and clashes and mum crying, they are scared. What type of abuse would be suspected in terms of the two children?</a:t>
            </a:r>
          </a:p>
          <a:p>
            <a:pPr marL="457200" indent="-457200" eaLnBrk="0" fontAlgn="base" hangingPunct="0">
              <a:lnSpc>
                <a:spcPct val="150000"/>
              </a:lnSpc>
              <a:spcBef>
                <a:spcPct val="0"/>
              </a:spcBef>
              <a:spcAft>
                <a:spcPct val="0"/>
              </a:spcAft>
              <a:buFont typeface="Arial" panose="020B0604020202020204" pitchFamily="34" charset="0"/>
              <a:buChar char="•"/>
              <a:defRPr/>
            </a:pPr>
            <a:r>
              <a:rPr lang="en-GB" altLang="en-US" sz="2800" dirty="0">
                <a:solidFill>
                  <a:srgbClr val="000000"/>
                </a:solidFill>
                <a:latin typeface="Arial" panose="020B0604020202020204" pitchFamily="34" charset="0"/>
                <a:ea typeface="ＭＳ Ｐゴシック" panose="020B0600070205080204" pitchFamily="34" charset="-128"/>
              </a:rPr>
              <a:t>Neglect - A</a:t>
            </a:r>
          </a:p>
          <a:p>
            <a:pPr marL="457200" indent="-457200" eaLnBrk="0" fontAlgn="base" hangingPunct="0">
              <a:lnSpc>
                <a:spcPct val="150000"/>
              </a:lnSpc>
              <a:spcBef>
                <a:spcPct val="0"/>
              </a:spcBef>
              <a:spcAft>
                <a:spcPct val="0"/>
              </a:spcAft>
              <a:buFont typeface="Arial" panose="020B0604020202020204" pitchFamily="34" charset="0"/>
              <a:buChar char="•"/>
              <a:defRPr/>
            </a:pPr>
            <a:r>
              <a:rPr lang="en-GB" altLang="en-US" sz="2800" dirty="0">
                <a:solidFill>
                  <a:srgbClr val="000000"/>
                </a:solidFill>
                <a:latin typeface="Arial" panose="020B0604020202020204" pitchFamily="34" charset="0"/>
                <a:ea typeface="ＭＳ Ｐゴシック" panose="020B0600070205080204" pitchFamily="34" charset="-128"/>
              </a:rPr>
              <a:t>Physical - B</a:t>
            </a:r>
          </a:p>
          <a:p>
            <a:pPr marL="457200" indent="-457200" eaLnBrk="0" fontAlgn="base" hangingPunct="0">
              <a:lnSpc>
                <a:spcPct val="150000"/>
              </a:lnSpc>
              <a:spcBef>
                <a:spcPct val="0"/>
              </a:spcBef>
              <a:spcAft>
                <a:spcPct val="0"/>
              </a:spcAft>
              <a:buFont typeface="Arial" panose="020B0604020202020204" pitchFamily="34" charset="0"/>
              <a:buChar char="•"/>
              <a:defRPr/>
            </a:pPr>
            <a:r>
              <a:rPr lang="en-GB" altLang="en-US" sz="2800" dirty="0">
                <a:solidFill>
                  <a:srgbClr val="000000"/>
                </a:solidFill>
                <a:latin typeface="Arial" panose="020B0604020202020204" pitchFamily="34" charset="0"/>
                <a:ea typeface="ＭＳ Ｐゴシック" panose="020B0600070205080204" pitchFamily="34" charset="-128"/>
              </a:rPr>
              <a:t>Sexual - C</a:t>
            </a:r>
          </a:p>
          <a:p>
            <a:pPr marL="457200" indent="-457200" eaLnBrk="0" fontAlgn="base" hangingPunct="0">
              <a:lnSpc>
                <a:spcPct val="150000"/>
              </a:lnSpc>
              <a:spcBef>
                <a:spcPct val="0"/>
              </a:spcBef>
              <a:spcAft>
                <a:spcPct val="0"/>
              </a:spcAft>
              <a:buFont typeface="Arial" panose="020B0604020202020204" pitchFamily="34" charset="0"/>
              <a:buChar char="•"/>
              <a:defRPr/>
            </a:pPr>
            <a:r>
              <a:rPr lang="en-GB" altLang="en-US" sz="2800" dirty="0">
                <a:solidFill>
                  <a:srgbClr val="000000"/>
                </a:solidFill>
                <a:latin typeface="Arial" panose="020B0604020202020204" pitchFamily="34" charset="0"/>
                <a:ea typeface="ＭＳ Ｐゴシック" panose="020B0600070205080204" pitchFamily="34" charset="-128"/>
              </a:rPr>
              <a:t>Emotional - D</a:t>
            </a:r>
          </a:p>
          <a:p>
            <a:pPr eaLnBrk="0" fontAlgn="base" hangingPunct="0">
              <a:lnSpc>
                <a:spcPct val="150000"/>
              </a:lnSpc>
              <a:spcBef>
                <a:spcPct val="0"/>
              </a:spcBef>
              <a:spcAft>
                <a:spcPct val="0"/>
              </a:spcAft>
              <a:defRPr/>
            </a:pPr>
            <a:r>
              <a:rPr lang="en-GB" altLang="en-US" sz="4400" dirty="0">
                <a:solidFill>
                  <a:srgbClr val="FF0000"/>
                </a:solidFill>
                <a:latin typeface="Arial" panose="020B0604020202020204" pitchFamily="34" charset="0"/>
                <a:ea typeface="ＭＳ Ｐゴシック" panose="020B0600070205080204" pitchFamily="34" charset="-128"/>
              </a:rPr>
              <a:t>Emotional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39938" name="Picture 2" descr="five children sitting on bench front of trees">
            <a:extLst>
              <a:ext uri="{FF2B5EF4-FFF2-40B4-BE49-F238E27FC236}">
                <a16:creationId xmlns:a16="http://schemas.microsoft.com/office/drawing/2014/main" id="{768B7077-2D67-41D5-B665-6756393707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78" r="9091" b="21614"/>
          <a:stretch/>
        </p:blipFill>
        <p:spPr bwMode="auto">
          <a:xfrm>
            <a:off x="20" y="10"/>
            <a:ext cx="12191980" cy="6857990"/>
          </a:xfrm>
          <a:prstGeom prst="rect">
            <a:avLst/>
          </a:prstGeom>
          <a:solidFill>
            <a:srgbClr val="FFFFFF"/>
          </a:solidFill>
        </p:spPr>
      </p:pic>
      <p:sp>
        <p:nvSpPr>
          <p:cNvPr id="200" name="Rectangle 19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043" name="Rectangle 2">
            <a:extLst>
              <a:ext uri="{FF2B5EF4-FFF2-40B4-BE49-F238E27FC236}">
                <a16:creationId xmlns:a16="http://schemas.microsoft.com/office/drawing/2014/main" id="{80D54CD7-6821-4C9B-93E4-D9DF739EF96F}"/>
              </a:ext>
            </a:extLst>
          </p:cNvPr>
          <p:cNvSpPr>
            <a:spLocks noGrp="1" noChangeArrowheads="1"/>
          </p:cNvSpPr>
          <p:nvPr>
            <p:ph type="title"/>
          </p:nvPr>
        </p:nvSpPr>
        <p:spPr>
          <a:xfrm>
            <a:off x="838200" y="365125"/>
            <a:ext cx="10515600" cy="1325563"/>
          </a:xfrm>
        </p:spPr>
        <p:txBody>
          <a:bodyPr vert="horz" lIns="91440" tIns="45720" rIns="91440" bIns="45720" rtlCol="0" anchor="ctr">
            <a:normAutofit/>
          </a:bodyPr>
          <a:lstStyle/>
          <a:p>
            <a:r>
              <a:rPr lang="en-US" altLang="en-US" sz="2400" dirty="0"/>
              <a:t>10. Who are the most vulnerable groups? </a:t>
            </a:r>
            <a:br>
              <a:rPr lang="en-US" altLang="en-US" sz="2400" dirty="0"/>
            </a:br>
            <a:br>
              <a:rPr lang="en-US" altLang="en-US" sz="2400" dirty="0"/>
            </a:br>
            <a:r>
              <a:rPr lang="en-US" altLang="en-US" sz="2400" dirty="0"/>
              <a:t>Please comment in the chat room why these children might be vulnerable.</a:t>
            </a:r>
          </a:p>
        </p:txBody>
      </p:sp>
      <p:sp>
        <p:nvSpPr>
          <p:cNvPr id="549891" name="Rectangle 3">
            <a:extLst>
              <a:ext uri="{FF2B5EF4-FFF2-40B4-BE49-F238E27FC236}">
                <a16:creationId xmlns:a16="http://schemas.microsoft.com/office/drawing/2014/main" id="{1350E9CB-8436-42B2-86FF-2C2A0BDB206E}"/>
              </a:ext>
            </a:extLst>
          </p:cNvPr>
          <p:cNvSpPr>
            <a:spLocks noGrp="1" noChangeArrowheads="1"/>
          </p:cNvSpPr>
          <p:nvPr>
            <p:ph sz="half" idx="1"/>
          </p:nvPr>
        </p:nvSpPr>
        <p:spPr>
          <a:xfrm>
            <a:off x="838200" y="1825625"/>
            <a:ext cx="10515600" cy="4351338"/>
          </a:xfrm>
        </p:spPr>
        <p:txBody>
          <a:bodyPr vert="horz" lIns="91440" tIns="45720" rIns="91440" bIns="45720" rtlCol="0">
            <a:normAutofit/>
          </a:bodyPr>
          <a:lstStyle/>
          <a:p>
            <a:pPr>
              <a:buClr>
                <a:schemeClr val="tx1"/>
              </a:buClr>
            </a:pPr>
            <a:r>
              <a:rPr lang="en-US" altLang="en-US"/>
              <a:t>The very young</a:t>
            </a:r>
          </a:p>
          <a:p>
            <a:pPr>
              <a:buClr>
                <a:schemeClr val="tx1"/>
              </a:buClr>
            </a:pPr>
            <a:r>
              <a:rPr lang="en-US" altLang="en-US"/>
              <a:t>Children with disabilities</a:t>
            </a:r>
          </a:p>
          <a:p>
            <a:pPr>
              <a:buClr>
                <a:schemeClr val="tx1"/>
              </a:buClr>
            </a:pPr>
            <a:r>
              <a:rPr lang="en-US" altLang="en-US"/>
              <a:t>Children who live with domestic abuse</a:t>
            </a:r>
          </a:p>
          <a:p>
            <a:pPr>
              <a:buClr>
                <a:schemeClr val="tx1"/>
              </a:buClr>
            </a:pPr>
            <a:r>
              <a:rPr lang="en-US" altLang="en-US"/>
              <a:t>Teenagers</a:t>
            </a:r>
          </a:p>
          <a:p>
            <a:endParaRPr lang="en-US" altLang="en-US"/>
          </a:p>
          <a:p>
            <a:endParaRPr lang="en-US" altLang="en-US"/>
          </a:p>
        </p:txBody>
      </p:sp>
      <p:sp>
        <p:nvSpPr>
          <p:cNvPr id="87042" name="Rectangle 3">
            <a:extLst>
              <a:ext uri="{FF2B5EF4-FFF2-40B4-BE49-F238E27FC236}">
                <a16:creationId xmlns:a16="http://schemas.microsoft.com/office/drawing/2014/main" id="{3C835184-897C-4E39-AD07-77934951CA3E}"/>
              </a:ext>
            </a:extLst>
          </p:cNvPr>
          <p:cNvSpPr>
            <a:spLocks noGrp="1" noChangeArrowheads="1"/>
          </p:cNvSpPr>
          <p:nvPr>
            <p:ph type="sldNum" sz="quarter" idx="12"/>
          </p:nvPr>
        </p:nvSpPr>
        <p:spPr>
          <a:xfrm>
            <a:off x="8610600" y="6356350"/>
            <a:ext cx="27432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defTabSz="914400">
              <a:spcBef>
                <a:spcPts val="0"/>
              </a:spcBef>
              <a:spcAft>
                <a:spcPts val="600"/>
              </a:spcAft>
              <a:buClrTx/>
              <a:buSzTx/>
              <a:buNone/>
              <a:defRPr/>
            </a:pPr>
            <a:fld id="{B539C855-AF17-47FA-B561-7985C33DAC73}" type="slidenum">
              <a:rPr lang="en-US" altLang="en-US" sz="1200">
                <a:solidFill>
                  <a:schemeClr val="tx1">
                    <a:lumMod val="50000"/>
                    <a:lumOff val="50000"/>
                  </a:schemeClr>
                </a:solidFill>
                <a:latin typeface="Calibri" panose="020F0502020204030204"/>
              </a:rPr>
              <a:pPr defTabSz="914400">
                <a:spcBef>
                  <a:spcPts val="0"/>
                </a:spcBef>
                <a:spcAft>
                  <a:spcPts val="600"/>
                </a:spcAft>
                <a:buClrTx/>
                <a:buSzTx/>
                <a:buNone/>
                <a:defRPr/>
              </a:pPr>
              <a:t>19</a:t>
            </a:fld>
            <a:endParaRPr lang="en-US" altLang="en-US" sz="1200">
              <a:solidFill>
                <a:schemeClr val="tx1">
                  <a:lumMod val="50000"/>
                  <a:lumOff val="50000"/>
                </a:schemeClr>
              </a:solidFill>
              <a:latin typeface="Calibri" panose="020F0502020204030204"/>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9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9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9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9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3074" name="Picture 2" descr="hello text">
            <a:extLst>
              <a:ext uri="{FF2B5EF4-FFF2-40B4-BE49-F238E27FC236}">
                <a16:creationId xmlns:a16="http://schemas.microsoft.com/office/drawing/2014/main" id="{B8304BE5-BF5B-4370-93DD-B0B9E58782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611" r="-1" b="22441"/>
          <a:stretch/>
        </p:blipFill>
        <p:spPr bwMode="auto">
          <a:xfrm>
            <a:off x="320040" y="320040"/>
            <a:ext cx="11548872" cy="430346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42ADBA4-8C63-4191-B804-DC9680F6DBC9}"/>
              </a:ext>
            </a:extLst>
          </p:cNvPr>
          <p:cNvSpPr>
            <a:spLocks noGrp="1"/>
          </p:cNvSpPr>
          <p:nvPr>
            <p:ph idx="1"/>
          </p:nvPr>
        </p:nvSpPr>
        <p:spPr>
          <a:xfrm>
            <a:off x="4379976" y="5010912"/>
            <a:ext cx="6976872" cy="1344168"/>
          </a:xfrm>
        </p:spPr>
        <p:txBody>
          <a:bodyPr anchor="ctr">
            <a:normAutofit/>
          </a:bodyPr>
          <a:lstStyle/>
          <a:p>
            <a:pPr marL="0" indent="0">
              <a:buNone/>
            </a:pPr>
            <a:r>
              <a:rPr lang="en-GB" sz="1700">
                <a:solidFill>
                  <a:schemeClr val="bg1"/>
                </a:solidFill>
              </a:rPr>
              <a:t>We are Insert facilitator name</a:t>
            </a:r>
          </a:p>
        </p:txBody>
      </p:sp>
    </p:spTree>
    <p:extLst>
      <p:ext uri="{BB962C8B-B14F-4D97-AF65-F5344CB8AC3E}">
        <p14:creationId xmlns:p14="http://schemas.microsoft.com/office/powerpoint/2010/main" val="33350425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itle 4">
            <a:extLst>
              <a:ext uri="{FF2B5EF4-FFF2-40B4-BE49-F238E27FC236}">
                <a16:creationId xmlns:a16="http://schemas.microsoft.com/office/drawing/2014/main" id="{934FC834-13FF-479A-9FCC-8FFF549B3C87}"/>
              </a:ext>
            </a:extLst>
          </p:cNvPr>
          <p:cNvSpPr>
            <a:spLocks noGrp="1" noChangeArrowheads="1"/>
          </p:cNvSpPr>
          <p:nvPr>
            <p:ph type="title"/>
          </p:nvPr>
        </p:nvSpPr>
        <p:spPr>
          <a:xfrm>
            <a:off x="644525" y="130969"/>
            <a:ext cx="8229600" cy="955675"/>
          </a:xfrm>
        </p:spPr>
        <p:txBody>
          <a:bodyPr/>
          <a:lstStyle/>
          <a:p>
            <a:r>
              <a:rPr lang="en-GB" altLang="en-US" sz="2800" b="1" dirty="0"/>
              <a:t>Additional risk factors</a:t>
            </a:r>
          </a:p>
        </p:txBody>
      </p:sp>
      <p:sp>
        <p:nvSpPr>
          <p:cNvPr id="89091" name="Content Placeholder 5">
            <a:extLst>
              <a:ext uri="{FF2B5EF4-FFF2-40B4-BE49-F238E27FC236}">
                <a16:creationId xmlns:a16="http://schemas.microsoft.com/office/drawing/2014/main" id="{EAD536A4-05D6-4B1F-8D70-65885E089F74}"/>
              </a:ext>
            </a:extLst>
          </p:cNvPr>
          <p:cNvSpPr>
            <a:spLocks noGrp="1" noChangeArrowheads="1"/>
          </p:cNvSpPr>
          <p:nvPr>
            <p:ph idx="1"/>
          </p:nvPr>
        </p:nvSpPr>
        <p:spPr>
          <a:xfrm>
            <a:off x="644525" y="981075"/>
            <a:ext cx="9771063" cy="4598988"/>
          </a:xfrm>
        </p:spPr>
        <p:txBody>
          <a:bodyPr>
            <a:normAutofit fontScale="92500" lnSpcReduction="10000"/>
          </a:bodyPr>
          <a:lstStyle/>
          <a:p>
            <a:pPr>
              <a:buFont typeface="Arial" panose="020B0604020202020204" pitchFamily="34" charset="0"/>
              <a:buChar char="•"/>
            </a:pPr>
            <a:r>
              <a:rPr lang="en-GB" altLang="en-US" sz="2000" dirty="0"/>
              <a:t>Culturally harmful practices e.g. FGM, FM, Belief in Spirit Possession</a:t>
            </a:r>
          </a:p>
          <a:p>
            <a:pPr>
              <a:buFont typeface="Arial" panose="020B0604020202020204" pitchFamily="34" charset="0"/>
              <a:buChar char="•"/>
            </a:pPr>
            <a:r>
              <a:rPr lang="en-GB" altLang="en-US" sz="2000" dirty="0"/>
              <a:t>Exploitation, sexual, slavery and trafficking</a:t>
            </a:r>
          </a:p>
          <a:p>
            <a:pPr>
              <a:buFont typeface="Arial" panose="020B0604020202020204" pitchFamily="34" charset="0"/>
              <a:buChar char="•"/>
            </a:pPr>
            <a:r>
              <a:rPr lang="en-GB" altLang="en-US" sz="2000" dirty="0"/>
              <a:t>Online safety/sexting</a:t>
            </a:r>
          </a:p>
          <a:p>
            <a:pPr>
              <a:buFont typeface="Arial" panose="020B0604020202020204" pitchFamily="34" charset="0"/>
              <a:buChar char="•"/>
            </a:pPr>
            <a:r>
              <a:rPr lang="en-GB" altLang="en-US" sz="2000" dirty="0"/>
              <a:t>Young carers</a:t>
            </a:r>
          </a:p>
          <a:p>
            <a:pPr>
              <a:buFont typeface="Arial" panose="020B0604020202020204" pitchFamily="34" charset="0"/>
              <a:buChar char="•"/>
            </a:pPr>
            <a:r>
              <a:rPr lang="en-GB" altLang="en-US" sz="2000" dirty="0"/>
              <a:t>Questioning sexuality or gender</a:t>
            </a:r>
          </a:p>
          <a:p>
            <a:pPr>
              <a:buFont typeface="Arial" panose="020B0604020202020204" pitchFamily="34" charset="0"/>
              <a:buChar char="•"/>
            </a:pPr>
            <a:r>
              <a:rPr lang="en-GB" altLang="en-US" sz="2000" dirty="0"/>
              <a:t>Vulnerable to extremist ideologies</a:t>
            </a:r>
          </a:p>
          <a:p>
            <a:pPr>
              <a:buFont typeface="Arial" panose="020B0604020202020204" pitchFamily="34" charset="0"/>
              <a:buChar char="•"/>
            </a:pPr>
            <a:r>
              <a:rPr lang="en-GB" altLang="en-US" sz="2000" dirty="0"/>
              <a:t>Living with someone other than biological parents</a:t>
            </a:r>
          </a:p>
          <a:p>
            <a:pPr>
              <a:buFont typeface="Arial" panose="020B0604020202020204" pitchFamily="34" charset="0"/>
              <a:buChar char="•"/>
            </a:pPr>
            <a:r>
              <a:rPr lang="en-GB" altLang="en-US" sz="2000" dirty="0"/>
              <a:t>Showing signs of being drawn into anti social or criminal behaviour, including gang involvement</a:t>
            </a:r>
          </a:p>
          <a:p>
            <a:pPr>
              <a:buFont typeface="Arial" panose="020B0604020202020204" pitchFamily="34" charset="0"/>
              <a:buChar char="•"/>
            </a:pPr>
            <a:r>
              <a:rPr lang="en-GB" altLang="en-US" sz="2000" dirty="0"/>
              <a:t>Has returned home to their family from care</a:t>
            </a:r>
          </a:p>
          <a:p>
            <a:pPr>
              <a:buFont typeface="Arial" panose="020B0604020202020204" pitchFamily="34" charset="0"/>
              <a:buChar char="•"/>
            </a:pPr>
            <a:r>
              <a:rPr lang="en-GB" altLang="en-US" sz="2000" dirty="0"/>
              <a:t>Is privately fostered</a:t>
            </a:r>
          </a:p>
          <a:p>
            <a:pPr>
              <a:buFont typeface="Arial" panose="020B0604020202020204" pitchFamily="34" charset="0"/>
              <a:buChar char="•"/>
            </a:pPr>
            <a:r>
              <a:rPr lang="en-GB" altLang="en-US" sz="2000" dirty="0"/>
              <a:t>Is misusing drugs or alcohol themselves</a:t>
            </a:r>
          </a:p>
          <a:p>
            <a:pPr>
              <a:buFont typeface="Arial" panose="020B0604020202020204" pitchFamily="34" charset="0"/>
              <a:buChar char="•"/>
            </a:pPr>
            <a:r>
              <a:rPr lang="en-GB" altLang="en-US" sz="2000" dirty="0"/>
              <a:t>Was Not Brought, </a:t>
            </a:r>
            <a:r>
              <a:rPr lang="en-GB" altLang="en-US" sz="2000"/>
              <a:t>missing appointments</a:t>
            </a:r>
            <a:endParaRPr lang="en-GB" altLang="en-US" sz="2000" dirty="0"/>
          </a:p>
          <a:p>
            <a:endParaRPr lang="en-GB" altLang="en-US" dirty="0"/>
          </a:p>
        </p:txBody>
      </p:sp>
      <p:sp>
        <p:nvSpPr>
          <p:cNvPr id="89092" name="Slide Number Placeholder 3">
            <a:extLst>
              <a:ext uri="{FF2B5EF4-FFF2-40B4-BE49-F238E27FC236}">
                <a16:creationId xmlns:a16="http://schemas.microsoft.com/office/drawing/2014/main" id="{505D896B-97A5-4970-8AFE-23EFB7088AA8}"/>
              </a:ext>
            </a:extLst>
          </p:cNvPr>
          <p:cNvSpPr>
            <a:spLocks noGrp="1"/>
          </p:cNvSpPr>
          <p:nvPr>
            <p:ph type="sldNum" sz="quarter" idx="12"/>
          </p:nvPr>
        </p:nvSpPr>
        <p:spPr>
          <a:xfrm>
            <a:off x="9347200" y="6248400"/>
            <a:ext cx="2844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FF1AA23A-0418-43B2-AC16-06B319871FBE}" type="slidenum">
              <a:rPr lang="en-GB" altLang="en-US" sz="1200">
                <a:solidFill>
                  <a:srgbClr val="000000"/>
                </a:solidFill>
                <a:latin typeface="Arial Black" panose="020B0A04020102020204" pitchFamily="34" charset="0"/>
                <a:ea typeface="ＭＳ Ｐゴシック" panose="020B0600070205080204" pitchFamily="34" charset="-128"/>
              </a:rPr>
              <a:pPr fontAlgn="base">
                <a:spcBef>
                  <a:spcPct val="0"/>
                </a:spcBef>
                <a:spcAft>
                  <a:spcPct val="0"/>
                </a:spcAft>
                <a:buClrTx/>
                <a:buSzTx/>
                <a:buNone/>
              </a:pPr>
              <a:t>20</a:t>
            </a:fld>
            <a:endParaRPr lang="en-GB" altLang="en-US" sz="1200">
              <a:solidFill>
                <a:srgbClr val="000000"/>
              </a:solidFill>
              <a:latin typeface="Arial Black" panose="020B0A04020102020204" pitchFamily="34" charset="0"/>
              <a:ea typeface="ＭＳ Ｐゴシック" panose="020B0600070205080204"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flat lay photography of eight coffee latte in mugs on round table">
            <a:extLst>
              <a:ext uri="{FF2B5EF4-FFF2-40B4-BE49-F238E27FC236}">
                <a16:creationId xmlns:a16="http://schemas.microsoft.com/office/drawing/2014/main" id="{A18291E3-820B-4000-A8DA-3C3F4C90FCEB}"/>
              </a:ext>
            </a:extLst>
          </p:cNvPr>
          <p:cNvPicPr>
            <a:picLocks noGrp="1" noChangeAspect="1" noChangeArrowheads="1"/>
          </p:cNvPicPr>
          <p:nvPr>
            <p:ph sz="half" idx="2"/>
          </p:nvPr>
        </p:nvPicPr>
        <p:blipFill rotWithShape="1">
          <a:blip r:embed="rId2">
            <a:alphaModFix amt="50000"/>
            <a:extLst>
              <a:ext uri="{28A0092B-C50C-407E-A947-70E740481C1C}">
                <a14:useLocalDpi xmlns:a14="http://schemas.microsoft.com/office/drawing/2010/main" val="0"/>
              </a:ext>
            </a:extLst>
          </a:blip>
          <a:srcRect t="32271" b="3018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48E47D-DE11-4722-81EE-6B1E51A124CD}"/>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spc="-120">
                <a:solidFill>
                  <a:srgbClr val="FFFFFF"/>
                </a:solidFill>
              </a:rPr>
              <a:t>Take a break</a:t>
            </a:r>
          </a:p>
        </p:txBody>
      </p:sp>
      <p:sp>
        <p:nvSpPr>
          <p:cNvPr id="3" name="Content Placeholder 2">
            <a:extLst>
              <a:ext uri="{FF2B5EF4-FFF2-40B4-BE49-F238E27FC236}">
                <a16:creationId xmlns:a16="http://schemas.microsoft.com/office/drawing/2014/main" id="{34EF1B8E-0EBC-412C-AAE0-110B68DB0F86}"/>
              </a:ext>
            </a:extLst>
          </p:cNvPr>
          <p:cNvSpPr>
            <a:spLocks noGrp="1"/>
          </p:cNvSpPr>
          <p:nvPr>
            <p:ph sz="half"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rPr>
              <a:t>Please be ready to start again in 10 minutes</a:t>
            </a:r>
          </a:p>
        </p:txBody>
      </p:sp>
    </p:spTree>
    <p:extLst>
      <p:ext uri="{BB962C8B-B14F-4D97-AF65-F5344CB8AC3E}">
        <p14:creationId xmlns:p14="http://schemas.microsoft.com/office/powerpoint/2010/main" val="218211100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1F9A1A8-6D2F-4D9A-AD9C-E66973D4C8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4401" y="276389"/>
            <a:ext cx="4514850" cy="630522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AA1FF15-9758-45B6-9EFC-0F3598D6F4C2}"/>
              </a:ext>
            </a:extLst>
          </p:cNvPr>
          <p:cNvSpPr>
            <a:spLocks noGrp="1"/>
          </p:cNvSpPr>
          <p:nvPr>
            <p:ph type="sldNum" sz="quarter" idx="12"/>
          </p:nvPr>
        </p:nvSpPr>
        <p:spPr>
          <a:xfrm>
            <a:off x="9347200" y="6248400"/>
            <a:ext cx="2844800" cy="457200"/>
          </a:xfrm>
          <a:prstGeom prst="rect">
            <a:avLst/>
          </a:prstGeom>
        </p:spPr>
        <p:txBody>
          <a:bodyPr/>
          <a:lstStyle/>
          <a:p>
            <a:pPr>
              <a:defRPr/>
            </a:pPr>
            <a:fld id="{E600787D-900F-4A07-880A-14AEC7CCDCE2}" type="slidenum">
              <a:rPr lang="en-GB" altLang="en-US" smtClean="0"/>
              <a:pPr>
                <a:defRPr/>
              </a:pPr>
              <a:t>22</a:t>
            </a:fld>
            <a:endParaRPr lang="en-GB" altLang="en-US"/>
          </a:p>
        </p:txBody>
      </p:sp>
    </p:spTree>
    <p:extLst>
      <p:ext uri="{BB962C8B-B14F-4D97-AF65-F5344CB8AC3E}">
        <p14:creationId xmlns:p14="http://schemas.microsoft.com/office/powerpoint/2010/main" val="3990884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94F82355-04F7-48EF-AE72-F5018E126123}"/>
              </a:ext>
            </a:extLst>
          </p:cNvPr>
          <p:cNvSpPr>
            <a:spLocks noGrp="1" noChangeArrowheads="1"/>
          </p:cNvSpPr>
          <p:nvPr>
            <p:ph type="title"/>
          </p:nvPr>
        </p:nvSpPr>
        <p:spPr/>
        <p:txBody>
          <a:bodyPr wrap="square" anchor="ctr">
            <a:normAutofit fontScale="90000"/>
          </a:bodyPr>
          <a:lstStyle/>
          <a:p>
            <a:pPr>
              <a:lnSpc>
                <a:spcPct val="90000"/>
              </a:lnSpc>
            </a:pPr>
            <a:r>
              <a:rPr lang="en-GB" sz="2700" dirty="0"/>
              <a:t>Roles and responsibilities of </a:t>
            </a:r>
            <a:r>
              <a:rPr lang="en-US" sz="2700" dirty="0"/>
              <a:t>​</a:t>
            </a:r>
            <a:r>
              <a:rPr lang="en-GB" sz="2700" dirty="0"/>
              <a:t>key professionals in the safeguarding processes </a:t>
            </a:r>
            <a:r>
              <a:rPr lang="en-US" sz="2700" dirty="0"/>
              <a:t>​</a:t>
            </a:r>
            <a:br>
              <a:rPr lang="en-US" sz="2200" dirty="0"/>
            </a:br>
            <a:br>
              <a:rPr lang="en-US" sz="2200" dirty="0"/>
            </a:br>
            <a:r>
              <a:rPr lang="en-GB" sz="1800" dirty="0"/>
              <a:t>For more detailed information refer to Working Together to Safeguard Children 2018</a:t>
            </a:r>
            <a:r>
              <a:rPr lang="en-US" sz="1800" dirty="0"/>
              <a:t>​</a:t>
            </a:r>
          </a:p>
        </p:txBody>
      </p:sp>
      <p:sp>
        <p:nvSpPr>
          <p:cNvPr id="73" name="Slide Number Placeholder 4">
            <a:extLst>
              <a:ext uri="{FF2B5EF4-FFF2-40B4-BE49-F238E27FC236}">
                <a16:creationId xmlns:a16="http://schemas.microsoft.com/office/drawing/2014/main" id="{A6987439-EAA1-4955-A950-A8EC0FAD9D20}"/>
              </a:ext>
            </a:extLst>
          </p:cNvPr>
          <p:cNvSpPr>
            <a:spLocks noGrp="1"/>
          </p:cNvSpPr>
          <p:nvPr>
            <p:ph type="sldNum" sz="quarter" idx="12"/>
          </p:nvPr>
        </p:nvSpPr>
        <p:spPr>
          <a:xfrm>
            <a:off x="9347200" y="6248400"/>
            <a:ext cx="2844800" cy="457200"/>
          </a:xfrm>
          <a:prstGeom prst="rect">
            <a:avLst/>
          </a:prstGeom>
        </p:spPr>
        <p:txBody>
          <a:bodyPr wrap="square" anchor="b">
            <a:normAutofit/>
          </a:bodyPr>
          <a:lstStyle/>
          <a:p>
            <a:pPr>
              <a:spcAft>
                <a:spcPts val="600"/>
              </a:spcAft>
              <a:defRPr/>
            </a:pPr>
            <a:fld id="{1F0EA5F3-0D92-42C5-AFED-569779B05472}" type="slidenum">
              <a:rPr lang="en-GB" altLang="en-US"/>
              <a:pPr>
                <a:spcAft>
                  <a:spcPts val="600"/>
                </a:spcAft>
                <a:defRPr/>
              </a:pPr>
              <a:t>23</a:t>
            </a:fld>
            <a:endParaRPr lang="en-GB" altLang="en-US"/>
          </a:p>
        </p:txBody>
      </p:sp>
      <p:pic>
        <p:nvPicPr>
          <p:cNvPr id="35844" name="Picture 4" descr="stack of jigsaw puzzle pieces">
            <a:extLst>
              <a:ext uri="{FF2B5EF4-FFF2-40B4-BE49-F238E27FC236}">
                <a16:creationId xmlns:a16="http://schemas.microsoft.com/office/drawing/2014/main" id="{0BAF3834-0D40-4957-BD86-2D9D137EC4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812" b="26129"/>
          <a:stretch/>
        </p:blipFill>
        <p:spPr bwMode="auto">
          <a:xfrm>
            <a:off x="609600" y="1981200"/>
            <a:ext cx="10972800" cy="3886200"/>
          </a:xfrm>
          <a:prstGeom prst="rect">
            <a:avLst/>
          </a:prstGeom>
          <a:solidFill>
            <a:srgbClr val="FFFFFF"/>
          </a:solidFill>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B52415-08B7-42AA-A1F4-47409C52FB8C}"/>
              </a:ext>
            </a:extLst>
          </p:cNvPr>
          <p:cNvSpPr>
            <a:spLocks noGrp="1"/>
          </p:cNvSpPr>
          <p:nvPr>
            <p:ph type="title"/>
          </p:nvPr>
        </p:nvSpPr>
        <p:spPr>
          <a:xfrm>
            <a:off x="609601" y="-357239"/>
            <a:ext cx="3932237" cy="1600200"/>
          </a:xfrm>
        </p:spPr>
        <p:txBody>
          <a:bodyPr wrap="square" anchor="b">
            <a:normAutofit/>
          </a:bodyPr>
          <a:lstStyle/>
          <a:p>
            <a:r>
              <a:rPr lang="en-US" dirty="0"/>
              <a:t>POLICE​</a:t>
            </a:r>
            <a:br>
              <a:rPr lang="en-US" dirty="0"/>
            </a:br>
            <a:endParaRPr lang="en-GB" dirty="0"/>
          </a:p>
        </p:txBody>
      </p:sp>
      <p:sp>
        <p:nvSpPr>
          <p:cNvPr id="7" name="Content Placeholder 6">
            <a:extLst>
              <a:ext uri="{FF2B5EF4-FFF2-40B4-BE49-F238E27FC236}">
                <a16:creationId xmlns:a16="http://schemas.microsoft.com/office/drawing/2014/main" id="{0404D5BF-74D0-41E6-93C2-79E3BA2B0D54}"/>
              </a:ext>
            </a:extLst>
          </p:cNvPr>
          <p:cNvSpPr>
            <a:spLocks noGrp="1"/>
          </p:cNvSpPr>
          <p:nvPr>
            <p:ph type="body" sz="half" idx="2"/>
          </p:nvPr>
        </p:nvSpPr>
        <p:spPr>
          <a:xfrm>
            <a:off x="609601" y="833386"/>
            <a:ext cx="6238874" cy="5757914"/>
          </a:xfrm>
        </p:spPr>
        <p:txBody>
          <a:bodyPr wrap="square" anchor="t">
            <a:normAutofit fontScale="85000" lnSpcReduction="20000"/>
          </a:bodyPr>
          <a:lstStyle/>
          <a:p>
            <a:pPr>
              <a:lnSpc>
                <a:spcPct val="90000"/>
              </a:lnSpc>
              <a:buFont typeface="Arial" panose="020B0604020202020204" pitchFamily="34" charset="0"/>
              <a:buChar char="•"/>
            </a:pPr>
            <a:r>
              <a:rPr lang="en-US" sz="2100" dirty="0"/>
              <a:t>Emergency police protection-take children into care for 72 hours​</a:t>
            </a:r>
          </a:p>
          <a:p>
            <a:pPr>
              <a:lnSpc>
                <a:spcPct val="90000"/>
              </a:lnSpc>
              <a:buFont typeface="Arial" panose="020B0604020202020204" pitchFamily="34" charset="0"/>
              <a:buChar char="•"/>
            </a:pPr>
            <a:r>
              <a:rPr lang="en-US" sz="2100" dirty="0"/>
              <a:t>Can access housing​</a:t>
            </a:r>
          </a:p>
          <a:p>
            <a:pPr>
              <a:lnSpc>
                <a:spcPct val="90000"/>
              </a:lnSpc>
              <a:buFont typeface="Arial" panose="020B0604020202020204" pitchFamily="34" charset="0"/>
              <a:buChar char="•"/>
            </a:pPr>
            <a:r>
              <a:rPr lang="en-US" sz="2100" dirty="0"/>
              <a:t>Domestic violence (DV) refer on via Child Concern Notification (CCN) to Children's Social Care (CSC)​</a:t>
            </a:r>
          </a:p>
          <a:p>
            <a:pPr>
              <a:lnSpc>
                <a:spcPct val="90000"/>
              </a:lnSpc>
              <a:buFont typeface="Arial" panose="020B0604020202020204" pitchFamily="34" charset="0"/>
              <a:buChar char="•"/>
            </a:pPr>
            <a:r>
              <a:rPr lang="en-US" sz="2100" dirty="0"/>
              <a:t>Arrest people and question​</a:t>
            </a:r>
          </a:p>
          <a:p>
            <a:pPr>
              <a:lnSpc>
                <a:spcPct val="90000"/>
              </a:lnSpc>
              <a:buFont typeface="Arial" panose="020B0604020202020204" pitchFamily="34" charset="0"/>
              <a:buChar char="•"/>
            </a:pPr>
            <a:r>
              <a:rPr lang="en-US" sz="2100" dirty="0"/>
              <a:t>Take referrals from public​</a:t>
            </a:r>
          </a:p>
          <a:p>
            <a:pPr>
              <a:lnSpc>
                <a:spcPct val="90000"/>
              </a:lnSpc>
              <a:buFont typeface="Arial" panose="020B0604020202020204" pitchFamily="34" charset="0"/>
              <a:buChar char="•"/>
            </a:pPr>
            <a:r>
              <a:rPr lang="en-US" sz="2100" dirty="0"/>
              <a:t>Public protection – Multi agency public protection arrangements (MAPPA)​</a:t>
            </a:r>
          </a:p>
          <a:p>
            <a:pPr>
              <a:lnSpc>
                <a:spcPct val="90000"/>
              </a:lnSpc>
              <a:buFont typeface="Arial" panose="020B0604020202020204" pitchFamily="34" charset="0"/>
              <a:buChar char="•"/>
            </a:pPr>
            <a:r>
              <a:rPr lang="en-US" sz="2100" dirty="0"/>
              <a:t>Attend strategy meetings and conferences to share information​</a:t>
            </a:r>
          </a:p>
          <a:p>
            <a:pPr>
              <a:lnSpc>
                <a:spcPct val="90000"/>
              </a:lnSpc>
              <a:buFont typeface="Arial" panose="020B0604020202020204" pitchFamily="34" charset="0"/>
              <a:buChar char="•"/>
            </a:pPr>
            <a:r>
              <a:rPr lang="en-US" sz="2100" dirty="0"/>
              <a:t>Confiscate alcohol on the streets​</a:t>
            </a:r>
          </a:p>
          <a:p>
            <a:pPr>
              <a:lnSpc>
                <a:spcPct val="90000"/>
              </a:lnSpc>
              <a:buFont typeface="Arial" panose="020B0604020202020204" pitchFamily="34" charset="0"/>
              <a:buChar char="•"/>
            </a:pPr>
            <a:r>
              <a:rPr lang="en-US" sz="2100" dirty="0"/>
              <a:t>Investigate crime​</a:t>
            </a:r>
          </a:p>
          <a:p>
            <a:pPr>
              <a:lnSpc>
                <a:spcPct val="90000"/>
              </a:lnSpc>
              <a:buFont typeface="Arial" panose="020B0604020202020204" pitchFamily="34" charset="0"/>
              <a:buChar char="•"/>
            </a:pPr>
            <a:r>
              <a:rPr lang="en-US" sz="2100" dirty="0"/>
              <a:t>Speak to the child, trained in ‘Achieving Best Evidence’ (ABE)</a:t>
            </a:r>
          </a:p>
          <a:p>
            <a:pPr>
              <a:lnSpc>
                <a:spcPct val="90000"/>
              </a:lnSpc>
              <a:buFont typeface="Arial" panose="020B0604020202020204" pitchFamily="34" charset="0"/>
              <a:buChar char="•"/>
            </a:pPr>
            <a:r>
              <a:rPr lang="en-US" sz="2100" dirty="0"/>
              <a:t>Representative on Local safeguarding children  </a:t>
            </a:r>
          </a:p>
          <a:p>
            <a:pPr>
              <a:lnSpc>
                <a:spcPct val="90000"/>
              </a:lnSpc>
            </a:pPr>
            <a:r>
              <a:rPr lang="en-US" sz="2100" dirty="0"/>
              <a:t> partnership (LSCP)​</a:t>
            </a:r>
          </a:p>
          <a:p>
            <a:pPr>
              <a:lnSpc>
                <a:spcPct val="90000"/>
              </a:lnSpc>
              <a:buFont typeface="Arial" panose="020B0604020202020204" pitchFamily="34" charset="0"/>
              <a:buChar char="•"/>
            </a:pPr>
            <a:r>
              <a:rPr lang="en-US" sz="2100" dirty="0"/>
              <a:t>Chair Multi Agency Risk Assessment Conference (MARAC)​</a:t>
            </a:r>
          </a:p>
          <a:p>
            <a:pPr>
              <a:lnSpc>
                <a:spcPct val="90000"/>
              </a:lnSpc>
              <a:buFont typeface="Arial" panose="020B0604020202020204" pitchFamily="34" charset="0"/>
              <a:buChar char="•"/>
            </a:pPr>
            <a:r>
              <a:rPr lang="en-US" sz="2100" dirty="0"/>
              <a:t>Be approachable​</a:t>
            </a:r>
          </a:p>
          <a:p>
            <a:pPr>
              <a:lnSpc>
                <a:spcPct val="90000"/>
              </a:lnSpc>
              <a:buFont typeface="Arial" panose="020B0604020202020204" pitchFamily="34" charset="0"/>
              <a:buChar char="•"/>
            </a:pPr>
            <a:r>
              <a:rPr lang="en-US" sz="2100" dirty="0"/>
              <a:t>Education​, School </a:t>
            </a:r>
            <a:r>
              <a:rPr lang="en-US" sz="2100" dirty="0" err="1"/>
              <a:t>liason</a:t>
            </a:r>
            <a:endParaRPr lang="en-US" sz="2100" dirty="0"/>
          </a:p>
          <a:p>
            <a:pPr>
              <a:lnSpc>
                <a:spcPct val="90000"/>
              </a:lnSpc>
              <a:buFont typeface="Arial" panose="020B0604020202020204" pitchFamily="34" charset="0"/>
              <a:buChar char="•"/>
            </a:pPr>
            <a:r>
              <a:rPr lang="en-US" sz="2100" dirty="0"/>
              <a:t>Part of Multi agency safeguarding hub (MASH)</a:t>
            </a:r>
          </a:p>
          <a:p>
            <a:pPr>
              <a:lnSpc>
                <a:spcPct val="90000"/>
              </a:lnSpc>
            </a:pPr>
            <a:endParaRPr lang="en-GB" sz="1300" dirty="0"/>
          </a:p>
        </p:txBody>
      </p:sp>
      <p:sp>
        <p:nvSpPr>
          <p:cNvPr id="5" name="Slide Number Placeholder 4">
            <a:extLst>
              <a:ext uri="{FF2B5EF4-FFF2-40B4-BE49-F238E27FC236}">
                <a16:creationId xmlns:a16="http://schemas.microsoft.com/office/drawing/2014/main" id="{88ACE8F8-5DA4-4F31-AFCE-6CF6DF8BDCD5}"/>
              </a:ext>
            </a:extLst>
          </p:cNvPr>
          <p:cNvSpPr>
            <a:spLocks noGrp="1"/>
          </p:cNvSpPr>
          <p:nvPr>
            <p:ph type="sldNum" sz="quarter" idx="12"/>
          </p:nvPr>
        </p:nvSpPr>
        <p:spPr>
          <a:xfrm>
            <a:off x="9347200" y="6248400"/>
            <a:ext cx="2844800" cy="457200"/>
          </a:xfrm>
          <a:prstGeom prst="rect">
            <a:avLst/>
          </a:prstGeom>
        </p:spPr>
        <p:txBody>
          <a:bodyPr wrap="square" anchor="b">
            <a:normAutofit/>
          </a:bodyPr>
          <a:lstStyle/>
          <a:p>
            <a:pPr>
              <a:spcAft>
                <a:spcPts val="600"/>
              </a:spcAft>
              <a:defRPr/>
            </a:pPr>
            <a:fld id="{1F0EA5F3-0D92-42C5-AFED-569779B05472}" type="slidenum">
              <a:rPr lang="en-GB" altLang="en-US" smtClean="0"/>
              <a:pPr>
                <a:spcAft>
                  <a:spcPts val="600"/>
                </a:spcAft>
                <a:defRPr/>
              </a:pPr>
              <a:t>24</a:t>
            </a:fld>
            <a:endParaRPr lang="en-GB" altLang="en-US"/>
          </a:p>
        </p:txBody>
      </p:sp>
      <p:pic>
        <p:nvPicPr>
          <p:cNvPr id="70660" name="Picture 4" descr="Image result for northumbria police">
            <a:extLst>
              <a:ext uri="{FF2B5EF4-FFF2-40B4-BE49-F238E27FC236}">
                <a16:creationId xmlns:a16="http://schemas.microsoft.com/office/drawing/2014/main" id="{2401A6CB-2518-46F6-9487-F79DC6CF07B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08495" y="987398"/>
            <a:ext cx="4883203" cy="4883203"/>
          </a:xfrm>
          <a:prstGeom prst="rect">
            <a:avLst/>
          </a:prstGeom>
          <a:solidFill>
            <a:srgbClr val="FFFFFF"/>
          </a:solidFill>
        </p:spPr>
      </p:pic>
    </p:spTree>
    <p:extLst>
      <p:ext uri="{BB962C8B-B14F-4D97-AF65-F5344CB8AC3E}">
        <p14:creationId xmlns:p14="http://schemas.microsoft.com/office/powerpoint/2010/main" val="1259923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Image result for nhs">
            <a:extLst>
              <a:ext uri="{FF2B5EF4-FFF2-40B4-BE49-F238E27FC236}">
                <a16:creationId xmlns:a16="http://schemas.microsoft.com/office/drawing/2014/main" id="{72ECEC98-6CC7-4006-9ACF-4B5E94B6F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25" y="3180199"/>
            <a:ext cx="6562725" cy="301369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778DB103-4028-4753-90E2-914482C3CFBC}"/>
              </a:ext>
            </a:extLst>
          </p:cNvPr>
          <p:cNvSpPr>
            <a:spLocks noGrp="1"/>
          </p:cNvSpPr>
          <p:nvPr>
            <p:ph type="title"/>
          </p:nvPr>
        </p:nvSpPr>
        <p:spPr>
          <a:xfrm>
            <a:off x="724535" y="152400"/>
            <a:ext cx="10972800" cy="1371600"/>
          </a:xfrm>
        </p:spPr>
        <p:txBody>
          <a:bodyPr/>
          <a:lstStyle/>
          <a:p>
            <a:r>
              <a:rPr lang="en-US" dirty="0"/>
              <a:t>HEALTH​</a:t>
            </a:r>
            <a:br>
              <a:rPr lang="en-US" dirty="0"/>
            </a:br>
            <a:endParaRPr lang="en-GB" dirty="0"/>
          </a:p>
        </p:txBody>
      </p:sp>
      <p:sp>
        <p:nvSpPr>
          <p:cNvPr id="6" name="Content Placeholder 5">
            <a:extLst>
              <a:ext uri="{FF2B5EF4-FFF2-40B4-BE49-F238E27FC236}">
                <a16:creationId xmlns:a16="http://schemas.microsoft.com/office/drawing/2014/main" id="{6E14F063-46C5-44C5-82E3-474FA5B9A385}"/>
              </a:ext>
            </a:extLst>
          </p:cNvPr>
          <p:cNvSpPr>
            <a:spLocks noGrp="1"/>
          </p:cNvSpPr>
          <p:nvPr>
            <p:ph idx="1"/>
          </p:nvPr>
        </p:nvSpPr>
        <p:spPr>
          <a:xfrm>
            <a:off x="494665" y="838200"/>
            <a:ext cx="10972800" cy="4516120"/>
          </a:xfrm>
        </p:spPr>
        <p:txBody>
          <a:bodyPr wrap="square" anchor="t">
            <a:normAutofit fontScale="25000" lnSpcReduction="20000"/>
          </a:bodyPr>
          <a:lstStyle/>
          <a:p>
            <a:pPr marL="0" indent="0">
              <a:lnSpc>
                <a:spcPct val="90000"/>
              </a:lnSpc>
              <a:buNone/>
            </a:pPr>
            <a:endParaRPr lang="en-US" sz="1500" dirty="0"/>
          </a:p>
          <a:p>
            <a:pPr>
              <a:lnSpc>
                <a:spcPct val="90000"/>
              </a:lnSpc>
              <a:buFont typeface="Arial" panose="020B0604020202020204" pitchFamily="34" charset="0"/>
              <a:buChar char="•"/>
            </a:pPr>
            <a:r>
              <a:rPr lang="en-US" sz="7200" dirty="0"/>
              <a:t>Attend strategy meetings and conferences to share information​</a:t>
            </a:r>
          </a:p>
          <a:p>
            <a:pPr>
              <a:lnSpc>
                <a:spcPct val="90000"/>
              </a:lnSpc>
              <a:buFont typeface="Arial" panose="020B0604020202020204" pitchFamily="34" charset="0"/>
              <a:buChar char="•"/>
            </a:pPr>
            <a:r>
              <a:rPr lang="en-US" sz="7200" dirty="0"/>
              <a:t>Remain child focused​, speak to the child</a:t>
            </a:r>
          </a:p>
          <a:p>
            <a:pPr>
              <a:lnSpc>
                <a:spcPct val="90000"/>
              </a:lnSpc>
              <a:buFont typeface="Arial" panose="020B0604020202020204" pitchFamily="34" charset="0"/>
              <a:buChar char="•"/>
            </a:pPr>
            <a:r>
              <a:rPr lang="en-US" sz="7200" dirty="0"/>
              <a:t>Complete document injuries on body charts​</a:t>
            </a:r>
          </a:p>
          <a:p>
            <a:pPr>
              <a:lnSpc>
                <a:spcPct val="90000"/>
              </a:lnSpc>
              <a:buFont typeface="Arial" panose="020B0604020202020204" pitchFamily="34" charset="0"/>
              <a:buChar char="•"/>
            </a:pPr>
            <a:r>
              <a:rPr lang="en-US" sz="7200" dirty="0"/>
              <a:t>Use relevant specialist safeguarding team if concerned – Nurse  advisors or child protection (CP) medical doctors​</a:t>
            </a:r>
          </a:p>
          <a:p>
            <a:pPr>
              <a:lnSpc>
                <a:spcPct val="90000"/>
              </a:lnSpc>
              <a:buFont typeface="Arial" panose="020B0604020202020204" pitchFamily="34" charset="0"/>
              <a:buChar char="•"/>
            </a:pPr>
            <a:r>
              <a:rPr lang="en-US" sz="7200" dirty="0"/>
              <a:t>Refer cause for concern​</a:t>
            </a:r>
          </a:p>
          <a:p>
            <a:pPr>
              <a:lnSpc>
                <a:spcPct val="90000"/>
              </a:lnSpc>
              <a:buFont typeface="Arial" panose="020B0604020202020204" pitchFamily="34" charset="0"/>
              <a:buChar char="•"/>
            </a:pPr>
            <a:r>
              <a:rPr lang="en-US" sz="7200" dirty="0"/>
              <a:t>Observations​</a:t>
            </a:r>
          </a:p>
          <a:p>
            <a:pPr>
              <a:lnSpc>
                <a:spcPct val="90000"/>
              </a:lnSpc>
              <a:buFont typeface="Arial" panose="020B0604020202020204" pitchFamily="34" charset="0"/>
              <a:buChar char="•"/>
            </a:pPr>
            <a:r>
              <a:rPr lang="en-US" sz="7200" dirty="0"/>
              <a:t>Follow up care​</a:t>
            </a:r>
          </a:p>
          <a:p>
            <a:pPr>
              <a:lnSpc>
                <a:spcPct val="90000"/>
              </a:lnSpc>
              <a:buFont typeface="Arial" panose="020B0604020202020204" pitchFamily="34" charset="0"/>
              <a:buChar char="•"/>
            </a:pPr>
            <a:r>
              <a:rPr lang="en-US" sz="7200" dirty="0"/>
              <a:t>Identify diagnose cause of injuries​</a:t>
            </a:r>
          </a:p>
          <a:p>
            <a:pPr>
              <a:lnSpc>
                <a:spcPct val="90000"/>
              </a:lnSpc>
              <a:buFont typeface="Arial" panose="020B0604020202020204" pitchFamily="34" charset="0"/>
              <a:buChar char="•"/>
            </a:pPr>
            <a:r>
              <a:rPr lang="en-US" sz="7200" dirty="0"/>
              <a:t>Early Help Assessment and Plan (EHAP)​</a:t>
            </a:r>
          </a:p>
          <a:p>
            <a:pPr>
              <a:lnSpc>
                <a:spcPct val="90000"/>
              </a:lnSpc>
              <a:buFont typeface="Arial" panose="020B0604020202020204" pitchFamily="34" charset="0"/>
              <a:buChar char="•"/>
            </a:pPr>
            <a:r>
              <a:rPr lang="en-US" sz="7200" dirty="0"/>
              <a:t>Support families​</a:t>
            </a:r>
          </a:p>
          <a:p>
            <a:pPr>
              <a:lnSpc>
                <a:spcPct val="90000"/>
              </a:lnSpc>
              <a:buFont typeface="Arial" panose="020B0604020202020204" pitchFamily="34" charset="0"/>
              <a:buChar char="•"/>
            </a:pPr>
            <a:r>
              <a:rPr lang="en-US" sz="7200" dirty="0"/>
              <a:t>Record keeping​</a:t>
            </a:r>
          </a:p>
          <a:p>
            <a:pPr>
              <a:lnSpc>
                <a:spcPct val="90000"/>
              </a:lnSpc>
              <a:buFont typeface="Arial" panose="020B0604020202020204" pitchFamily="34" charset="0"/>
              <a:buChar char="•"/>
            </a:pPr>
            <a:r>
              <a:rPr lang="en-US" sz="7200" dirty="0"/>
              <a:t>Monitor child development and growth​</a:t>
            </a:r>
          </a:p>
          <a:p>
            <a:pPr>
              <a:lnSpc>
                <a:spcPct val="90000"/>
              </a:lnSpc>
              <a:buFont typeface="Arial" panose="020B0604020202020204" pitchFamily="34" charset="0"/>
              <a:buChar char="•"/>
            </a:pPr>
            <a:r>
              <a:rPr lang="en-US" sz="7200" dirty="0"/>
              <a:t>Assessment of family​</a:t>
            </a:r>
          </a:p>
          <a:p>
            <a:pPr>
              <a:lnSpc>
                <a:spcPct val="90000"/>
              </a:lnSpc>
              <a:buFont typeface="Arial" panose="020B0604020202020204" pitchFamily="34" charset="0"/>
              <a:buChar char="•"/>
            </a:pPr>
            <a:r>
              <a:rPr lang="en-US" sz="7200" dirty="0"/>
              <a:t>Healthy child </a:t>
            </a:r>
            <a:r>
              <a:rPr lang="en-US" sz="7200" dirty="0" err="1"/>
              <a:t>programme</a:t>
            </a:r>
            <a:r>
              <a:rPr lang="en-US" sz="7200" dirty="0"/>
              <a:t>​</a:t>
            </a:r>
          </a:p>
          <a:p>
            <a:pPr>
              <a:lnSpc>
                <a:spcPct val="90000"/>
              </a:lnSpc>
              <a:buFont typeface="Arial" panose="020B0604020202020204" pitchFamily="34" charset="0"/>
              <a:buChar char="•"/>
            </a:pPr>
            <a:r>
              <a:rPr lang="en-US" sz="7200" dirty="0"/>
              <a:t>Report writing for conferences​</a:t>
            </a:r>
          </a:p>
          <a:p>
            <a:pPr>
              <a:lnSpc>
                <a:spcPct val="90000"/>
              </a:lnSpc>
              <a:buFont typeface="Arial" panose="020B0604020202020204" pitchFamily="34" charset="0"/>
              <a:buChar char="•"/>
            </a:pPr>
            <a:r>
              <a:rPr lang="en-US" sz="7200" dirty="0"/>
              <a:t>Contribute to MARAC-MASH-MAPPA​</a:t>
            </a:r>
          </a:p>
          <a:p>
            <a:pPr>
              <a:lnSpc>
                <a:spcPct val="90000"/>
              </a:lnSpc>
              <a:buFont typeface="Arial" panose="020B0604020202020204" pitchFamily="34" charset="0"/>
              <a:buChar char="•"/>
            </a:pPr>
            <a:r>
              <a:rPr lang="en-US" sz="7200" dirty="0"/>
              <a:t>Sexual health of young people ​</a:t>
            </a:r>
          </a:p>
          <a:p>
            <a:pPr>
              <a:lnSpc>
                <a:spcPct val="90000"/>
              </a:lnSpc>
              <a:buFont typeface="Arial" panose="020B0604020202020204" pitchFamily="34" charset="0"/>
              <a:buChar char="•"/>
            </a:pPr>
            <a:r>
              <a:rPr lang="en-US" sz="7200" dirty="0"/>
              <a:t>Refer to children and young people’s service (CYPS) mental health​</a:t>
            </a:r>
          </a:p>
          <a:p>
            <a:pPr>
              <a:lnSpc>
                <a:spcPct val="90000"/>
              </a:lnSpc>
            </a:pPr>
            <a:endParaRPr lang="en-GB" sz="1500" dirty="0"/>
          </a:p>
        </p:txBody>
      </p:sp>
      <p:sp>
        <p:nvSpPr>
          <p:cNvPr id="4" name="Slide Number Placeholder 3">
            <a:extLst>
              <a:ext uri="{FF2B5EF4-FFF2-40B4-BE49-F238E27FC236}">
                <a16:creationId xmlns:a16="http://schemas.microsoft.com/office/drawing/2014/main" id="{52495834-7A91-42AE-939F-BC482155C82F}"/>
              </a:ext>
            </a:extLst>
          </p:cNvPr>
          <p:cNvSpPr>
            <a:spLocks noGrp="1"/>
          </p:cNvSpPr>
          <p:nvPr>
            <p:ph type="sldNum" sz="quarter" idx="12"/>
          </p:nvPr>
        </p:nvSpPr>
        <p:spPr>
          <a:xfrm>
            <a:off x="9347200" y="6248400"/>
            <a:ext cx="2844800" cy="457200"/>
          </a:xfrm>
          <a:prstGeom prst="rect">
            <a:avLst/>
          </a:prstGeom>
        </p:spPr>
        <p:txBody>
          <a:bodyPr wrap="square" anchor="b">
            <a:normAutofit/>
          </a:bodyPr>
          <a:lstStyle/>
          <a:p>
            <a:pPr>
              <a:spcAft>
                <a:spcPts val="600"/>
              </a:spcAft>
              <a:defRPr/>
            </a:pPr>
            <a:fld id="{E600787D-900F-4A07-880A-14AEC7CCDCE2}" type="slidenum">
              <a:rPr lang="en-GB" altLang="en-US" smtClean="0"/>
              <a:pPr>
                <a:spcAft>
                  <a:spcPts val="600"/>
                </a:spcAft>
                <a:defRPr/>
              </a:pPr>
              <a:t>25</a:t>
            </a:fld>
            <a:endParaRPr lang="en-GB" altLang="en-US" dirty="0"/>
          </a:p>
        </p:txBody>
      </p:sp>
    </p:spTree>
    <p:extLst>
      <p:ext uri="{BB962C8B-B14F-4D97-AF65-F5344CB8AC3E}">
        <p14:creationId xmlns:p14="http://schemas.microsoft.com/office/powerpoint/2010/main" val="376130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A776345-C935-4DA9-8F4A-B67CD5244B06}"/>
              </a:ext>
            </a:extLst>
          </p:cNvPr>
          <p:cNvSpPr>
            <a:spLocks noGrp="1"/>
          </p:cNvSpPr>
          <p:nvPr>
            <p:ph type="title"/>
          </p:nvPr>
        </p:nvSpPr>
        <p:spPr>
          <a:xfrm>
            <a:off x="609600" y="152400"/>
            <a:ext cx="10515600" cy="1325563"/>
          </a:xfrm>
        </p:spPr>
        <p:txBody>
          <a:bodyPr/>
          <a:lstStyle/>
          <a:p>
            <a:r>
              <a:rPr lang="en-US" dirty="0"/>
              <a:t>CHILDRENS SOCIAL CARE​</a:t>
            </a:r>
            <a:br>
              <a:rPr lang="en-US" dirty="0"/>
            </a:br>
            <a:endParaRPr lang="en-US" dirty="0"/>
          </a:p>
        </p:txBody>
      </p:sp>
      <p:sp>
        <p:nvSpPr>
          <p:cNvPr id="2" name="Content Placeholder 1">
            <a:extLst>
              <a:ext uri="{FF2B5EF4-FFF2-40B4-BE49-F238E27FC236}">
                <a16:creationId xmlns:a16="http://schemas.microsoft.com/office/drawing/2014/main" id="{E1D1201A-BBAD-4BE9-BC64-78714C0E9A7F}"/>
              </a:ext>
            </a:extLst>
          </p:cNvPr>
          <p:cNvSpPr>
            <a:spLocks noGrp="1"/>
          </p:cNvSpPr>
          <p:nvPr>
            <p:ph idx="1"/>
          </p:nvPr>
        </p:nvSpPr>
        <p:spPr>
          <a:xfrm>
            <a:off x="609600" y="919955"/>
            <a:ext cx="10972800" cy="4622201"/>
          </a:xfrm>
        </p:spPr>
        <p:txBody>
          <a:bodyPr wrap="square" anchor="t">
            <a:normAutofit fontScale="85000" lnSpcReduction="20000"/>
          </a:bodyPr>
          <a:lstStyle/>
          <a:p>
            <a:pPr>
              <a:lnSpc>
                <a:spcPct val="90000"/>
              </a:lnSpc>
              <a:buFont typeface="Arial" panose="020B0604020202020204" pitchFamily="34" charset="0"/>
              <a:buChar char="•"/>
            </a:pPr>
            <a:r>
              <a:rPr lang="en-US" sz="2000" dirty="0"/>
              <a:t>Safety and welfare of children​</a:t>
            </a:r>
          </a:p>
          <a:p>
            <a:pPr>
              <a:lnSpc>
                <a:spcPct val="90000"/>
              </a:lnSpc>
              <a:buFont typeface="Arial" panose="020B0604020202020204" pitchFamily="34" charset="0"/>
              <a:buChar char="•"/>
            </a:pPr>
            <a:r>
              <a:rPr lang="en-US" sz="2000" dirty="0"/>
              <a:t>Information sharing multi agency​</a:t>
            </a:r>
          </a:p>
          <a:p>
            <a:pPr>
              <a:lnSpc>
                <a:spcPct val="90000"/>
              </a:lnSpc>
              <a:buFont typeface="Arial" panose="020B0604020202020204" pitchFamily="34" charset="0"/>
              <a:buChar char="•"/>
            </a:pPr>
            <a:r>
              <a:rPr lang="en-US" sz="2000" dirty="0"/>
              <a:t>Make referrals in and out to health – medicals, second opinions​</a:t>
            </a:r>
          </a:p>
          <a:p>
            <a:pPr>
              <a:lnSpc>
                <a:spcPct val="90000"/>
              </a:lnSpc>
              <a:buFont typeface="Arial" panose="020B0604020202020204" pitchFamily="34" charset="0"/>
              <a:buChar char="•"/>
            </a:pPr>
            <a:r>
              <a:rPr lang="en-US" sz="2000" dirty="0"/>
              <a:t>Accurate record keeping​</a:t>
            </a:r>
          </a:p>
          <a:p>
            <a:pPr>
              <a:lnSpc>
                <a:spcPct val="90000"/>
              </a:lnSpc>
              <a:buFont typeface="Arial" panose="020B0604020202020204" pitchFamily="34" charset="0"/>
              <a:buChar char="•"/>
            </a:pPr>
            <a:r>
              <a:rPr lang="en-US" sz="2000" dirty="0"/>
              <a:t>Multi-Disciplinary Team (MDT) support​</a:t>
            </a:r>
          </a:p>
          <a:p>
            <a:pPr>
              <a:lnSpc>
                <a:spcPct val="90000"/>
              </a:lnSpc>
              <a:buFont typeface="Arial" panose="020B0604020202020204" pitchFamily="34" charset="0"/>
              <a:buChar char="•"/>
            </a:pPr>
            <a:r>
              <a:rPr lang="en-US" sz="2000" dirty="0"/>
              <a:t>Contribute to MARAC-MASH-MAPPA​</a:t>
            </a:r>
          </a:p>
          <a:p>
            <a:pPr>
              <a:lnSpc>
                <a:spcPct val="90000"/>
              </a:lnSpc>
              <a:buFont typeface="Arial" panose="020B0604020202020204" pitchFamily="34" charset="0"/>
              <a:buChar char="•"/>
            </a:pPr>
            <a:r>
              <a:rPr lang="en-US" sz="2000" dirty="0"/>
              <a:t>Responsible for conferences and other meetings​</a:t>
            </a:r>
          </a:p>
          <a:p>
            <a:pPr>
              <a:lnSpc>
                <a:spcPct val="90000"/>
              </a:lnSpc>
              <a:buFont typeface="Arial" panose="020B0604020202020204" pitchFamily="34" charset="0"/>
              <a:buChar char="•"/>
            </a:pPr>
            <a:r>
              <a:rPr lang="en-US" sz="2000" dirty="0"/>
              <a:t>Liaise to support families​</a:t>
            </a:r>
          </a:p>
          <a:p>
            <a:pPr>
              <a:lnSpc>
                <a:spcPct val="90000"/>
              </a:lnSpc>
              <a:buFont typeface="Arial" panose="020B0604020202020204" pitchFamily="34" charset="0"/>
              <a:buChar char="•"/>
            </a:pPr>
            <a:r>
              <a:rPr lang="en-US" sz="2000" dirty="0"/>
              <a:t>Core and initial assessments​</a:t>
            </a:r>
          </a:p>
          <a:p>
            <a:pPr>
              <a:lnSpc>
                <a:spcPct val="90000"/>
              </a:lnSpc>
              <a:buFont typeface="Arial" panose="020B0604020202020204" pitchFamily="34" charset="0"/>
              <a:buChar char="•"/>
            </a:pPr>
            <a:r>
              <a:rPr lang="en-US" sz="2000" dirty="0"/>
              <a:t>Section 17 and 47 assessments​</a:t>
            </a:r>
          </a:p>
          <a:p>
            <a:pPr>
              <a:lnSpc>
                <a:spcPct val="90000"/>
              </a:lnSpc>
              <a:buFont typeface="Arial" panose="020B0604020202020204" pitchFamily="34" charset="0"/>
              <a:buChar char="•"/>
            </a:pPr>
            <a:r>
              <a:rPr lang="en-US" sz="2000" dirty="0"/>
              <a:t>Strategy meetings​</a:t>
            </a:r>
          </a:p>
          <a:p>
            <a:pPr>
              <a:lnSpc>
                <a:spcPct val="90000"/>
              </a:lnSpc>
              <a:buFont typeface="Arial" panose="020B0604020202020204" pitchFamily="34" charset="0"/>
              <a:buChar char="•"/>
            </a:pPr>
            <a:r>
              <a:rPr lang="en-US" sz="2000" dirty="0"/>
              <a:t>Core and Care team meetings​</a:t>
            </a:r>
          </a:p>
          <a:p>
            <a:pPr>
              <a:lnSpc>
                <a:spcPct val="90000"/>
              </a:lnSpc>
              <a:buFont typeface="Arial" panose="020B0604020202020204" pitchFamily="34" charset="0"/>
              <a:buChar char="•"/>
            </a:pPr>
            <a:r>
              <a:rPr lang="en-US" sz="2000" dirty="0"/>
              <a:t>Identify additional support networks- voluntary, family and friends, professionals</a:t>
            </a:r>
          </a:p>
          <a:p>
            <a:pPr>
              <a:lnSpc>
                <a:spcPct val="90000"/>
              </a:lnSpc>
              <a:buFont typeface="Arial" panose="020B0604020202020204" pitchFamily="34" charset="0"/>
              <a:buChar char="•"/>
            </a:pPr>
            <a:r>
              <a:rPr lang="en-US" sz="2000" dirty="0"/>
              <a:t>Work with and provide training for Foster </a:t>
            </a:r>
            <a:r>
              <a:rPr lang="en-US" sz="2000" dirty="0" err="1"/>
              <a:t>Carers</a:t>
            </a:r>
            <a:endParaRPr lang="en-US" sz="2000" dirty="0"/>
          </a:p>
          <a:p>
            <a:pPr>
              <a:lnSpc>
                <a:spcPct val="90000"/>
              </a:lnSpc>
            </a:pPr>
            <a:endParaRPr lang="en-GB" sz="2000" dirty="0"/>
          </a:p>
        </p:txBody>
      </p:sp>
      <p:sp>
        <p:nvSpPr>
          <p:cNvPr id="3" name="Slide Number Placeholder 2">
            <a:extLst>
              <a:ext uri="{FF2B5EF4-FFF2-40B4-BE49-F238E27FC236}">
                <a16:creationId xmlns:a16="http://schemas.microsoft.com/office/drawing/2014/main" id="{B7939852-D67B-4BBA-A245-EA57C9507320}"/>
              </a:ext>
            </a:extLst>
          </p:cNvPr>
          <p:cNvSpPr>
            <a:spLocks noGrp="1"/>
          </p:cNvSpPr>
          <p:nvPr>
            <p:ph type="sldNum" sz="quarter" idx="12"/>
          </p:nvPr>
        </p:nvSpPr>
        <p:spPr>
          <a:xfrm>
            <a:off x="9347200" y="6248400"/>
            <a:ext cx="2844800" cy="457200"/>
          </a:xfrm>
          <a:prstGeom prst="rect">
            <a:avLst/>
          </a:prstGeom>
        </p:spPr>
        <p:txBody>
          <a:bodyPr wrap="square" anchor="b">
            <a:normAutofit/>
          </a:bodyPr>
          <a:lstStyle/>
          <a:p>
            <a:pPr>
              <a:spcAft>
                <a:spcPts val="600"/>
              </a:spcAft>
              <a:defRPr/>
            </a:pPr>
            <a:fld id="{00C0B559-4AB9-4E11-AEFE-6F3E42A5D7FB}" type="slidenum">
              <a:rPr lang="en-GB" altLang="en-US" smtClean="0"/>
              <a:pPr>
                <a:spcAft>
                  <a:spcPts val="600"/>
                </a:spcAft>
                <a:defRPr/>
              </a:pPr>
              <a:t>26</a:t>
            </a:fld>
            <a:endParaRPr lang="en-GB" altLang="en-US"/>
          </a:p>
        </p:txBody>
      </p:sp>
      <p:pic>
        <p:nvPicPr>
          <p:cNvPr id="72706" name="Picture 1" descr="Our Working Principles email (002)">
            <a:extLst>
              <a:ext uri="{FF2B5EF4-FFF2-40B4-BE49-F238E27FC236}">
                <a16:creationId xmlns:a16="http://schemas.microsoft.com/office/drawing/2014/main" id="{70596131-02D2-4AF9-BBC9-7A789072D7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5360035"/>
            <a:ext cx="10002837" cy="147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8259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C8FFD4E-1970-48F5-87C3-FA1289D3F69F}"/>
              </a:ext>
            </a:extLst>
          </p:cNvPr>
          <p:cNvSpPr>
            <a:spLocks noGrp="1"/>
          </p:cNvSpPr>
          <p:nvPr>
            <p:ph type="title"/>
          </p:nvPr>
        </p:nvSpPr>
        <p:spPr>
          <a:xfrm>
            <a:off x="680721" y="168911"/>
            <a:ext cx="4011084" cy="1162050"/>
          </a:xfrm>
        </p:spPr>
        <p:txBody>
          <a:bodyPr wrap="square" anchor="b">
            <a:normAutofit/>
          </a:bodyPr>
          <a:lstStyle/>
          <a:p>
            <a:r>
              <a:rPr lang="en-US" dirty="0"/>
              <a:t>EDUCATION​</a:t>
            </a:r>
            <a:br>
              <a:rPr lang="en-US" dirty="0"/>
            </a:br>
            <a:endParaRPr lang="en-GB" dirty="0"/>
          </a:p>
        </p:txBody>
      </p:sp>
      <p:sp>
        <p:nvSpPr>
          <p:cNvPr id="7" name="Content Placeholder 6">
            <a:extLst>
              <a:ext uri="{FF2B5EF4-FFF2-40B4-BE49-F238E27FC236}">
                <a16:creationId xmlns:a16="http://schemas.microsoft.com/office/drawing/2014/main" id="{835265C1-B54A-4532-A075-C542206856A9}"/>
              </a:ext>
            </a:extLst>
          </p:cNvPr>
          <p:cNvSpPr>
            <a:spLocks noGrp="1"/>
          </p:cNvSpPr>
          <p:nvPr>
            <p:ph type="body" sz="half" idx="2"/>
          </p:nvPr>
        </p:nvSpPr>
        <p:spPr>
          <a:xfrm>
            <a:off x="609600" y="1330961"/>
            <a:ext cx="5361311" cy="4795204"/>
          </a:xfrm>
        </p:spPr>
        <p:txBody>
          <a:bodyPr wrap="square" anchor="t">
            <a:normAutofit fontScale="92500" lnSpcReduction="20000"/>
          </a:bodyPr>
          <a:lstStyle/>
          <a:p>
            <a:pPr>
              <a:buFont typeface="Arial" panose="020B0604020202020204" pitchFamily="34" charset="0"/>
              <a:buChar char="•"/>
            </a:pPr>
            <a:r>
              <a:rPr lang="en-US" sz="1800" dirty="0"/>
              <a:t>Designated officer​</a:t>
            </a:r>
          </a:p>
          <a:p>
            <a:pPr>
              <a:buFont typeface="Arial" panose="020B0604020202020204" pitchFamily="34" charset="0"/>
              <a:buChar char="•"/>
            </a:pPr>
            <a:r>
              <a:rPr lang="en-US" sz="1800" dirty="0"/>
              <a:t>School health advisor​</a:t>
            </a:r>
          </a:p>
          <a:p>
            <a:pPr>
              <a:buFont typeface="Arial" panose="020B0604020202020204" pitchFamily="34" charset="0"/>
              <a:buChar char="•"/>
            </a:pPr>
            <a:r>
              <a:rPr lang="en-US" sz="1800" dirty="0"/>
              <a:t>All staff have responsibility for safeguarding and complying with “keeping children safe in education and working together”​</a:t>
            </a:r>
          </a:p>
          <a:p>
            <a:pPr>
              <a:buFont typeface="Arial" panose="020B0604020202020204" pitchFamily="34" charset="0"/>
              <a:buChar char="•"/>
            </a:pPr>
            <a:r>
              <a:rPr lang="en-US" sz="1800" dirty="0"/>
              <a:t>Monitoring attendance (attendance officers) and academic progress​</a:t>
            </a:r>
          </a:p>
          <a:p>
            <a:pPr>
              <a:buFont typeface="Arial" panose="020B0604020202020204" pitchFamily="34" charset="0"/>
              <a:buChar char="•"/>
            </a:pPr>
            <a:r>
              <a:rPr lang="en-US" sz="1800" dirty="0"/>
              <a:t>Talking to parents and carers​</a:t>
            </a:r>
          </a:p>
          <a:p>
            <a:pPr>
              <a:buFont typeface="Arial" panose="020B0604020202020204" pitchFamily="34" charset="0"/>
              <a:buChar char="•"/>
            </a:pPr>
            <a:r>
              <a:rPr lang="en-US" sz="1800" dirty="0"/>
              <a:t>Information sharing with other professionals​</a:t>
            </a:r>
          </a:p>
          <a:p>
            <a:pPr>
              <a:buFont typeface="Arial" panose="020B0604020202020204" pitchFamily="34" charset="0"/>
              <a:buChar char="•"/>
            </a:pPr>
            <a:r>
              <a:rPr lang="en-US" sz="1800" dirty="0"/>
              <a:t>Remain child focused – make opportunities available to speak to the child alone​</a:t>
            </a:r>
          </a:p>
          <a:p>
            <a:pPr>
              <a:buFont typeface="Arial" panose="020B0604020202020204" pitchFamily="34" charset="0"/>
              <a:buChar char="•"/>
            </a:pPr>
            <a:r>
              <a:rPr lang="en-US" sz="1800" dirty="0"/>
              <a:t>Home visits in nursery early indication of problems​</a:t>
            </a:r>
          </a:p>
          <a:p>
            <a:pPr>
              <a:buFont typeface="Arial" panose="020B0604020202020204" pitchFamily="34" charset="0"/>
              <a:buChar char="•"/>
            </a:pPr>
            <a:r>
              <a:rPr lang="en-US" sz="1800" dirty="0"/>
              <a:t>Identify changes in </a:t>
            </a:r>
            <a:r>
              <a:rPr lang="en-US" sz="1800" dirty="0" err="1"/>
              <a:t>behaviour</a:t>
            </a:r>
            <a:r>
              <a:rPr lang="en-US" sz="1800" dirty="0"/>
              <a:t> or presentation​</a:t>
            </a:r>
          </a:p>
          <a:p>
            <a:pPr>
              <a:buFont typeface="Arial" panose="020B0604020202020204" pitchFamily="34" charset="0"/>
              <a:buChar char="•"/>
            </a:pPr>
            <a:r>
              <a:rPr lang="en-US" sz="1800" dirty="0"/>
              <a:t>Counselling​</a:t>
            </a:r>
          </a:p>
          <a:p>
            <a:pPr>
              <a:buFont typeface="Arial" panose="020B0604020202020204" pitchFamily="34" charset="0"/>
              <a:buChar char="•"/>
            </a:pPr>
            <a:r>
              <a:rPr lang="en-US" sz="1800" dirty="0"/>
              <a:t>Drop in sessions​</a:t>
            </a:r>
          </a:p>
          <a:p>
            <a:pPr>
              <a:buFont typeface="Arial" panose="020B0604020202020204" pitchFamily="34" charset="0"/>
              <a:buChar char="•"/>
            </a:pPr>
            <a:r>
              <a:rPr lang="en-US" sz="1800" dirty="0"/>
              <a:t>Early Help and Assessment Plans (EHAP)</a:t>
            </a:r>
          </a:p>
        </p:txBody>
      </p:sp>
      <p:sp>
        <p:nvSpPr>
          <p:cNvPr id="5" name="Slide Number Placeholder 4">
            <a:extLst>
              <a:ext uri="{FF2B5EF4-FFF2-40B4-BE49-F238E27FC236}">
                <a16:creationId xmlns:a16="http://schemas.microsoft.com/office/drawing/2014/main" id="{44D85C67-281B-427C-B5D5-9695815B4864}"/>
              </a:ext>
            </a:extLst>
          </p:cNvPr>
          <p:cNvSpPr>
            <a:spLocks noGrp="1"/>
          </p:cNvSpPr>
          <p:nvPr>
            <p:ph type="sldNum" sz="quarter" idx="12"/>
          </p:nvPr>
        </p:nvSpPr>
        <p:spPr>
          <a:xfrm>
            <a:off x="9347200" y="6248400"/>
            <a:ext cx="2844800" cy="457200"/>
          </a:xfrm>
          <a:prstGeom prst="rect">
            <a:avLst/>
          </a:prstGeom>
        </p:spPr>
        <p:txBody>
          <a:bodyPr wrap="square" anchor="b">
            <a:normAutofit/>
          </a:bodyPr>
          <a:lstStyle/>
          <a:p>
            <a:pPr>
              <a:spcAft>
                <a:spcPts val="600"/>
              </a:spcAft>
              <a:defRPr/>
            </a:pPr>
            <a:fld id="{69D19370-4F68-408E-908A-3C875F13410B}" type="slidenum">
              <a:rPr lang="en-GB" altLang="en-US" smtClean="0"/>
              <a:pPr>
                <a:spcAft>
                  <a:spcPts val="600"/>
                </a:spcAft>
                <a:defRPr/>
              </a:pPr>
              <a:t>27</a:t>
            </a:fld>
            <a:endParaRPr lang="en-GB" altLang="en-US"/>
          </a:p>
        </p:txBody>
      </p:sp>
      <p:pic>
        <p:nvPicPr>
          <p:cNvPr id="73730" name="Picture 2" descr="five brown pencils">
            <a:extLst>
              <a:ext uri="{FF2B5EF4-FFF2-40B4-BE49-F238E27FC236}">
                <a16:creationId xmlns:a16="http://schemas.microsoft.com/office/drawing/2014/main" id="{C80C48D7-91F5-446B-8B38-F3EFAEDCCEF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21090" y="273051"/>
            <a:ext cx="3906952" cy="5853113"/>
          </a:xfrm>
          <a:prstGeom prst="rect">
            <a:avLst/>
          </a:prstGeom>
          <a:solidFill>
            <a:srgbClr val="FFFFFF"/>
          </a:solidFill>
        </p:spPr>
      </p:pic>
    </p:spTree>
    <p:extLst>
      <p:ext uri="{BB962C8B-B14F-4D97-AF65-F5344CB8AC3E}">
        <p14:creationId xmlns:p14="http://schemas.microsoft.com/office/powerpoint/2010/main" val="3115740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 name="Freeform: Shape 10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2" name="Group 1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DCC00E03-78A3-4485-A555-4EDC70E926FC}"/>
              </a:ext>
            </a:extLst>
          </p:cNvPr>
          <p:cNvSpPr>
            <a:spLocks noGrp="1"/>
          </p:cNvSpPr>
          <p:nvPr>
            <p:ph type="title"/>
          </p:nvPr>
        </p:nvSpPr>
        <p:spPr>
          <a:xfrm>
            <a:off x="535020" y="685800"/>
            <a:ext cx="2780271" cy="5105400"/>
          </a:xfrm>
        </p:spPr>
        <p:txBody>
          <a:bodyPr>
            <a:normAutofit/>
          </a:bodyPr>
          <a:lstStyle/>
          <a:p>
            <a:r>
              <a:rPr lang="en-GB" sz="3100">
                <a:solidFill>
                  <a:srgbClr val="FFFFFF"/>
                </a:solidFill>
              </a:rPr>
              <a:t>Other agencies and the wider environment:</a:t>
            </a:r>
            <a:br>
              <a:rPr lang="en-GB" sz="3100">
                <a:solidFill>
                  <a:srgbClr val="FFFFFF"/>
                </a:solidFill>
              </a:rPr>
            </a:br>
            <a:r>
              <a:rPr lang="en-GB" sz="3100">
                <a:solidFill>
                  <a:srgbClr val="FFFFFF"/>
                </a:solidFill>
              </a:rPr>
              <a:t>Who may or may not have a relationship with the child or have information to add to the jigsaw</a:t>
            </a:r>
          </a:p>
        </p:txBody>
      </p:sp>
      <p:graphicFrame>
        <p:nvGraphicFramePr>
          <p:cNvPr id="93" name="Content Placeholder 2">
            <a:extLst>
              <a:ext uri="{FF2B5EF4-FFF2-40B4-BE49-F238E27FC236}">
                <a16:creationId xmlns:a16="http://schemas.microsoft.com/office/drawing/2014/main" id="{C7049314-C92A-4CE2-8C46-B714C2599FEC}"/>
              </a:ext>
            </a:extLst>
          </p:cNvPr>
          <p:cNvGraphicFramePr>
            <a:graphicFrameLocks noGrp="1"/>
          </p:cNvGraphicFramePr>
          <p:nvPr>
            <p:ph idx="1"/>
            <p:extLst>
              <p:ext uri="{D42A27DB-BD31-4B8C-83A1-F6EECF244321}">
                <p14:modId xmlns:p14="http://schemas.microsoft.com/office/powerpoint/2010/main" val="399587348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1871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3" name="Rectangle 2">
            <a:extLst>
              <a:ext uri="{FF2B5EF4-FFF2-40B4-BE49-F238E27FC236}">
                <a16:creationId xmlns:a16="http://schemas.microsoft.com/office/drawing/2014/main" id="{59849781-A802-42EF-973A-8E6D5E547938}"/>
              </a:ext>
            </a:extLst>
          </p:cNvPr>
          <p:cNvSpPr>
            <a:spLocks noGrp="1" noChangeArrowheads="1"/>
          </p:cNvSpPr>
          <p:nvPr>
            <p:ph type="title"/>
          </p:nvPr>
        </p:nvSpPr>
        <p:spPr>
          <a:xfrm>
            <a:off x="963298" y="196058"/>
            <a:ext cx="10605129" cy="1371600"/>
          </a:xfrm>
        </p:spPr>
        <p:txBody>
          <a:bodyPr/>
          <a:lstStyle/>
          <a:p>
            <a:pPr eaLnBrk="1" hangingPunct="1"/>
            <a:r>
              <a:rPr lang="en-GB" altLang="en-US" dirty="0"/>
              <a:t>Four steps to follow to help you identify and respond appropriately</a:t>
            </a:r>
          </a:p>
        </p:txBody>
      </p:sp>
      <p:sp>
        <p:nvSpPr>
          <p:cNvPr id="97282" name="Rectangle 3">
            <a:extLst>
              <a:ext uri="{FF2B5EF4-FFF2-40B4-BE49-F238E27FC236}">
                <a16:creationId xmlns:a16="http://schemas.microsoft.com/office/drawing/2014/main" id="{A983C181-A188-4598-94A7-CDDA7AA94BF0}"/>
              </a:ext>
            </a:extLst>
          </p:cNvPr>
          <p:cNvSpPr>
            <a:spLocks noGrp="1" noChangeArrowheads="1"/>
          </p:cNvSpPr>
          <p:nvPr>
            <p:ph type="sldNum" sz="quarter" idx="12"/>
          </p:nvPr>
        </p:nvSpPr>
        <p:spPr>
          <a:xfrm>
            <a:off x="9347200" y="6248400"/>
            <a:ext cx="2844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6FD5738E-5735-4BE2-9C7D-E9D2D6F64B91}" type="slidenum">
              <a:rPr lang="en-GB" altLang="en-US" sz="1200">
                <a:solidFill>
                  <a:srgbClr val="000000"/>
                </a:solidFill>
                <a:latin typeface="Arial Black" panose="020B0A04020102020204" pitchFamily="34" charset="0"/>
                <a:ea typeface="ＭＳ Ｐゴシック" panose="020B0600070205080204" pitchFamily="34" charset="-128"/>
              </a:rPr>
              <a:pPr fontAlgn="base">
                <a:spcBef>
                  <a:spcPct val="0"/>
                </a:spcBef>
                <a:spcAft>
                  <a:spcPct val="0"/>
                </a:spcAft>
                <a:buClrTx/>
                <a:buSzTx/>
                <a:buNone/>
              </a:pPr>
              <a:t>29</a:t>
            </a:fld>
            <a:endParaRPr lang="en-GB" altLang="en-US" sz="1200">
              <a:solidFill>
                <a:srgbClr val="000000"/>
              </a:solidFill>
              <a:latin typeface="Arial Black" panose="020B0A04020102020204" pitchFamily="34" charset="0"/>
              <a:ea typeface="ＭＳ Ｐゴシック" panose="020B0600070205080204" pitchFamily="34" charset="-128"/>
            </a:endParaRPr>
          </a:p>
        </p:txBody>
      </p:sp>
      <p:sp>
        <p:nvSpPr>
          <p:cNvPr id="97284" name="Rectangle 4">
            <a:extLst>
              <a:ext uri="{FF2B5EF4-FFF2-40B4-BE49-F238E27FC236}">
                <a16:creationId xmlns:a16="http://schemas.microsoft.com/office/drawing/2014/main" id="{51E103C0-40B0-4787-B98F-B809FBCE2A50}"/>
              </a:ext>
            </a:extLst>
          </p:cNvPr>
          <p:cNvSpPr>
            <a:spLocks noChangeArrowheads="1"/>
          </p:cNvSpPr>
          <p:nvPr/>
        </p:nvSpPr>
        <p:spPr bwMode="auto">
          <a:xfrm>
            <a:off x="9753600" y="2286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SzTx/>
              <a:buNone/>
            </a:pPr>
            <a:endParaRPr lang="en-GB" altLang="en-US" sz="1400">
              <a:solidFill>
                <a:srgbClr val="000000"/>
              </a:solidFill>
              <a:latin typeface="Times New Roman" panose="02020603050405020304" pitchFamily="18" charset="0"/>
              <a:ea typeface="ＭＳ Ｐゴシック" panose="020B0600070205080204" pitchFamily="34" charset="-128"/>
            </a:endParaRPr>
          </a:p>
        </p:txBody>
      </p:sp>
      <p:cxnSp>
        <p:nvCxnSpPr>
          <p:cNvPr id="97285" name="Straight Arrow Connector 20">
            <a:extLst>
              <a:ext uri="{FF2B5EF4-FFF2-40B4-BE49-F238E27FC236}">
                <a16:creationId xmlns:a16="http://schemas.microsoft.com/office/drawing/2014/main" id="{D6750579-B2E4-4990-A74A-FAA64915732C}"/>
              </a:ext>
            </a:extLst>
          </p:cNvPr>
          <p:cNvCxnSpPr>
            <a:cxnSpLocks noChangeShapeType="1"/>
          </p:cNvCxnSpPr>
          <p:nvPr/>
        </p:nvCxnSpPr>
        <p:spPr bwMode="auto">
          <a:xfrm>
            <a:off x="6518276" y="-1179513"/>
            <a:ext cx="2314575"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97286" name="Group 1">
            <a:extLst>
              <a:ext uri="{FF2B5EF4-FFF2-40B4-BE49-F238E27FC236}">
                <a16:creationId xmlns:a16="http://schemas.microsoft.com/office/drawing/2014/main" id="{26D310E6-FDC7-4581-9E1E-382DC40B003D}"/>
              </a:ext>
            </a:extLst>
          </p:cNvPr>
          <p:cNvGrpSpPr>
            <a:grpSpLocks/>
          </p:cNvGrpSpPr>
          <p:nvPr/>
        </p:nvGrpSpPr>
        <p:grpSpPr bwMode="auto">
          <a:xfrm>
            <a:off x="1992313" y="1581150"/>
            <a:ext cx="8424862" cy="5124450"/>
            <a:chOff x="468313" y="1581422"/>
            <a:chExt cx="8424862" cy="5124178"/>
          </a:xfrm>
        </p:grpSpPr>
        <p:sp>
          <p:nvSpPr>
            <p:cNvPr id="3" name="Rounded Rectangle 2">
              <a:extLst>
                <a:ext uri="{FF2B5EF4-FFF2-40B4-BE49-F238E27FC236}">
                  <a16:creationId xmlns:a16="http://schemas.microsoft.com/office/drawing/2014/main" id="{B1A588FA-9FA8-4EE8-ACD6-BB6419C58DDA}"/>
                </a:ext>
              </a:extLst>
            </p:cNvPr>
            <p:cNvSpPr/>
            <p:nvPr/>
          </p:nvSpPr>
          <p:spPr bwMode="auto">
            <a:xfrm>
              <a:off x="468313" y="1581422"/>
              <a:ext cx="1871662" cy="914351"/>
            </a:xfrm>
            <a:prstGeom prst="roundRect">
              <a:avLst/>
            </a:prstGeom>
            <a:solidFill>
              <a:schemeClr val="accent2">
                <a:lumMod val="20000"/>
                <a:lumOff val="80000"/>
              </a:schemeClr>
            </a:solidFill>
            <a:ln w="38100">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fontAlgn="base" hangingPunct="0">
                <a:spcBef>
                  <a:spcPct val="0"/>
                </a:spcBef>
                <a:spcAft>
                  <a:spcPct val="0"/>
                </a:spcAft>
                <a:defRPr/>
              </a:pPr>
              <a:endParaRPr lang="en-GB" sz="800" dirty="0">
                <a:solidFill>
                  <a:srgbClr val="000000"/>
                </a:solidFill>
                <a:latin typeface="Arial"/>
                <a:ea typeface="ＭＳ Ｐゴシック" pitchFamily="105" charset="-128"/>
              </a:endParaRPr>
            </a:p>
            <a:p>
              <a:pPr algn="ctr" eaLnBrk="0" fontAlgn="base" hangingPunct="0">
                <a:spcBef>
                  <a:spcPct val="0"/>
                </a:spcBef>
                <a:spcAft>
                  <a:spcPct val="0"/>
                </a:spcAft>
                <a:defRPr/>
              </a:pPr>
              <a:r>
                <a:rPr lang="en-GB" sz="3200" dirty="0">
                  <a:solidFill>
                    <a:srgbClr val="000000"/>
                  </a:solidFill>
                  <a:latin typeface="Arial"/>
                  <a:ea typeface="ＭＳ Ｐゴシック" pitchFamily="105" charset="-128"/>
                </a:rPr>
                <a:t>Be alert</a:t>
              </a:r>
            </a:p>
          </p:txBody>
        </p:sp>
        <p:sp>
          <p:nvSpPr>
            <p:cNvPr id="9" name="Rounded Rectangle 8">
              <a:extLst>
                <a:ext uri="{FF2B5EF4-FFF2-40B4-BE49-F238E27FC236}">
                  <a16:creationId xmlns:a16="http://schemas.microsoft.com/office/drawing/2014/main" id="{D8C861F6-47CE-437B-874C-5DD068E950B1}"/>
                </a:ext>
              </a:extLst>
            </p:cNvPr>
            <p:cNvSpPr/>
            <p:nvPr/>
          </p:nvSpPr>
          <p:spPr bwMode="auto">
            <a:xfrm>
              <a:off x="4932363" y="3789518"/>
              <a:ext cx="1871662" cy="1201673"/>
            </a:xfrm>
            <a:prstGeom prst="roundRect">
              <a:avLst/>
            </a:prstGeom>
            <a:solidFill>
              <a:schemeClr val="accent2">
                <a:lumMod val="60000"/>
                <a:lumOff val="40000"/>
              </a:schemeClr>
            </a:solidFill>
            <a:ln w="38100">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fontAlgn="base" hangingPunct="0">
                <a:spcBef>
                  <a:spcPct val="0"/>
                </a:spcBef>
                <a:spcAft>
                  <a:spcPct val="0"/>
                </a:spcAft>
                <a:defRPr/>
              </a:pPr>
              <a:r>
                <a:rPr lang="en-GB" sz="3200" dirty="0">
                  <a:solidFill>
                    <a:srgbClr val="000000"/>
                  </a:solidFill>
                  <a:latin typeface="Arial"/>
                  <a:ea typeface="ＭＳ Ｐゴシック" pitchFamily="105" charset="-128"/>
                </a:rPr>
                <a:t>Ask for help</a:t>
              </a:r>
            </a:p>
          </p:txBody>
        </p:sp>
        <p:sp>
          <p:nvSpPr>
            <p:cNvPr id="10" name="Rounded Rectangle 9">
              <a:extLst>
                <a:ext uri="{FF2B5EF4-FFF2-40B4-BE49-F238E27FC236}">
                  <a16:creationId xmlns:a16="http://schemas.microsoft.com/office/drawing/2014/main" id="{200C2E47-EC7F-4B38-B422-81F538165281}"/>
                </a:ext>
              </a:extLst>
            </p:cNvPr>
            <p:cNvSpPr/>
            <p:nvPr/>
          </p:nvSpPr>
          <p:spPr bwMode="auto">
            <a:xfrm>
              <a:off x="5651500" y="5235653"/>
              <a:ext cx="3241675" cy="1469947"/>
            </a:xfrm>
            <a:prstGeom prst="roundRect">
              <a:avLst/>
            </a:prstGeom>
            <a:solidFill>
              <a:schemeClr val="accent2">
                <a:lumMod val="75000"/>
              </a:schemeClr>
            </a:solidFill>
            <a:ln w="38100">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fontAlgn="base" hangingPunct="0">
                <a:spcBef>
                  <a:spcPct val="0"/>
                </a:spcBef>
                <a:spcAft>
                  <a:spcPct val="0"/>
                </a:spcAft>
                <a:defRPr/>
              </a:pPr>
              <a:endParaRPr lang="en-GB" sz="800" dirty="0">
                <a:solidFill>
                  <a:srgbClr val="000000"/>
                </a:solidFill>
                <a:latin typeface="Arial"/>
                <a:ea typeface="ＭＳ Ｐゴシック" pitchFamily="105" charset="-128"/>
              </a:endParaRPr>
            </a:p>
            <a:p>
              <a:pPr algn="ctr" eaLnBrk="0" fontAlgn="base" hangingPunct="0">
                <a:spcBef>
                  <a:spcPct val="0"/>
                </a:spcBef>
                <a:spcAft>
                  <a:spcPct val="0"/>
                </a:spcAft>
                <a:defRPr/>
              </a:pPr>
              <a:r>
                <a:rPr lang="en-GB" sz="3200" dirty="0">
                  <a:solidFill>
                    <a:srgbClr val="FFFFFF"/>
                  </a:solidFill>
                  <a:latin typeface="Arial"/>
                  <a:ea typeface="ＭＳ Ｐゴシック" pitchFamily="105" charset="-128"/>
                </a:rPr>
                <a:t>Refer-Lead for Safeguarding </a:t>
              </a:r>
            </a:p>
          </p:txBody>
        </p:sp>
        <p:sp>
          <p:nvSpPr>
            <p:cNvPr id="11" name="Rounded Rectangle 10">
              <a:extLst>
                <a:ext uri="{FF2B5EF4-FFF2-40B4-BE49-F238E27FC236}">
                  <a16:creationId xmlns:a16="http://schemas.microsoft.com/office/drawing/2014/main" id="{A9388966-429D-4E26-819B-263284E3F0AF}"/>
                </a:ext>
              </a:extLst>
            </p:cNvPr>
            <p:cNvSpPr/>
            <p:nvPr/>
          </p:nvSpPr>
          <p:spPr bwMode="auto">
            <a:xfrm>
              <a:off x="2654300" y="2492599"/>
              <a:ext cx="2087563" cy="1127065"/>
            </a:xfrm>
            <a:prstGeom prst="roundRect">
              <a:avLst/>
            </a:prstGeom>
            <a:solidFill>
              <a:schemeClr val="accent2">
                <a:lumMod val="40000"/>
                <a:lumOff val="60000"/>
              </a:schemeClr>
            </a:solidFill>
            <a:ln w="38100">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fontAlgn="base" hangingPunct="0">
                <a:spcBef>
                  <a:spcPct val="0"/>
                </a:spcBef>
                <a:spcAft>
                  <a:spcPct val="0"/>
                </a:spcAft>
                <a:defRPr/>
              </a:pPr>
              <a:r>
                <a:rPr lang="en-GB" sz="3200" dirty="0">
                  <a:solidFill>
                    <a:srgbClr val="000000"/>
                  </a:solidFill>
                  <a:latin typeface="Arial"/>
                  <a:ea typeface="ＭＳ Ｐゴシック" pitchFamily="105" charset="-128"/>
                </a:rPr>
                <a:t>Question behaviour</a:t>
              </a:r>
            </a:p>
          </p:txBody>
        </p:sp>
        <p:grpSp>
          <p:nvGrpSpPr>
            <p:cNvPr id="97291" name="Group 41">
              <a:extLst>
                <a:ext uri="{FF2B5EF4-FFF2-40B4-BE49-F238E27FC236}">
                  <a16:creationId xmlns:a16="http://schemas.microsoft.com/office/drawing/2014/main" id="{2604F7AA-2C4D-44A9-A474-6B680C3161F6}"/>
                </a:ext>
              </a:extLst>
            </p:cNvPr>
            <p:cNvGrpSpPr>
              <a:grpSpLocks/>
            </p:cNvGrpSpPr>
            <p:nvPr/>
          </p:nvGrpSpPr>
          <p:grpSpPr bwMode="auto">
            <a:xfrm>
              <a:off x="1295400" y="2662238"/>
              <a:ext cx="4213225" cy="3287712"/>
              <a:chOff x="1295636" y="2663004"/>
              <a:chExt cx="5508612" cy="3286276"/>
            </a:xfrm>
          </p:grpSpPr>
          <p:cxnSp>
            <p:nvCxnSpPr>
              <p:cNvPr id="97304" name="Straight Arrow Connector 12">
                <a:extLst>
                  <a:ext uri="{FF2B5EF4-FFF2-40B4-BE49-F238E27FC236}">
                    <a16:creationId xmlns:a16="http://schemas.microsoft.com/office/drawing/2014/main" id="{4B5537ED-C339-428A-8CC0-5EC33889BE5F}"/>
                  </a:ext>
                </a:extLst>
              </p:cNvPr>
              <p:cNvCxnSpPr>
                <a:cxnSpLocks noChangeShapeType="1"/>
              </p:cNvCxnSpPr>
              <p:nvPr/>
            </p:nvCxnSpPr>
            <p:spPr bwMode="auto">
              <a:xfrm>
                <a:off x="1320122" y="5949280"/>
                <a:ext cx="5484126" cy="0"/>
              </a:xfrm>
              <a:prstGeom prst="straightConnector1">
                <a:avLst/>
              </a:prstGeom>
              <a:noFill/>
              <a:ln w="38100"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cxnSp>
            <p:nvCxnSpPr>
              <p:cNvPr id="15" name="Straight Connector 14">
                <a:extLst>
                  <a:ext uri="{FF2B5EF4-FFF2-40B4-BE49-F238E27FC236}">
                    <a16:creationId xmlns:a16="http://schemas.microsoft.com/office/drawing/2014/main" id="{630085F4-4A36-4CC6-AFF5-4F8C77D68E8C}"/>
                  </a:ext>
                </a:extLst>
              </p:cNvPr>
              <p:cNvCxnSpPr/>
              <p:nvPr/>
            </p:nvCxnSpPr>
            <p:spPr bwMode="auto">
              <a:xfrm>
                <a:off x="1295636" y="2663219"/>
                <a:ext cx="0" cy="3286101"/>
              </a:xfrm>
              <a:prstGeom prst="line">
                <a:avLst/>
              </a:prstGeom>
              <a:ln w="38100">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97292" name="Group 26">
              <a:extLst>
                <a:ext uri="{FF2B5EF4-FFF2-40B4-BE49-F238E27FC236}">
                  <a16:creationId xmlns:a16="http://schemas.microsoft.com/office/drawing/2014/main" id="{31818051-D910-4C10-946E-63777B544F0D}"/>
                </a:ext>
              </a:extLst>
            </p:cNvPr>
            <p:cNvGrpSpPr>
              <a:grpSpLocks/>
            </p:cNvGrpSpPr>
            <p:nvPr/>
          </p:nvGrpSpPr>
          <p:grpSpPr bwMode="auto">
            <a:xfrm>
              <a:off x="2339975" y="1989138"/>
              <a:ext cx="1358900" cy="360362"/>
              <a:chOff x="2339752" y="1988840"/>
              <a:chExt cx="1358436" cy="360040"/>
            </a:xfrm>
          </p:grpSpPr>
          <p:cxnSp>
            <p:nvCxnSpPr>
              <p:cNvPr id="22" name="Straight Connector 21">
                <a:extLst>
                  <a:ext uri="{FF2B5EF4-FFF2-40B4-BE49-F238E27FC236}">
                    <a16:creationId xmlns:a16="http://schemas.microsoft.com/office/drawing/2014/main" id="{FEFDE8DD-82C2-4F06-A6F5-3A0D15F00355}"/>
                  </a:ext>
                </a:extLst>
              </p:cNvPr>
              <p:cNvCxnSpPr/>
              <p:nvPr/>
            </p:nvCxnSpPr>
            <p:spPr bwMode="auto">
              <a:xfrm>
                <a:off x="2339752" y="1989090"/>
                <a:ext cx="1358436"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303" name="Straight Arrow Connector 24">
                <a:extLst>
                  <a:ext uri="{FF2B5EF4-FFF2-40B4-BE49-F238E27FC236}">
                    <a16:creationId xmlns:a16="http://schemas.microsoft.com/office/drawing/2014/main" id="{43F7E679-958D-4A05-A733-2D67FCD16F52}"/>
                  </a:ext>
                </a:extLst>
              </p:cNvPr>
              <p:cNvCxnSpPr>
                <a:cxnSpLocks noChangeShapeType="1"/>
              </p:cNvCxnSpPr>
              <p:nvPr/>
            </p:nvCxnSpPr>
            <p:spPr bwMode="auto">
              <a:xfrm>
                <a:off x="3682948" y="1988840"/>
                <a:ext cx="15240" cy="36004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7293" name="Group 31">
              <a:extLst>
                <a:ext uri="{FF2B5EF4-FFF2-40B4-BE49-F238E27FC236}">
                  <a16:creationId xmlns:a16="http://schemas.microsoft.com/office/drawing/2014/main" id="{2F8959BA-6DF3-4434-9D2B-9F3EFAE71B79}"/>
                </a:ext>
              </a:extLst>
            </p:cNvPr>
            <p:cNvGrpSpPr>
              <a:grpSpLocks/>
            </p:cNvGrpSpPr>
            <p:nvPr/>
          </p:nvGrpSpPr>
          <p:grpSpPr bwMode="auto">
            <a:xfrm>
              <a:off x="4741863" y="2876550"/>
              <a:ext cx="1358900" cy="742950"/>
              <a:chOff x="2339752" y="1988840"/>
              <a:chExt cx="1358436" cy="743508"/>
            </a:xfrm>
          </p:grpSpPr>
          <p:cxnSp>
            <p:nvCxnSpPr>
              <p:cNvPr id="33" name="Straight Connector 32">
                <a:extLst>
                  <a:ext uri="{FF2B5EF4-FFF2-40B4-BE49-F238E27FC236}">
                    <a16:creationId xmlns:a16="http://schemas.microsoft.com/office/drawing/2014/main" id="{E959AC36-C592-4A0E-A6C3-20CB910E3238}"/>
                  </a:ext>
                </a:extLst>
              </p:cNvPr>
              <p:cNvCxnSpPr/>
              <p:nvPr/>
            </p:nvCxnSpPr>
            <p:spPr bwMode="auto">
              <a:xfrm>
                <a:off x="2339752" y="1989043"/>
                <a:ext cx="1358436"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301" name="Straight Arrow Connector 33">
                <a:extLst>
                  <a:ext uri="{FF2B5EF4-FFF2-40B4-BE49-F238E27FC236}">
                    <a16:creationId xmlns:a16="http://schemas.microsoft.com/office/drawing/2014/main" id="{33417EF8-8EFA-4BC2-AA94-8D889F539CB2}"/>
                  </a:ext>
                </a:extLst>
              </p:cNvPr>
              <p:cNvCxnSpPr>
                <a:cxnSpLocks noChangeShapeType="1"/>
              </p:cNvCxnSpPr>
              <p:nvPr/>
            </p:nvCxnSpPr>
            <p:spPr bwMode="auto">
              <a:xfrm>
                <a:off x="3682948" y="1988840"/>
                <a:ext cx="7620" cy="74350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7294" name="Group 35">
              <a:extLst>
                <a:ext uri="{FF2B5EF4-FFF2-40B4-BE49-F238E27FC236}">
                  <a16:creationId xmlns:a16="http://schemas.microsoft.com/office/drawing/2014/main" id="{02A51618-74B5-4B65-9F42-92805595375C}"/>
                </a:ext>
              </a:extLst>
            </p:cNvPr>
            <p:cNvGrpSpPr>
              <a:grpSpLocks/>
            </p:cNvGrpSpPr>
            <p:nvPr/>
          </p:nvGrpSpPr>
          <p:grpSpPr bwMode="auto">
            <a:xfrm>
              <a:off x="6804025" y="4244975"/>
              <a:ext cx="1358900" cy="746125"/>
              <a:chOff x="2339752" y="1988840"/>
              <a:chExt cx="1358436" cy="746956"/>
            </a:xfrm>
          </p:grpSpPr>
          <p:cxnSp>
            <p:nvCxnSpPr>
              <p:cNvPr id="37" name="Straight Connector 36">
                <a:extLst>
                  <a:ext uri="{FF2B5EF4-FFF2-40B4-BE49-F238E27FC236}">
                    <a16:creationId xmlns:a16="http://schemas.microsoft.com/office/drawing/2014/main" id="{660628D0-C06F-46E9-8C48-8E389F8D6158}"/>
                  </a:ext>
                </a:extLst>
              </p:cNvPr>
              <p:cNvCxnSpPr/>
              <p:nvPr/>
            </p:nvCxnSpPr>
            <p:spPr bwMode="auto">
              <a:xfrm>
                <a:off x="2339752" y="1988971"/>
                <a:ext cx="1358436"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299" name="Straight Arrow Connector 37">
                <a:extLst>
                  <a:ext uri="{FF2B5EF4-FFF2-40B4-BE49-F238E27FC236}">
                    <a16:creationId xmlns:a16="http://schemas.microsoft.com/office/drawing/2014/main" id="{5A024DFB-5F86-4864-B7C6-6B49CC515ACE}"/>
                  </a:ext>
                </a:extLst>
              </p:cNvPr>
              <p:cNvCxnSpPr>
                <a:cxnSpLocks noChangeShapeType="1"/>
              </p:cNvCxnSpPr>
              <p:nvPr/>
            </p:nvCxnSpPr>
            <p:spPr bwMode="auto">
              <a:xfrm>
                <a:off x="3682948" y="1988840"/>
                <a:ext cx="15240" cy="746956"/>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7295" name="Group 46">
              <a:extLst>
                <a:ext uri="{FF2B5EF4-FFF2-40B4-BE49-F238E27FC236}">
                  <a16:creationId xmlns:a16="http://schemas.microsoft.com/office/drawing/2014/main" id="{38C48A71-7E20-4132-B049-9BA9218E13B7}"/>
                </a:ext>
              </a:extLst>
            </p:cNvPr>
            <p:cNvGrpSpPr>
              <a:grpSpLocks/>
            </p:cNvGrpSpPr>
            <p:nvPr/>
          </p:nvGrpSpPr>
          <p:grpSpPr bwMode="auto">
            <a:xfrm>
              <a:off x="3019425" y="3619500"/>
              <a:ext cx="2489200" cy="1825625"/>
              <a:chOff x="1263738" y="2663004"/>
              <a:chExt cx="5412593" cy="1947745"/>
            </a:xfrm>
          </p:grpSpPr>
          <p:cxnSp>
            <p:nvCxnSpPr>
              <p:cNvPr id="97296" name="Straight Arrow Connector 47">
                <a:extLst>
                  <a:ext uri="{FF2B5EF4-FFF2-40B4-BE49-F238E27FC236}">
                    <a16:creationId xmlns:a16="http://schemas.microsoft.com/office/drawing/2014/main" id="{329402C0-9338-4A31-9F9F-51B8A24C4DAB}"/>
                  </a:ext>
                </a:extLst>
              </p:cNvPr>
              <p:cNvCxnSpPr>
                <a:cxnSpLocks noChangeShapeType="1"/>
              </p:cNvCxnSpPr>
              <p:nvPr/>
            </p:nvCxnSpPr>
            <p:spPr bwMode="auto">
              <a:xfrm>
                <a:off x="1263738" y="4610749"/>
                <a:ext cx="5412593" cy="0"/>
              </a:xfrm>
              <a:prstGeom prst="straightConnector1">
                <a:avLst/>
              </a:prstGeom>
              <a:noFill/>
              <a:ln w="38100"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cxnSp>
            <p:nvCxnSpPr>
              <p:cNvPr id="49" name="Straight Connector 48">
                <a:extLst>
                  <a:ext uri="{FF2B5EF4-FFF2-40B4-BE49-F238E27FC236}">
                    <a16:creationId xmlns:a16="http://schemas.microsoft.com/office/drawing/2014/main" id="{D305294D-BA83-410F-8E1E-55841B09AD90}"/>
                  </a:ext>
                </a:extLst>
              </p:cNvPr>
              <p:cNvCxnSpPr/>
              <p:nvPr/>
            </p:nvCxnSpPr>
            <p:spPr bwMode="auto">
              <a:xfrm>
                <a:off x="1294806" y="2663179"/>
                <a:ext cx="24162" cy="1947642"/>
              </a:xfrm>
              <a:prstGeom prst="line">
                <a:avLst/>
              </a:prstGeom>
              <a:ln w="38100">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woman wearing gray jacket">
            <a:extLst>
              <a:ext uri="{FF2B5EF4-FFF2-40B4-BE49-F238E27FC236}">
                <a16:creationId xmlns:a16="http://schemas.microsoft.com/office/drawing/2014/main" id="{DF365D83-E1A6-4DA8-A56C-13FBD98BAD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49" r="9091" b="784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ED755B-4004-4F51-ADCF-113C8B02B9B8}"/>
              </a:ext>
            </a:extLst>
          </p:cNvPr>
          <p:cNvSpPr>
            <a:spLocks noGrp="1"/>
          </p:cNvSpPr>
          <p:nvPr>
            <p:ph type="title"/>
          </p:nvPr>
        </p:nvSpPr>
        <p:spPr>
          <a:xfrm>
            <a:off x="594804" y="640263"/>
            <a:ext cx="6619811" cy="1344975"/>
          </a:xfrm>
        </p:spPr>
        <p:txBody>
          <a:bodyPr>
            <a:normAutofit/>
          </a:bodyPr>
          <a:lstStyle/>
          <a:p>
            <a:r>
              <a:rPr lang="en-GB" sz="4000"/>
              <a:t>Staying Safe</a:t>
            </a:r>
          </a:p>
        </p:txBody>
      </p:sp>
      <p:sp>
        <p:nvSpPr>
          <p:cNvPr id="3" name="Content Placeholder 2">
            <a:extLst>
              <a:ext uri="{FF2B5EF4-FFF2-40B4-BE49-F238E27FC236}">
                <a16:creationId xmlns:a16="http://schemas.microsoft.com/office/drawing/2014/main" id="{6F815AFA-D5FA-4CC9-872F-432FB83593BF}"/>
              </a:ext>
            </a:extLst>
          </p:cNvPr>
          <p:cNvSpPr>
            <a:spLocks noGrp="1"/>
          </p:cNvSpPr>
          <p:nvPr>
            <p:ph idx="1"/>
          </p:nvPr>
        </p:nvSpPr>
        <p:spPr>
          <a:xfrm>
            <a:off x="594109" y="2121763"/>
            <a:ext cx="6620505" cy="3773010"/>
          </a:xfrm>
        </p:spPr>
        <p:txBody>
          <a:bodyPr>
            <a:normAutofit/>
          </a:bodyPr>
          <a:lstStyle/>
          <a:p>
            <a:r>
              <a:rPr lang="en-GB" sz="2400"/>
              <a:t>Please note that sometimes people can find the content of some sessions upsetting.  If you think this could apply to you, we would like you to think about a strategy for keeping yourself safe, for example having someone you trust available to talk to after the session.</a:t>
            </a:r>
            <a:r>
              <a:rPr lang="en-GB" altLang="en-US" sz="2400"/>
              <a:t> </a:t>
            </a:r>
          </a:p>
          <a:p>
            <a:r>
              <a:rPr lang="en-GB" altLang="en-US" sz="2400"/>
              <a:t>If you want to, you can talk outside the session to a trainer, or seek advice from the NSPCC Helpline 0808 800 5000</a:t>
            </a:r>
          </a:p>
          <a:p>
            <a:endParaRPr lang="en-GB" sz="2400"/>
          </a:p>
          <a:p>
            <a:endParaRPr lang="en-GB" sz="2400"/>
          </a:p>
        </p:txBody>
      </p:sp>
    </p:spTree>
    <p:extLst>
      <p:ext uri="{BB962C8B-B14F-4D97-AF65-F5344CB8AC3E}">
        <p14:creationId xmlns:p14="http://schemas.microsoft.com/office/powerpoint/2010/main" val="1322767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2F996E-AC82-40A2-8D8D-27D97341C95E}"/>
              </a:ext>
            </a:extLst>
          </p:cNvPr>
          <p:cNvSpPr>
            <a:spLocks noGrp="1"/>
          </p:cNvSpPr>
          <p:nvPr>
            <p:ph type="title"/>
          </p:nvPr>
        </p:nvSpPr>
        <p:spPr>
          <a:xfrm>
            <a:off x="838200" y="556995"/>
            <a:ext cx="10515600" cy="1133693"/>
          </a:xfrm>
        </p:spPr>
        <p:txBody>
          <a:bodyPr>
            <a:normAutofit/>
          </a:bodyPr>
          <a:lstStyle/>
          <a:p>
            <a:r>
              <a:rPr lang="en-GB" altLang="en-US" sz="3600"/>
              <a:t>What should the Lead Safeguarding Officer do next ?</a:t>
            </a:r>
            <a:br>
              <a:rPr lang="en-GB" altLang="en-US" sz="3600"/>
            </a:br>
            <a:endParaRPr lang="en-GB" sz="3600"/>
          </a:p>
        </p:txBody>
      </p:sp>
      <p:graphicFrame>
        <p:nvGraphicFramePr>
          <p:cNvPr id="8" name="Content Placeholder 5">
            <a:extLst>
              <a:ext uri="{FF2B5EF4-FFF2-40B4-BE49-F238E27FC236}">
                <a16:creationId xmlns:a16="http://schemas.microsoft.com/office/drawing/2014/main" id="{99C491D9-9F1A-46C6-ADD4-BBC44C6C21DA}"/>
              </a:ext>
            </a:extLst>
          </p:cNvPr>
          <p:cNvGraphicFramePr>
            <a:graphicFrameLocks noGrp="1"/>
          </p:cNvGraphicFramePr>
          <p:nvPr>
            <p:ph idx="1"/>
            <p:extLst>
              <p:ext uri="{D42A27DB-BD31-4B8C-83A1-F6EECF244321}">
                <p14:modId xmlns:p14="http://schemas.microsoft.com/office/powerpoint/2010/main" val="2314716009"/>
              </p:ext>
            </p:extLst>
          </p:nvPr>
        </p:nvGraphicFramePr>
        <p:xfrm>
          <a:off x="838200" y="1330960"/>
          <a:ext cx="10515600" cy="4846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EE959EC4-9897-47BA-9580-BF8CA462E6A6}"/>
              </a:ext>
            </a:extLst>
          </p:cNvPr>
          <p:cNvSpPr>
            <a:spLocks noGrp="1"/>
          </p:cNvSpPr>
          <p:nvPr>
            <p:ph type="sldNum" sz="quarter" idx="12"/>
          </p:nvPr>
        </p:nvSpPr>
        <p:spPr>
          <a:prstGeom prst="rect">
            <a:avLst/>
          </a:prstGeom>
        </p:spPr>
        <p:txBody>
          <a:bodyPr>
            <a:normAutofit/>
          </a:bodyPr>
          <a:lstStyle/>
          <a:p>
            <a:pPr>
              <a:spcAft>
                <a:spcPts val="600"/>
              </a:spcAft>
              <a:defRPr/>
            </a:pPr>
            <a:fld id="{E600787D-900F-4A07-880A-14AEC7CCDCE2}" type="slidenum">
              <a:rPr lang="en-GB" altLang="en-US" smtClean="0"/>
              <a:pPr>
                <a:spcAft>
                  <a:spcPts val="600"/>
                </a:spcAft>
                <a:defRPr/>
              </a:pPr>
              <a:t>30</a:t>
            </a:fld>
            <a:endParaRPr lang="en-GB" altLang="en-US"/>
          </a:p>
        </p:txBody>
      </p:sp>
    </p:spTree>
    <p:extLst>
      <p:ext uri="{BB962C8B-B14F-4D97-AF65-F5344CB8AC3E}">
        <p14:creationId xmlns:p14="http://schemas.microsoft.com/office/powerpoint/2010/main" val="385506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6FC6BF3-2B63-4480-8E6A-1CB938C74D08}"/>
              </a:ext>
            </a:extLst>
          </p:cNvPr>
          <p:cNvSpPr>
            <a:spLocks noGrp="1"/>
          </p:cNvSpPr>
          <p:nvPr>
            <p:ph type="title"/>
          </p:nvPr>
        </p:nvSpPr>
        <p:spPr>
          <a:xfrm>
            <a:off x="838200" y="365125"/>
            <a:ext cx="10515600" cy="1325563"/>
          </a:xfrm>
        </p:spPr>
        <p:txBody>
          <a:bodyPr>
            <a:normAutofit/>
          </a:bodyPr>
          <a:lstStyle/>
          <a:p>
            <a:r>
              <a:rPr lang="en-GB" altLang="en-US" sz="2800"/>
              <a:t>What can you do if you are not satisfied with your lead safeguarding officers action?</a:t>
            </a:r>
            <a:br>
              <a:rPr lang="en-GB" altLang="en-US" sz="2800"/>
            </a:br>
            <a:endParaRPr lang="en-GB" sz="2800"/>
          </a:p>
        </p:txBody>
      </p:sp>
      <p:sp>
        <p:nvSpPr>
          <p:cNvPr id="4" name="Slide Number Placeholder 3">
            <a:extLst>
              <a:ext uri="{FF2B5EF4-FFF2-40B4-BE49-F238E27FC236}">
                <a16:creationId xmlns:a16="http://schemas.microsoft.com/office/drawing/2014/main" id="{BC74B9A5-9BD6-454D-946C-F8EF070FD4AA}"/>
              </a:ext>
            </a:extLst>
          </p:cNvPr>
          <p:cNvSpPr>
            <a:spLocks noGrp="1"/>
          </p:cNvSpPr>
          <p:nvPr>
            <p:ph type="sldNum" sz="quarter" idx="12"/>
          </p:nvPr>
        </p:nvSpPr>
        <p:spPr>
          <a:xfrm>
            <a:off x="8610600" y="6356350"/>
            <a:ext cx="2743200" cy="365125"/>
          </a:xfrm>
          <a:prstGeom prst="rect">
            <a:avLst/>
          </a:prstGeom>
        </p:spPr>
        <p:txBody>
          <a:bodyPr>
            <a:normAutofit/>
          </a:bodyPr>
          <a:lstStyle/>
          <a:p>
            <a:pPr>
              <a:spcAft>
                <a:spcPts val="600"/>
              </a:spcAft>
              <a:defRPr/>
            </a:pPr>
            <a:fld id="{E600787D-900F-4A07-880A-14AEC7CCDCE2}" type="slidenum">
              <a:rPr lang="en-GB" altLang="en-US">
                <a:solidFill>
                  <a:schemeClr val="tx1">
                    <a:lumMod val="50000"/>
                    <a:lumOff val="50000"/>
                  </a:schemeClr>
                </a:solidFill>
              </a:rPr>
              <a:pPr>
                <a:spcAft>
                  <a:spcPts val="600"/>
                </a:spcAft>
                <a:defRPr/>
              </a:pPr>
              <a:t>31</a:t>
            </a:fld>
            <a:endParaRPr lang="en-GB" altLang="en-US">
              <a:solidFill>
                <a:schemeClr val="tx1">
                  <a:lumMod val="50000"/>
                  <a:lumOff val="50000"/>
                </a:schemeClr>
              </a:solidFill>
            </a:endParaRPr>
          </a:p>
        </p:txBody>
      </p:sp>
      <p:graphicFrame>
        <p:nvGraphicFramePr>
          <p:cNvPr id="8" name="Content Placeholder 5">
            <a:extLst>
              <a:ext uri="{FF2B5EF4-FFF2-40B4-BE49-F238E27FC236}">
                <a16:creationId xmlns:a16="http://schemas.microsoft.com/office/drawing/2014/main" id="{63D8F1E5-A7A6-47A4-B8EA-D9F4E9AF031F}"/>
              </a:ext>
            </a:extLst>
          </p:cNvPr>
          <p:cNvGraphicFramePr>
            <a:graphicFrameLocks noGrp="1"/>
          </p:cNvGraphicFramePr>
          <p:nvPr>
            <p:ph idx="1"/>
            <p:extLst>
              <p:ext uri="{D42A27DB-BD31-4B8C-83A1-F6EECF244321}">
                <p14:modId xmlns:p14="http://schemas.microsoft.com/office/powerpoint/2010/main" val="26228810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725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Rectangle 8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79" name="Rectangle 2">
            <a:extLst>
              <a:ext uri="{FF2B5EF4-FFF2-40B4-BE49-F238E27FC236}">
                <a16:creationId xmlns:a16="http://schemas.microsoft.com/office/drawing/2014/main" id="{C3806D5A-D052-4949-9B7C-6B5092C9A4E2}"/>
              </a:ext>
            </a:extLst>
          </p:cNvPr>
          <p:cNvSpPr>
            <a:spLocks noGrp="1" noChangeArrowheads="1"/>
          </p:cNvSpPr>
          <p:nvPr>
            <p:ph type="title"/>
          </p:nvPr>
        </p:nvSpPr>
        <p:spPr>
          <a:xfrm>
            <a:off x="466722" y="586855"/>
            <a:ext cx="3201366" cy="3387497"/>
          </a:xfrm>
        </p:spPr>
        <p:txBody>
          <a:bodyPr anchor="b">
            <a:normAutofit/>
          </a:bodyPr>
          <a:lstStyle/>
          <a:p>
            <a:pPr algn="r"/>
            <a:r>
              <a:rPr lang="en-GB" altLang="en-US" sz="4000">
                <a:solidFill>
                  <a:srgbClr val="FFFFFF"/>
                </a:solidFill>
              </a:rPr>
              <a:t>How might you be involved?</a:t>
            </a:r>
          </a:p>
        </p:txBody>
      </p:sp>
      <p:sp>
        <p:nvSpPr>
          <p:cNvPr id="101380" name="Rectangle 3">
            <a:extLst>
              <a:ext uri="{FF2B5EF4-FFF2-40B4-BE49-F238E27FC236}">
                <a16:creationId xmlns:a16="http://schemas.microsoft.com/office/drawing/2014/main" id="{B64D7DAF-E5E5-47C6-8271-8531A9AB2103}"/>
              </a:ext>
            </a:extLst>
          </p:cNvPr>
          <p:cNvSpPr>
            <a:spLocks noGrp="1" noChangeArrowheads="1"/>
          </p:cNvSpPr>
          <p:nvPr>
            <p:ph idx="1"/>
          </p:nvPr>
        </p:nvSpPr>
        <p:spPr>
          <a:xfrm>
            <a:off x="4810259" y="649480"/>
            <a:ext cx="6555347" cy="5546047"/>
          </a:xfrm>
        </p:spPr>
        <p:txBody>
          <a:bodyPr anchor="ctr">
            <a:normAutofit/>
          </a:bodyPr>
          <a:lstStyle/>
          <a:p>
            <a:r>
              <a:rPr lang="en-GB" altLang="en-US" sz="2000"/>
              <a:t>You may have concerns about a child, and refer them to your manager or lead safeguarding officer, or directly to children's services or the police</a:t>
            </a:r>
          </a:p>
          <a:p>
            <a:r>
              <a:rPr lang="en-GB" altLang="en-US" sz="2000"/>
              <a:t>You may be approached by children's services for information about a child or family or be involved in an assessment</a:t>
            </a:r>
          </a:p>
          <a:p>
            <a:r>
              <a:rPr lang="en-GB" altLang="en-US" sz="2000"/>
              <a:t>You may be asked to provide help or a specific service to the child or family as part of an agreed plan and contribute to the reviewing of the child's progress</a:t>
            </a:r>
          </a:p>
        </p:txBody>
      </p:sp>
      <p:sp>
        <p:nvSpPr>
          <p:cNvPr id="101378" name="Rectangle 3">
            <a:extLst>
              <a:ext uri="{FF2B5EF4-FFF2-40B4-BE49-F238E27FC236}">
                <a16:creationId xmlns:a16="http://schemas.microsoft.com/office/drawing/2014/main" id="{AB26D48B-2467-479F-AD9E-D677AA3A034F}"/>
              </a:ext>
            </a:extLst>
          </p:cNvPr>
          <p:cNvSpPr>
            <a:spLocks noGrp="1" noChangeArrowheads="1"/>
          </p:cNvSpPr>
          <p:nvPr>
            <p:ph type="sldNum" sz="quarter" idx="12"/>
          </p:nvPr>
        </p:nvSpPr>
        <p:spPr>
          <a:xfrm>
            <a:off x="11704320" y="6455664"/>
            <a:ext cx="448056"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ts val="600"/>
              </a:spcAft>
              <a:buClrTx/>
              <a:buSzTx/>
              <a:buNone/>
            </a:pPr>
            <a:fld id="{8504FD47-ABE3-42E7-B2F0-19A7429A1E42}" type="slidenum">
              <a:rPr lang="en-GB" altLang="en-US" sz="1100">
                <a:solidFill>
                  <a:schemeClr val="tx1">
                    <a:lumMod val="50000"/>
                    <a:lumOff val="50000"/>
                  </a:schemeClr>
                </a:solidFill>
                <a:latin typeface="Arial Black" panose="020B0A04020102020204" pitchFamily="34" charset="0"/>
                <a:ea typeface="ＭＳ Ｐゴシック" panose="020B0600070205080204" pitchFamily="34" charset="-128"/>
              </a:rPr>
              <a:pPr fontAlgn="base">
                <a:spcBef>
                  <a:spcPct val="0"/>
                </a:spcBef>
                <a:spcAft>
                  <a:spcPts val="600"/>
                </a:spcAft>
                <a:buClrTx/>
                <a:buSzTx/>
                <a:buNone/>
              </a:pPr>
              <a:t>32</a:t>
            </a:fld>
            <a:endParaRPr lang="en-GB" altLang="en-US" sz="1100">
              <a:solidFill>
                <a:schemeClr val="tx1">
                  <a:lumMod val="50000"/>
                  <a:lumOff val="50000"/>
                </a:schemeClr>
              </a:solidFill>
              <a:latin typeface="Arial Black" panose="020B0A04020102020204" pitchFamily="34" charset="0"/>
              <a:ea typeface="ＭＳ Ｐゴシック" panose="020B0600070205080204" pitchFamily="34" charset="-128"/>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Rectangle 8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7" name="Rectangle 2">
            <a:extLst>
              <a:ext uri="{FF2B5EF4-FFF2-40B4-BE49-F238E27FC236}">
                <a16:creationId xmlns:a16="http://schemas.microsoft.com/office/drawing/2014/main" id="{647D5173-A568-4509-AA7B-836FBA8FC95F}"/>
              </a:ext>
            </a:extLst>
          </p:cNvPr>
          <p:cNvSpPr>
            <a:spLocks noGrp="1" noChangeArrowheads="1"/>
          </p:cNvSpPr>
          <p:nvPr>
            <p:ph type="title" idx="4294967295"/>
          </p:nvPr>
        </p:nvSpPr>
        <p:spPr>
          <a:xfrm>
            <a:off x="466722" y="586855"/>
            <a:ext cx="3201366" cy="3387497"/>
          </a:xfrm>
        </p:spPr>
        <p:txBody>
          <a:bodyPr vert="horz" lIns="91440" tIns="45720" rIns="91440" bIns="45720" numCol="1" rtlCol="0" anchor="b" anchorCtr="0" compatLnSpc="1">
            <a:prstTxWarp prst="textNoShape">
              <a:avLst/>
            </a:prstTxWarp>
            <a:normAutofit/>
          </a:bodyPr>
          <a:lstStyle/>
          <a:p>
            <a:pPr algn="r"/>
            <a:r>
              <a:rPr lang="en-US" altLang="en-US" sz="4000" kern="1200">
                <a:solidFill>
                  <a:srgbClr val="FFFFFF"/>
                </a:solidFill>
                <a:latin typeface="+mj-lt"/>
                <a:ea typeface="+mj-ea"/>
                <a:cs typeface="+mj-cs"/>
              </a:rPr>
              <a:t>Why share information? </a:t>
            </a:r>
          </a:p>
        </p:txBody>
      </p:sp>
      <p:sp>
        <p:nvSpPr>
          <p:cNvPr id="103428" name="Text Box 3">
            <a:extLst>
              <a:ext uri="{FF2B5EF4-FFF2-40B4-BE49-F238E27FC236}">
                <a16:creationId xmlns:a16="http://schemas.microsoft.com/office/drawing/2014/main" id="{47ED5B39-6836-4122-9BE3-74B1688DAE25}"/>
              </a:ext>
            </a:extLst>
          </p:cNvPr>
          <p:cNvSpPr txBox="1">
            <a:spLocks noChangeArrowheads="1"/>
          </p:cNvSpPr>
          <p:nvPr/>
        </p:nvSpPr>
        <p:spPr bwMode="auto">
          <a:xfrm>
            <a:off x="4810259" y="649480"/>
            <a:ext cx="6555347" cy="554604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361950" indent="-36195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indent="-228600" defTabSz="914400" fontAlgn="base">
              <a:lnSpc>
                <a:spcPct val="90000"/>
              </a:lnSpc>
              <a:spcBef>
                <a:spcPct val="50000"/>
              </a:spcBef>
              <a:spcAft>
                <a:spcPct val="0"/>
              </a:spcAft>
              <a:buClr>
                <a:srgbClr val="00007D"/>
              </a:buClr>
              <a:buSzTx/>
              <a:buFont typeface="Arial" panose="020B0604020202020204" pitchFamily="34" charset="0"/>
              <a:buChar char="•"/>
            </a:pPr>
            <a:r>
              <a:rPr lang="en-US" altLang="en-US" sz="2000">
                <a:latin typeface="+mn-lt"/>
              </a:rPr>
              <a:t>Children have a right to be safe and well</a:t>
            </a:r>
          </a:p>
          <a:p>
            <a:pPr indent="-228600" defTabSz="914400" fontAlgn="base">
              <a:lnSpc>
                <a:spcPct val="90000"/>
              </a:lnSpc>
              <a:spcBef>
                <a:spcPct val="50000"/>
              </a:spcBef>
              <a:spcAft>
                <a:spcPct val="0"/>
              </a:spcAft>
              <a:buClr>
                <a:srgbClr val="00007D"/>
              </a:buClr>
              <a:buSzTx/>
              <a:buFont typeface="Arial" panose="020B0604020202020204" pitchFamily="34" charset="0"/>
              <a:buChar char="•"/>
            </a:pPr>
            <a:r>
              <a:rPr lang="en-US" altLang="en-US" sz="2000">
                <a:latin typeface="+mn-lt"/>
              </a:rPr>
              <a:t>Adults have a responsibility to safeguard children</a:t>
            </a:r>
          </a:p>
          <a:p>
            <a:pPr indent="-228600" defTabSz="914400" fontAlgn="base">
              <a:lnSpc>
                <a:spcPct val="90000"/>
              </a:lnSpc>
              <a:spcBef>
                <a:spcPct val="50000"/>
              </a:spcBef>
              <a:spcAft>
                <a:spcPct val="0"/>
              </a:spcAft>
              <a:buClr>
                <a:srgbClr val="00007D"/>
              </a:buClr>
              <a:buSzTx/>
              <a:buFont typeface="Arial" panose="020B0604020202020204" pitchFamily="34" charset="0"/>
              <a:buChar char="•"/>
            </a:pPr>
            <a:r>
              <a:rPr lang="en-US" altLang="en-US" sz="2000">
                <a:latin typeface="+mn-lt"/>
              </a:rPr>
              <a:t>You have one small piece of the jigsaw</a:t>
            </a:r>
          </a:p>
          <a:p>
            <a:pPr indent="-228600" defTabSz="914400" fontAlgn="base">
              <a:lnSpc>
                <a:spcPct val="90000"/>
              </a:lnSpc>
              <a:spcBef>
                <a:spcPct val="50000"/>
              </a:spcBef>
              <a:spcAft>
                <a:spcPct val="0"/>
              </a:spcAft>
              <a:buClr>
                <a:srgbClr val="00007D"/>
              </a:buClr>
              <a:buSzTx/>
              <a:buFont typeface="Arial" panose="020B0604020202020204" pitchFamily="34" charset="0"/>
              <a:buChar char="•"/>
            </a:pPr>
            <a:r>
              <a:rPr lang="en-US" altLang="en-US" sz="2000">
                <a:latin typeface="+mn-lt"/>
              </a:rPr>
              <a:t>Abuse and neglect are damaging</a:t>
            </a:r>
          </a:p>
          <a:p>
            <a:pPr indent="-228600" defTabSz="914400" fontAlgn="base">
              <a:lnSpc>
                <a:spcPct val="90000"/>
              </a:lnSpc>
              <a:spcBef>
                <a:spcPct val="50000"/>
              </a:spcBef>
              <a:spcAft>
                <a:spcPct val="0"/>
              </a:spcAft>
              <a:buClr>
                <a:srgbClr val="00007D"/>
              </a:buClr>
              <a:buSzTx/>
              <a:buFont typeface="Arial" panose="020B0604020202020204" pitchFamily="34" charset="0"/>
              <a:buChar char="•"/>
            </a:pPr>
            <a:r>
              <a:rPr lang="en-US" altLang="en-US" sz="2000">
                <a:latin typeface="+mn-lt"/>
              </a:rPr>
              <a:t>If children and families are given help it can stop a child from being harmed</a:t>
            </a:r>
          </a:p>
          <a:p>
            <a:pPr indent="-228600" defTabSz="914400" fontAlgn="base">
              <a:lnSpc>
                <a:spcPct val="90000"/>
              </a:lnSpc>
              <a:spcBef>
                <a:spcPct val="50000"/>
              </a:spcBef>
              <a:spcAft>
                <a:spcPct val="0"/>
              </a:spcAft>
              <a:buClr>
                <a:srgbClr val="00007D"/>
              </a:buClr>
              <a:buSzTx/>
              <a:buFont typeface="Arial" panose="020B0604020202020204" pitchFamily="34" charset="0"/>
              <a:buChar char="•"/>
            </a:pPr>
            <a:r>
              <a:rPr lang="en-US" altLang="en-US" sz="2000">
                <a:latin typeface="+mn-lt"/>
              </a:rPr>
              <a:t>Child abuse and neglect continue because of the secrecy and silence that surround them</a:t>
            </a:r>
          </a:p>
          <a:p>
            <a:pPr indent="-228600" defTabSz="914400" fontAlgn="base">
              <a:lnSpc>
                <a:spcPct val="90000"/>
              </a:lnSpc>
              <a:spcBef>
                <a:spcPct val="50000"/>
              </a:spcBef>
              <a:spcAft>
                <a:spcPct val="0"/>
              </a:spcAft>
              <a:buClr>
                <a:srgbClr val="00007D"/>
              </a:buClr>
              <a:buSzTx/>
              <a:buFont typeface="Arial" panose="020B0604020202020204" pitchFamily="34" charset="0"/>
              <a:buChar char="•"/>
            </a:pPr>
            <a:r>
              <a:rPr lang="en-US" altLang="en-US" sz="2000">
                <a:latin typeface="+mn-lt"/>
              </a:rPr>
              <a:t>Children rarely lie about abuse</a:t>
            </a:r>
          </a:p>
          <a:p>
            <a:pPr indent="-228600" defTabSz="914400" fontAlgn="base">
              <a:lnSpc>
                <a:spcPct val="90000"/>
              </a:lnSpc>
              <a:spcBef>
                <a:spcPct val="50000"/>
              </a:spcBef>
              <a:spcAft>
                <a:spcPct val="0"/>
              </a:spcAft>
              <a:buClr>
                <a:srgbClr val="00007D"/>
              </a:buClr>
              <a:buSzTx/>
              <a:buFont typeface="Arial" panose="020B0604020202020204" pitchFamily="34" charset="0"/>
              <a:buChar char="•"/>
            </a:pPr>
            <a:r>
              <a:rPr lang="en-US" altLang="en-US" sz="2000">
                <a:latin typeface="+mn-lt"/>
              </a:rPr>
              <a:t>An abuser may abuse many other children who also have a right to protection</a:t>
            </a:r>
          </a:p>
          <a:p>
            <a:pPr indent="-228600" defTabSz="914400" fontAlgn="base">
              <a:lnSpc>
                <a:spcPct val="90000"/>
              </a:lnSpc>
              <a:spcBef>
                <a:spcPct val="50000"/>
              </a:spcBef>
              <a:spcAft>
                <a:spcPct val="0"/>
              </a:spcAft>
              <a:buClr>
                <a:srgbClr val="00007D"/>
              </a:buClr>
              <a:buSzPct val="130000"/>
              <a:buFont typeface="Arial" panose="020B0604020202020204" pitchFamily="34" charset="0"/>
              <a:buChar char="•"/>
            </a:pPr>
            <a:endParaRPr lang="en-US" altLang="en-US" sz="2000">
              <a:latin typeface="+mn-lt"/>
            </a:endParaRPr>
          </a:p>
          <a:p>
            <a:pPr indent="-228600" defTabSz="914400" fontAlgn="base">
              <a:lnSpc>
                <a:spcPct val="90000"/>
              </a:lnSpc>
              <a:spcBef>
                <a:spcPct val="50000"/>
              </a:spcBef>
              <a:spcAft>
                <a:spcPct val="0"/>
              </a:spcAft>
              <a:buClrTx/>
              <a:buSzTx/>
              <a:buFont typeface="Arial" panose="020B0604020202020204" pitchFamily="34" charset="0"/>
              <a:buChar char="•"/>
            </a:pPr>
            <a:endParaRPr lang="en-US" altLang="en-US" sz="2000">
              <a:latin typeface="+mn-lt"/>
            </a:endParaRPr>
          </a:p>
        </p:txBody>
      </p:sp>
      <p:sp>
        <p:nvSpPr>
          <p:cNvPr id="103426" name="Rectangle 3">
            <a:extLst>
              <a:ext uri="{FF2B5EF4-FFF2-40B4-BE49-F238E27FC236}">
                <a16:creationId xmlns:a16="http://schemas.microsoft.com/office/drawing/2014/main" id="{835DDB89-255F-4511-8275-C3B7276F6955}"/>
              </a:ext>
            </a:extLst>
          </p:cNvPr>
          <p:cNvSpPr>
            <a:spLocks noGrp="1" noChangeArrowheads="1"/>
          </p:cNvSpPr>
          <p:nvPr>
            <p:ph type="sldNum" sz="quarter" idx="12"/>
          </p:nvPr>
        </p:nvSpPr>
        <p:spPr>
          <a:xfrm>
            <a:off x="11704320" y="6455664"/>
            <a:ext cx="448056"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ts val="600"/>
              </a:spcAft>
              <a:buClrTx/>
              <a:buSzTx/>
              <a:buNone/>
            </a:pPr>
            <a:fld id="{C62F9576-1700-4506-855A-FE136E21E37E}" type="slidenum">
              <a:rPr lang="en-US" altLang="en-US" sz="1100">
                <a:solidFill>
                  <a:schemeClr val="tx1">
                    <a:lumMod val="50000"/>
                    <a:lumOff val="50000"/>
                  </a:schemeClr>
                </a:solidFill>
                <a:latin typeface="+mn-lt"/>
              </a:rPr>
              <a:pPr defTabSz="914400" fontAlgn="base">
                <a:spcBef>
                  <a:spcPct val="0"/>
                </a:spcBef>
                <a:spcAft>
                  <a:spcPts val="600"/>
                </a:spcAft>
                <a:buClrTx/>
                <a:buSzTx/>
                <a:buNone/>
              </a:pPr>
              <a:t>33</a:t>
            </a:fld>
            <a:endParaRPr lang="en-US" altLang="en-US" sz="1100">
              <a:solidFill>
                <a:schemeClr val="tx1">
                  <a:lumMod val="50000"/>
                  <a:lumOff val="50000"/>
                </a:schemeClr>
              </a:solidFill>
              <a:latin typeface="+mn-lt"/>
            </a:endParaRPr>
          </a:p>
        </p:txBody>
      </p:sp>
    </p:spTree>
    <p:custDataLst>
      <p:tags r:id="rId1"/>
    </p:custData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78" name="Rectangle 7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79" name="Oval 74">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75" name="Rectangle 2">
            <a:extLst>
              <a:ext uri="{FF2B5EF4-FFF2-40B4-BE49-F238E27FC236}">
                <a16:creationId xmlns:a16="http://schemas.microsoft.com/office/drawing/2014/main" id="{54395237-850B-40F0-B505-3F512C419FD7}"/>
              </a:ext>
            </a:extLst>
          </p:cNvPr>
          <p:cNvSpPr>
            <a:spLocks noGrp="1" noChangeArrowheads="1"/>
          </p:cNvSpPr>
          <p:nvPr>
            <p:ph type="title"/>
          </p:nvPr>
        </p:nvSpPr>
        <p:spPr>
          <a:xfrm>
            <a:off x="1245072" y="1289765"/>
            <a:ext cx="3651101" cy="4270963"/>
          </a:xfrm>
        </p:spPr>
        <p:txBody>
          <a:bodyPr anchor="ctr">
            <a:normAutofit/>
          </a:bodyPr>
          <a:lstStyle/>
          <a:p>
            <a:pPr algn="ctr"/>
            <a:r>
              <a:rPr lang="en-GB" altLang="en-US" sz="4800" dirty="0">
                <a:solidFill>
                  <a:srgbClr val="FFFFFF"/>
                </a:solidFill>
              </a:rPr>
              <a:t>There are seven </a:t>
            </a:r>
            <a:r>
              <a:rPr lang="en-GB" altLang="en-US" sz="4800" b="1" dirty="0">
                <a:solidFill>
                  <a:srgbClr val="FFCC00"/>
                </a:solidFill>
              </a:rPr>
              <a:t>golden rules</a:t>
            </a:r>
            <a:r>
              <a:rPr lang="en-GB" altLang="en-US" sz="4800" dirty="0">
                <a:solidFill>
                  <a:srgbClr val="FFCC00"/>
                </a:solidFill>
              </a:rPr>
              <a:t> </a:t>
            </a:r>
            <a:r>
              <a:rPr lang="en-GB" altLang="en-US" sz="4800" dirty="0">
                <a:solidFill>
                  <a:srgbClr val="FFFFFF"/>
                </a:solidFill>
              </a:rPr>
              <a:t>for </a:t>
            </a:r>
            <a:br>
              <a:rPr lang="en-GB" altLang="en-US" sz="4800" dirty="0">
                <a:solidFill>
                  <a:srgbClr val="FFFFFF"/>
                </a:solidFill>
              </a:rPr>
            </a:br>
            <a:r>
              <a:rPr lang="en-GB" altLang="en-US" sz="4800" dirty="0">
                <a:solidFill>
                  <a:srgbClr val="FFFFFF"/>
                </a:solidFill>
              </a:rPr>
              <a:t>information sharing:</a:t>
            </a:r>
          </a:p>
        </p:txBody>
      </p:sp>
      <p:sp>
        <p:nvSpPr>
          <p:cNvPr id="7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7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05476" name="Rectangle 3">
            <a:extLst>
              <a:ext uri="{FF2B5EF4-FFF2-40B4-BE49-F238E27FC236}">
                <a16:creationId xmlns:a16="http://schemas.microsoft.com/office/drawing/2014/main" id="{9F6725B4-A367-46A0-9E3B-3F560D3513D1}"/>
              </a:ext>
            </a:extLst>
          </p:cNvPr>
          <p:cNvSpPr>
            <a:spLocks noGrp="1" noChangeArrowheads="1"/>
          </p:cNvSpPr>
          <p:nvPr>
            <p:ph idx="1"/>
          </p:nvPr>
        </p:nvSpPr>
        <p:spPr>
          <a:xfrm>
            <a:off x="6297233" y="518400"/>
            <a:ext cx="4771607" cy="5837949"/>
          </a:xfrm>
        </p:spPr>
        <p:txBody>
          <a:bodyPr anchor="ctr">
            <a:normAutofit/>
          </a:bodyPr>
          <a:lstStyle/>
          <a:p>
            <a:pPr marL="609600" indent="-609600">
              <a:buNone/>
            </a:pPr>
            <a:r>
              <a:rPr lang="en-GB" altLang="en-US" sz="2000">
                <a:solidFill>
                  <a:schemeClr val="tx1">
                    <a:alpha val="80000"/>
                  </a:schemeClr>
                </a:solidFill>
              </a:rPr>
              <a:t>1 Remember that the Data Protection Act is not a barrier to sharing information…</a:t>
            </a:r>
          </a:p>
          <a:p>
            <a:pPr marL="609600" indent="-609600">
              <a:buNone/>
            </a:pPr>
            <a:r>
              <a:rPr lang="en-GB" altLang="en-US" sz="2000">
                <a:solidFill>
                  <a:schemeClr val="tx1">
                    <a:alpha val="80000"/>
                  </a:schemeClr>
                </a:solidFill>
              </a:rPr>
              <a:t>2  Be open and honest…</a:t>
            </a:r>
          </a:p>
          <a:p>
            <a:pPr marL="609600" indent="-609600">
              <a:buNone/>
            </a:pPr>
            <a:r>
              <a:rPr lang="en-GB" altLang="en-US" sz="2000">
                <a:solidFill>
                  <a:schemeClr val="tx1">
                    <a:alpha val="80000"/>
                  </a:schemeClr>
                </a:solidFill>
              </a:rPr>
              <a:t>3  Seek advice…</a:t>
            </a:r>
          </a:p>
          <a:p>
            <a:pPr marL="609600" indent="-609600">
              <a:buNone/>
            </a:pPr>
            <a:r>
              <a:rPr lang="en-GB" altLang="en-US" sz="2000">
                <a:solidFill>
                  <a:schemeClr val="tx1">
                    <a:alpha val="80000"/>
                  </a:schemeClr>
                </a:solidFill>
              </a:rPr>
              <a:t>4  Share with consent where appropriate…</a:t>
            </a:r>
          </a:p>
          <a:p>
            <a:pPr marL="609600" indent="-609600">
              <a:buNone/>
            </a:pPr>
            <a:r>
              <a:rPr lang="en-GB" altLang="en-US" sz="2000">
                <a:solidFill>
                  <a:schemeClr val="tx1">
                    <a:alpha val="80000"/>
                  </a:schemeClr>
                </a:solidFill>
              </a:rPr>
              <a:t>5  Consider safety and well-being…</a:t>
            </a:r>
          </a:p>
          <a:p>
            <a:pPr marL="609600" indent="-609600">
              <a:buNone/>
            </a:pPr>
            <a:r>
              <a:rPr lang="en-GB" altLang="en-US" sz="2000">
                <a:solidFill>
                  <a:schemeClr val="tx1">
                    <a:alpha val="80000"/>
                  </a:schemeClr>
                </a:solidFill>
              </a:rPr>
              <a:t>6  Necessary, proportionate, relevant, accurate and secure…</a:t>
            </a:r>
          </a:p>
          <a:p>
            <a:pPr marL="609600" indent="-609600">
              <a:buNone/>
            </a:pPr>
            <a:r>
              <a:rPr lang="en-GB" altLang="en-US" sz="2000">
                <a:solidFill>
                  <a:schemeClr val="tx1">
                    <a:alpha val="80000"/>
                  </a:schemeClr>
                </a:solidFill>
              </a:rPr>
              <a:t>7  Keep a record…</a:t>
            </a:r>
          </a:p>
          <a:p>
            <a:pPr marL="609600" indent="-609600">
              <a:buNone/>
            </a:pPr>
            <a:endParaRPr lang="en-GB" altLang="en-US" sz="2000">
              <a:solidFill>
                <a:schemeClr val="tx1">
                  <a:alpha val="80000"/>
                </a:schemeClr>
              </a:solidFill>
            </a:endParaRPr>
          </a:p>
          <a:p>
            <a:pPr marL="609600" indent="-609600">
              <a:buNone/>
            </a:pPr>
            <a:r>
              <a:rPr lang="en-GB" altLang="en-US" sz="2000">
                <a:solidFill>
                  <a:schemeClr val="tx1">
                    <a:alpha val="80000"/>
                  </a:schemeClr>
                </a:solidFill>
              </a:rPr>
              <a:t>There is a new Information Sharing – </a:t>
            </a:r>
          </a:p>
          <a:p>
            <a:pPr marL="609600" indent="-609600">
              <a:buNone/>
            </a:pPr>
            <a:r>
              <a:rPr lang="en-GB" altLang="en-US" sz="2000">
                <a:solidFill>
                  <a:schemeClr val="tx1">
                    <a:alpha val="80000"/>
                  </a:schemeClr>
                </a:solidFill>
              </a:rPr>
              <a:t>Advice for practitioners March 2015</a:t>
            </a:r>
          </a:p>
        </p:txBody>
      </p:sp>
      <p:sp>
        <p:nvSpPr>
          <p:cNvPr id="8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05474" name="Rectangle 3">
            <a:extLst>
              <a:ext uri="{FF2B5EF4-FFF2-40B4-BE49-F238E27FC236}">
                <a16:creationId xmlns:a16="http://schemas.microsoft.com/office/drawing/2014/main" id="{A1F7A060-0E94-4DED-BFBC-898C19C81DF6}"/>
              </a:ext>
            </a:extLst>
          </p:cNvPr>
          <p:cNvSpPr>
            <a:spLocks noGrp="1" noChangeArrowheads="1"/>
          </p:cNvSpPr>
          <p:nvPr>
            <p:ph type="sldNum" sz="quarter" idx="12"/>
          </p:nvPr>
        </p:nvSpPr>
        <p:spPr>
          <a:xfrm>
            <a:off x="8610600" y="6356350"/>
            <a:ext cx="27432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lnSpc>
                <a:spcPct val="90000"/>
              </a:lnSpc>
              <a:spcBef>
                <a:spcPct val="0"/>
              </a:spcBef>
              <a:spcAft>
                <a:spcPts val="600"/>
              </a:spcAft>
              <a:buClrTx/>
              <a:buSzTx/>
              <a:buNone/>
            </a:pPr>
            <a:fld id="{19AEC75A-A7BD-43AB-9E7B-1EFB7A5ECA80}" type="slidenum">
              <a:rPr lang="en-GB" altLang="en-US" sz="1800">
                <a:solidFill>
                  <a:schemeClr val="tx1">
                    <a:alpha val="60000"/>
                  </a:schemeClr>
                </a:solidFill>
                <a:latin typeface="Arial Black" panose="020B0A04020102020204" pitchFamily="34" charset="0"/>
                <a:ea typeface="ＭＳ Ｐゴシック" panose="020B0600070205080204" pitchFamily="34" charset="-128"/>
              </a:rPr>
              <a:pPr fontAlgn="base">
                <a:lnSpc>
                  <a:spcPct val="90000"/>
                </a:lnSpc>
                <a:spcBef>
                  <a:spcPct val="0"/>
                </a:spcBef>
                <a:spcAft>
                  <a:spcPts val="600"/>
                </a:spcAft>
                <a:buClrTx/>
                <a:buSzTx/>
                <a:buNone/>
              </a:pPr>
              <a:t>34</a:t>
            </a:fld>
            <a:endParaRPr lang="en-GB" altLang="en-US" sz="1800">
              <a:solidFill>
                <a:schemeClr val="tx1">
                  <a:alpha val="60000"/>
                </a:schemeClr>
              </a:solidFill>
              <a:latin typeface="Arial Black" panose="020B0A04020102020204" pitchFamily="34" charset="0"/>
              <a:ea typeface="ＭＳ Ｐゴシック" panose="020B0600070205080204" pitchFamily="34" charset="-128"/>
            </a:endParaRPr>
          </a:p>
        </p:txBody>
      </p:sp>
      <p:cxnSp>
        <p:nvCxnSpPr>
          <p:cNvPr id="83" name="Straight Connector 8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541" name="Rectangle 8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23" name="Rectangle 2">
            <a:extLst>
              <a:ext uri="{FF2B5EF4-FFF2-40B4-BE49-F238E27FC236}">
                <a16:creationId xmlns:a16="http://schemas.microsoft.com/office/drawing/2014/main" id="{83877C89-EFE4-4E7F-ADFF-C78CF930449D}"/>
              </a:ext>
            </a:extLst>
          </p:cNvPr>
          <p:cNvSpPr>
            <a:spLocks noGrp="1" noChangeArrowheads="1"/>
          </p:cNvSpPr>
          <p:nvPr>
            <p:ph type="title"/>
          </p:nvPr>
        </p:nvSpPr>
        <p:spPr>
          <a:xfrm>
            <a:off x="635000" y="640823"/>
            <a:ext cx="3418659" cy="5583148"/>
          </a:xfrm>
        </p:spPr>
        <p:txBody>
          <a:bodyPr anchor="ctr">
            <a:normAutofit/>
          </a:bodyPr>
          <a:lstStyle/>
          <a:p>
            <a:pPr eaLnBrk="1" hangingPunct="1"/>
            <a:r>
              <a:rPr lang="en-GB" altLang="en-US" sz="5400"/>
              <a:t>Good practice for record keeping</a:t>
            </a:r>
          </a:p>
        </p:txBody>
      </p:sp>
      <p:sp>
        <p:nvSpPr>
          <p:cNvPr id="9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22" name="Rectangle 3">
            <a:extLst>
              <a:ext uri="{FF2B5EF4-FFF2-40B4-BE49-F238E27FC236}">
                <a16:creationId xmlns:a16="http://schemas.microsoft.com/office/drawing/2014/main" id="{7C7F6F4E-CE0F-46ED-AE1D-7DA7E7749001}"/>
              </a:ext>
            </a:extLst>
          </p:cNvPr>
          <p:cNvSpPr>
            <a:spLocks noGrp="1" noChangeArrowheads="1"/>
          </p:cNvSpPr>
          <p:nvPr>
            <p:ph type="sldNum" sz="quarter" idx="12"/>
          </p:nvPr>
        </p:nvSpPr>
        <p:spPr>
          <a:xfrm>
            <a:off x="8610600" y="6356350"/>
            <a:ext cx="27432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lnSpc>
                <a:spcPct val="90000"/>
              </a:lnSpc>
              <a:spcBef>
                <a:spcPct val="0"/>
              </a:spcBef>
              <a:spcAft>
                <a:spcPts val="600"/>
              </a:spcAft>
              <a:buClrTx/>
              <a:buSzTx/>
              <a:buNone/>
            </a:pPr>
            <a:fld id="{A7DD0C55-4461-4760-8536-C387DFE5D023}" type="slidenum">
              <a:rPr lang="en-GB" altLang="en-US" sz="1800">
                <a:latin typeface="Arial Black" panose="020B0A04020102020204" pitchFamily="34" charset="0"/>
                <a:ea typeface="ＭＳ Ｐゴシック" panose="020B0600070205080204" pitchFamily="34" charset="-128"/>
              </a:rPr>
              <a:pPr fontAlgn="base">
                <a:lnSpc>
                  <a:spcPct val="90000"/>
                </a:lnSpc>
                <a:spcBef>
                  <a:spcPct val="0"/>
                </a:spcBef>
                <a:spcAft>
                  <a:spcPts val="600"/>
                </a:spcAft>
                <a:buClrTx/>
                <a:buSzTx/>
                <a:buNone/>
              </a:pPr>
              <a:t>35</a:t>
            </a:fld>
            <a:endParaRPr lang="en-GB" altLang="en-US" sz="1800">
              <a:latin typeface="Arial Black" panose="020B0A04020102020204" pitchFamily="34" charset="0"/>
              <a:ea typeface="ＭＳ Ｐゴシック" panose="020B0600070205080204" pitchFamily="34" charset="-128"/>
            </a:endParaRPr>
          </a:p>
        </p:txBody>
      </p:sp>
      <p:graphicFrame>
        <p:nvGraphicFramePr>
          <p:cNvPr id="107539" name="Rectangle 3">
            <a:extLst>
              <a:ext uri="{FF2B5EF4-FFF2-40B4-BE49-F238E27FC236}">
                <a16:creationId xmlns:a16="http://schemas.microsoft.com/office/drawing/2014/main" id="{C0F55EF4-F303-4A06-B3DB-18221CDD5943}"/>
              </a:ext>
            </a:extLst>
          </p:cNvPr>
          <p:cNvGraphicFramePr>
            <a:graphicFrameLocks noGrp="1"/>
          </p:cNvGraphicFramePr>
          <p:nvPr>
            <p:ph idx="1"/>
            <p:extLst>
              <p:ext uri="{D42A27DB-BD31-4B8C-83A1-F6EECF244321}">
                <p14:modId xmlns:p14="http://schemas.microsoft.com/office/powerpoint/2010/main" val="143082010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Slide Number Placeholder 1">
            <a:extLst>
              <a:ext uri="{FF2B5EF4-FFF2-40B4-BE49-F238E27FC236}">
                <a16:creationId xmlns:a16="http://schemas.microsoft.com/office/drawing/2014/main" id="{6716DD2F-3074-4B22-898F-4FAEC363E8F0}"/>
              </a:ext>
            </a:extLst>
          </p:cNvPr>
          <p:cNvSpPr>
            <a:spLocks noGrp="1"/>
          </p:cNvSpPr>
          <p:nvPr>
            <p:ph type="sldNum" sz="quarter" idx="12"/>
          </p:nvPr>
        </p:nvSpPr>
        <p:spPr>
          <a:xfrm>
            <a:off x="9347200" y="6248400"/>
            <a:ext cx="2844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EBA6ABA9-5527-4A2F-98D6-D7C50F24A351}" type="slidenum">
              <a:rPr lang="en-GB" altLang="en-US" sz="1200">
                <a:solidFill>
                  <a:srgbClr val="000000"/>
                </a:solidFill>
                <a:latin typeface="Arial Black" panose="020B0A04020102020204" pitchFamily="34" charset="0"/>
                <a:ea typeface="ＭＳ Ｐゴシック" panose="020B0600070205080204" pitchFamily="34" charset="-128"/>
              </a:rPr>
              <a:pPr fontAlgn="base">
                <a:spcBef>
                  <a:spcPct val="0"/>
                </a:spcBef>
                <a:spcAft>
                  <a:spcPct val="0"/>
                </a:spcAft>
                <a:buClrTx/>
                <a:buSzTx/>
                <a:buNone/>
              </a:pPr>
              <a:t>36</a:t>
            </a:fld>
            <a:endParaRPr lang="en-GB" altLang="en-US" sz="1200">
              <a:solidFill>
                <a:srgbClr val="000000"/>
              </a:solidFill>
              <a:latin typeface="Arial Black" panose="020B0A04020102020204" pitchFamily="34" charset="0"/>
              <a:ea typeface="ＭＳ Ｐゴシック" panose="020B0600070205080204" pitchFamily="34" charset="-128"/>
            </a:endParaRPr>
          </a:p>
        </p:txBody>
      </p:sp>
      <p:pic>
        <p:nvPicPr>
          <p:cNvPr id="111619" name="Picture 2">
            <a:extLst>
              <a:ext uri="{FF2B5EF4-FFF2-40B4-BE49-F238E27FC236}">
                <a16:creationId xmlns:a16="http://schemas.microsoft.com/office/drawing/2014/main" id="{F8557CBB-C393-4A88-9CBD-071428919D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5525" y="9525"/>
            <a:ext cx="673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17E7318-2CFE-4F27-9D4C-8F88EC30F5DA}"/>
              </a:ext>
            </a:extLst>
          </p:cNvPr>
          <p:cNvSpPr txBox="1">
            <a:spLocks noChangeArrowheads="1"/>
          </p:cNvSpPr>
          <p:nvPr/>
        </p:nvSpPr>
        <p:spPr bwMode="auto">
          <a:xfrm>
            <a:off x="3211514" y="493714"/>
            <a:ext cx="1589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Presentation</a:t>
            </a:r>
          </a:p>
        </p:txBody>
      </p:sp>
      <p:pic>
        <p:nvPicPr>
          <p:cNvPr id="5" name="Picture 4">
            <a:extLst>
              <a:ext uri="{FF2B5EF4-FFF2-40B4-BE49-F238E27FC236}">
                <a16:creationId xmlns:a16="http://schemas.microsoft.com/office/drawing/2014/main" id="{DEBCE05B-B09F-4D70-A4D7-258FC23C2D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51126" y="5872163"/>
            <a:ext cx="32734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360054B-416F-4686-B835-063B47D6BE5E}"/>
              </a:ext>
            </a:extLst>
          </p:cNvPr>
          <p:cNvSpPr txBox="1">
            <a:spLocks noChangeArrowheads="1"/>
          </p:cNvSpPr>
          <p:nvPr/>
        </p:nvSpPr>
        <p:spPr bwMode="auto">
          <a:xfrm>
            <a:off x="6024564" y="6477000"/>
            <a:ext cx="2808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Timeliness</a:t>
            </a:r>
          </a:p>
        </p:txBody>
      </p:sp>
      <p:sp>
        <p:nvSpPr>
          <p:cNvPr id="8" name="TextBox 7">
            <a:extLst>
              <a:ext uri="{FF2B5EF4-FFF2-40B4-BE49-F238E27FC236}">
                <a16:creationId xmlns:a16="http://schemas.microsoft.com/office/drawing/2014/main" id="{1723AD23-86DA-4EF0-ACF7-EE224FE1F87F}"/>
              </a:ext>
            </a:extLst>
          </p:cNvPr>
          <p:cNvSpPr txBox="1">
            <a:spLocks noChangeArrowheads="1"/>
          </p:cNvSpPr>
          <p:nvPr/>
        </p:nvSpPr>
        <p:spPr bwMode="auto">
          <a:xfrm>
            <a:off x="1668464" y="5416550"/>
            <a:ext cx="3240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Guidance &amp; Boundaries</a:t>
            </a:r>
          </a:p>
        </p:txBody>
      </p:sp>
      <p:sp>
        <p:nvSpPr>
          <p:cNvPr id="9" name="TextBox 8">
            <a:extLst>
              <a:ext uri="{FF2B5EF4-FFF2-40B4-BE49-F238E27FC236}">
                <a16:creationId xmlns:a16="http://schemas.microsoft.com/office/drawing/2014/main" id="{F3F278F6-16CC-4CD7-B243-6CC323C7B882}"/>
              </a:ext>
            </a:extLst>
          </p:cNvPr>
          <p:cNvSpPr txBox="1">
            <a:spLocks noChangeArrowheads="1"/>
          </p:cNvSpPr>
          <p:nvPr/>
        </p:nvSpPr>
        <p:spPr bwMode="auto">
          <a:xfrm>
            <a:off x="6743700" y="669925"/>
            <a:ext cx="2520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Family networking</a:t>
            </a:r>
          </a:p>
        </p:txBody>
      </p:sp>
      <p:sp>
        <p:nvSpPr>
          <p:cNvPr id="11" name="TextBox 10">
            <a:extLst>
              <a:ext uri="{FF2B5EF4-FFF2-40B4-BE49-F238E27FC236}">
                <a16:creationId xmlns:a16="http://schemas.microsoft.com/office/drawing/2014/main" id="{AED54732-16E7-417D-B816-43235F144489}"/>
              </a:ext>
            </a:extLst>
          </p:cNvPr>
          <p:cNvSpPr txBox="1">
            <a:spLocks noChangeArrowheads="1"/>
          </p:cNvSpPr>
          <p:nvPr/>
        </p:nvSpPr>
        <p:spPr bwMode="auto">
          <a:xfrm>
            <a:off x="2270126" y="4956175"/>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Stimulation</a:t>
            </a:r>
          </a:p>
        </p:txBody>
      </p:sp>
      <p:sp>
        <p:nvSpPr>
          <p:cNvPr id="12" name="TextBox 11">
            <a:extLst>
              <a:ext uri="{FF2B5EF4-FFF2-40B4-BE49-F238E27FC236}">
                <a16:creationId xmlns:a16="http://schemas.microsoft.com/office/drawing/2014/main" id="{7CE968C3-EF54-4B2E-B359-938C91204C73}"/>
              </a:ext>
            </a:extLst>
          </p:cNvPr>
          <p:cNvSpPr txBox="1">
            <a:spLocks noChangeArrowheads="1"/>
          </p:cNvSpPr>
          <p:nvPr/>
        </p:nvSpPr>
        <p:spPr bwMode="auto">
          <a:xfrm>
            <a:off x="7967663" y="2036764"/>
            <a:ext cx="3384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Social interaction</a:t>
            </a:r>
          </a:p>
        </p:txBody>
      </p:sp>
      <p:sp>
        <p:nvSpPr>
          <p:cNvPr id="13" name="TextBox 12">
            <a:extLst>
              <a:ext uri="{FF2B5EF4-FFF2-40B4-BE49-F238E27FC236}">
                <a16:creationId xmlns:a16="http://schemas.microsoft.com/office/drawing/2014/main" id="{06DAFE28-45B5-4104-BCF5-C4C2024FA1A6}"/>
              </a:ext>
            </a:extLst>
          </p:cNvPr>
          <p:cNvSpPr txBox="1">
            <a:spLocks noChangeArrowheads="1"/>
          </p:cNvSpPr>
          <p:nvPr/>
        </p:nvSpPr>
        <p:spPr bwMode="auto">
          <a:xfrm>
            <a:off x="6167438" y="57150"/>
            <a:ext cx="316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Family functioning</a:t>
            </a:r>
          </a:p>
        </p:txBody>
      </p:sp>
      <p:sp>
        <p:nvSpPr>
          <p:cNvPr id="14" name="TextBox 13">
            <a:extLst>
              <a:ext uri="{FF2B5EF4-FFF2-40B4-BE49-F238E27FC236}">
                <a16:creationId xmlns:a16="http://schemas.microsoft.com/office/drawing/2014/main" id="{B75EB755-5529-4B01-B3C5-6AA9C3C47BEE}"/>
              </a:ext>
            </a:extLst>
          </p:cNvPr>
          <p:cNvSpPr txBox="1">
            <a:spLocks noChangeArrowheads="1"/>
          </p:cNvSpPr>
          <p:nvPr/>
        </p:nvSpPr>
        <p:spPr bwMode="auto">
          <a:xfrm>
            <a:off x="2233613" y="2052638"/>
            <a:ext cx="982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Identity</a:t>
            </a:r>
          </a:p>
        </p:txBody>
      </p:sp>
      <p:sp>
        <p:nvSpPr>
          <p:cNvPr id="15" name="TextBox 14">
            <a:extLst>
              <a:ext uri="{FF2B5EF4-FFF2-40B4-BE49-F238E27FC236}">
                <a16:creationId xmlns:a16="http://schemas.microsoft.com/office/drawing/2014/main" id="{7F7A9027-DE80-49FD-9227-C2282E714BD7}"/>
              </a:ext>
            </a:extLst>
          </p:cNvPr>
          <p:cNvSpPr txBox="1">
            <a:spLocks noChangeArrowheads="1"/>
          </p:cNvSpPr>
          <p:nvPr/>
        </p:nvSpPr>
        <p:spPr bwMode="auto">
          <a:xfrm>
            <a:off x="7032625" y="1020763"/>
            <a:ext cx="2871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Employment</a:t>
            </a:r>
          </a:p>
        </p:txBody>
      </p:sp>
      <p:sp>
        <p:nvSpPr>
          <p:cNvPr id="16" name="TextBox 15">
            <a:extLst>
              <a:ext uri="{FF2B5EF4-FFF2-40B4-BE49-F238E27FC236}">
                <a16:creationId xmlns:a16="http://schemas.microsoft.com/office/drawing/2014/main" id="{562F387A-5CEE-474D-AA45-5E570FAD3EB3}"/>
              </a:ext>
            </a:extLst>
          </p:cNvPr>
          <p:cNvSpPr txBox="1">
            <a:spLocks noChangeArrowheads="1"/>
          </p:cNvSpPr>
          <p:nvPr/>
        </p:nvSpPr>
        <p:spPr bwMode="auto">
          <a:xfrm>
            <a:off x="7680326" y="1673225"/>
            <a:ext cx="2519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Family history</a:t>
            </a:r>
          </a:p>
        </p:txBody>
      </p:sp>
      <p:sp>
        <p:nvSpPr>
          <p:cNvPr id="17" name="TextBox 16">
            <a:extLst>
              <a:ext uri="{FF2B5EF4-FFF2-40B4-BE49-F238E27FC236}">
                <a16:creationId xmlns:a16="http://schemas.microsoft.com/office/drawing/2014/main" id="{C50F9BAA-A890-47AE-AE10-92349397CB40}"/>
              </a:ext>
            </a:extLst>
          </p:cNvPr>
          <p:cNvSpPr txBox="1">
            <a:spLocks noChangeArrowheads="1"/>
          </p:cNvSpPr>
          <p:nvPr/>
        </p:nvSpPr>
        <p:spPr bwMode="auto">
          <a:xfrm>
            <a:off x="3049588" y="6437314"/>
            <a:ext cx="2476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Stability &amp; Security</a:t>
            </a:r>
          </a:p>
        </p:txBody>
      </p:sp>
      <p:sp>
        <p:nvSpPr>
          <p:cNvPr id="18" name="TextBox 17">
            <a:extLst>
              <a:ext uri="{FF2B5EF4-FFF2-40B4-BE49-F238E27FC236}">
                <a16:creationId xmlns:a16="http://schemas.microsoft.com/office/drawing/2014/main" id="{7286F5E4-978C-454C-B235-CABD7B80E8BA}"/>
              </a:ext>
            </a:extLst>
          </p:cNvPr>
          <p:cNvSpPr txBox="1">
            <a:spLocks noChangeArrowheads="1"/>
          </p:cNvSpPr>
          <p:nvPr/>
        </p:nvSpPr>
        <p:spPr bwMode="auto">
          <a:xfrm>
            <a:off x="8688388" y="2700339"/>
            <a:ext cx="2273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Who’s who</a:t>
            </a:r>
          </a:p>
        </p:txBody>
      </p:sp>
      <p:sp>
        <p:nvSpPr>
          <p:cNvPr id="19" name="TextBox 18">
            <a:extLst>
              <a:ext uri="{FF2B5EF4-FFF2-40B4-BE49-F238E27FC236}">
                <a16:creationId xmlns:a16="http://schemas.microsoft.com/office/drawing/2014/main" id="{97D6EEE9-956E-4072-BC22-6ED5FC0BADC0}"/>
              </a:ext>
            </a:extLst>
          </p:cNvPr>
          <p:cNvSpPr txBox="1">
            <a:spLocks noChangeArrowheads="1"/>
          </p:cNvSpPr>
          <p:nvPr/>
        </p:nvSpPr>
        <p:spPr bwMode="auto">
          <a:xfrm>
            <a:off x="6388100" y="6188075"/>
            <a:ext cx="2851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Causal factors</a:t>
            </a:r>
          </a:p>
        </p:txBody>
      </p:sp>
      <p:sp>
        <p:nvSpPr>
          <p:cNvPr id="20" name="TextBox 19">
            <a:extLst>
              <a:ext uri="{FF2B5EF4-FFF2-40B4-BE49-F238E27FC236}">
                <a16:creationId xmlns:a16="http://schemas.microsoft.com/office/drawing/2014/main" id="{1056F9CF-FAD4-4D3F-8803-8EF58399DA64}"/>
              </a:ext>
            </a:extLst>
          </p:cNvPr>
          <p:cNvSpPr txBox="1">
            <a:spLocks noChangeArrowheads="1"/>
          </p:cNvSpPr>
          <p:nvPr/>
        </p:nvSpPr>
        <p:spPr bwMode="auto">
          <a:xfrm>
            <a:off x="8328026" y="2339975"/>
            <a:ext cx="2551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Community</a:t>
            </a:r>
          </a:p>
        </p:txBody>
      </p:sp>
      <p:sp>
        <p:nvSpPr>
          <p:cNvPr id="21" name="TextBox 20">
            <a:extLst>
              <a:ext uri="{FF2B5EF4-FFF2-40B4-BE49-F238E27FC236}">
                <a16:creationId xmlns:a16="http://schemas.microsoft.com/office/drawing/2014/main" id="{4861DFF6-13FC-41F1-BA45-9C4ACFDF22FA}"/>
              </a:ext>
            </a:extLst>
          </p:cNvPr>
          <p:cNvSpPr txBox="1">
            <a:spLocks noChangeArrowheads="1"/>
          </p:cNvSpPr>
          <p:nvPr/>
        </p:nvSpPr>
        <p:spPr bwMode="auto">
          <a:xfrm>
            <a:off x="1931988" y="4525964"/>
            <a:ext cx="2157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Basic care</a:t>
            </a:r>
          </a:p>
        </p:txBody>
      </p:sp>
      <p:sp>
        <p:nvSpPr>
          <p:cNvPr id="25" name="TextBox 24">
            <a:extLst>
              <a:ext uri="{FF2B5EF4-FFF2-40B4-BE49-F238E27FC236}">
                <a16:creationId xmlns:a16="http://schemas.microsoft.com/office/drawing/2014/main" id="{41822057-1704-4E45-93DB-051469C303A1}"/>
              </a:ext>
            </a:extLst>
          </p:cNvPr>
          <p:cNvSpPr txBox="1">
            <a:spLocks noChangeArrowheads="1"/>
          </p:cNvSpPr>
          <p:nvPr/>
        </p:nvSpPr>
        <p:spPr bwMode="auto">
          <a:xfrm>
            <a:off x="2366963" y="125413"/>
            <a:ext cx="2792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Emotional &amp; Behavioural</a:t>
            </a:r>
          </a:p>
        </p:txBody>
      </p:sp>
      <p:sp>
        <p:nvSpPr>
          <p:cNvPr id="26" name="TextBox 25">
            <a:extLst>
              <a:ext uri="{FF2B5EF4-FFF2-40B4-BE49-F238E27FC236}">
                <a16:creationId xmlns:a16="http://schemas.microsoft.com/office/drawing/2014/main" id="{765C508E-74A5-4E1A-B31D-08C40EA7A779}"/>
              </a:ext>
            </a:extLst>
          </p:cNvPr>
          <p:cNvSpPr txBox="1">
            <a:spLocks noChangeArrowheads="1"/>
          </p:cNvSpPr>
          <p:nvPr/>
        </p:nvSpPr>
        <p:spPr bwMode="auto">
          <a:xfrm>
            <a:off x="6456363" y="357189"/>
            <a:ext cx="2347912"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Housing</a:t>
            </a:r>
          </a:p>
        </p:txBody>
      </p:sp>
      <p:sp>
        <p:nvSpPr>
          <p:cNvPr id="27" name="TextBox 26">
            <a:extLst>
              <a:ext uri="{FF2B5EF4-FFF2-40B4-BE49-F238E27FC236}">
                <a16:creationId xmlns:a16="http://schemas.microsoft.com/office/drawing/2014/main" id="{9E52D93F-159E-4E5D-9D40-C5D226205B71}"/>
              </a:ext>
            </a:extLst>
          </p:cNvPr>
          <p:cNvSpPr txBox="1">
            <a:spLocks noChangeArrowheads="1"/>
          </p:cNvSpPr>
          <p:nvPr/>
        </p:nvSpPr>
        <p:spPr bwMode="auto">
          <a:xfrm>
            <a:off x="2613026" y="854075"/>
            <a:ext cx="182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Abilities &amp; Skills</a:t>
            </a:r>
          </a:p>
        </p:txBody>
      </p:sp>
      <p:sp>
        <p:nvSpPr>
          <p:cNvPr id="28" name="TextBox 27">
            <a:extLst>
              <a:ext uri="{FF2B5EF4-FFF2-40B4-BE49-F238E27FC236}">
                <a16:creationId xmlns:a16="http://schemas.microsoft.com/office/drawing/2014/main" id="{B23D5CB9-E8B4-4914-888B-61C4998BDD58}"/>
              </a:ext>
            </a:extLst>
          </p:cNvPr>
          <p:cNvSpPr txBox="1">
            <a:spLocks noChangeArrowheads="1"/>
          </p:cNvSpPr>
          <p:nvPr/>
        </p:nvSpPr>
        <p:spPr bwMode="auto">
          <a:xfrm>
            <a:off x="2279651" y="1673225"/>
            <a:ext cx="1355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Education</a:t>
            </a:r>
          </a:p>
        </p:txBody>
      </p:sp>
      <p:sp>
        <p:nvSpPr>
          <p:cNvPr id="29" name="TextBox 28">
            <a:extLst>
              <a:ext uri="{FF2B5EF4-FFF2-40B4-BE49-F238E27FC236}">
                <a16:creationId xmlns:a16="http://schemas.microsoft.com/office/drawing/2014/main" id="{179FFC5E-9B24-49CB-A8C6-7E196168A968}"/>
              </a:ext>
            </a:extLst>
          </p:cNvPr>
          <p:cNvSpPr txBox="1">
            <a:spLocks noChangeArrowheads="1"/>
          </p:cNvSpPr>
          <p:nvPr/>
        </p:nvSpPr>
        <p:spPr bwMode="auto">
          <a:xfrm>
            <a:off x="7019925" y="5481639"/>
            <a:ext cx="2751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Concerns &amp; Strengths</a:t>
            </a:r>
          </a:p>
        </p:txBody>
      </p:sp>
      <p:sp>
        <p:nvSpPr>
          <p:cNvPr id="30" name="TextBox 29">
            <a:extLst>
              <a:ext uri="{FF2B5EF4-FFF2-40B4-BE49-F238E27FC236}">
                <a16:creationId xmlns:a16="http://schemas.microsoft.com/office/drawing/2014/main" id="{C51A3654-6216-4E70-B808-DC8CCE1C60DA}"/>
              </a:ext>
            </a:extLst>
          </p:cNvPr>
          <p:cNvSpPr txBox="1">
            <a:spLocks noChangeArrowheads="1"/>
          </p:cNvSpPr>
          <p:nvPr/>
        </p:nvSpPr>
        <p:spPr bwMode="auto">
          <a:xfrm>
            <a:off x="1801813" y="3956050"/>
            <a:ext cx="881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Safety</a:t>
            </a:r>
          </a:p>
        </p:txBody>
      </p:sp>
      <p:sp>
        <p:nvSpPr>
          <p:cNvPr id="31" name="TextBox 30">
            <a:extLst>
              <a:ext uri="{FF2B5EF4-FFF2-40B4-BE49-F238E27FC236}">
                <a16:creationId xmlns:a16="http://schemas.microsoft.com/office/drawing/2014/main" id="{C100E2D0-3B66-4285-97F3-5734F7C88482}"/>
              </a:ext>
            </a:extLst>
          </p:cNvPr>
          <p:cNvSpPr txBox="1">
            <a:spLocks noChangeArrowheads="1"/>
          </p:cNvSpPr>
          <p:nvPr/>
        </p:nvSpPr>
        <p:spPr bwMode="auto">
          <a:xfrm>
            <a:off x="2368550" y="1306514"/>
            <a:ext cx="1639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Relationships</a:t>
            </a:r>
          </a:p>
        </p:txBody>
      </p:sp>
      <p:sp>
        <p:nvSpPr>
          <p:cNvPr id="32" name="TextBox 31">
            <a:extLst>
              <a:ext uri="{FF2B5EF4-FFF2-40B4-BE49-F238E27FC236}">
                <a16:creationId xmlns:a16="http://schemas.microsoft.com/office/drawing/2014/main" id="{AAB28B39-BC12-4BCC-82BF-A63AFF19922B}"/>
              </a:ext>
            </a:extLst>
          </p:cNvPr>
          <p:cNvSpPr txBox="1">
            <a:spLocks noChangeArrowheads="1"/>
          </p:cNvSpPr>
          <p:nvPr/>
        </p:nvSpPr>
        <p:spPr bwMode="auto">
          <a:xfrm>
            <a:off x="1517651" y="2405063"/>
            <a:ext cx="1338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lvl="1"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Health</a:t>
            </a:r>
          </a:p>
        </p:txBody>
      </p:sp>
      <p:sp>
        <p:nvSpPr>
          <p:cNvPr id="33" name="TextBox 32">
            <a:extLst>
              <a:ext uri="{FF2B5EF4-FFF2-40B4-BE49-F238E27FC236}">
                <a16:creationId xmlns:a16="http://schemas.microsoft.com/office/drawing/2014/main" id="{F3A3C674-C267-4F1E-9AA9-89C6875FD196}"/>
              </a:ext>
            </a:extLst>
          </p:cNvPr>
          <p:cNvSpPr txBox="1">
            <a:spLocks noChangeArrowheads="1"/>
          </p:cNvSpPr>
          <p:nvPr/>
        </p:nvSpPr>
        <p:spPr bwMode="auto">
          <a:xfrm>
            <a:off x="7319964" y="1350964"/>
            <a:ext cx="227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Income</a:t>
            </a:r>
          </a:p>
        </p:txBody>
      </p:sp>
      <p:sp>
        <p:nvSpPr>
          <p:cNvPr id="35" name="TextBox 34">
            <a:extLst>
              <a:ext uri="{FF2B5EF4-FFF2-40B4-BE49-F238E27FC236}">
                <a16:creationId xmlns:a16="http://schemas.microsoft.com/office/drawing/2014/main" id="{ACDE0933-FC8E-44C9-912C-9C8A54717A0B}"/>
              </a:ext>
            </a:extLst>
          </p:cNvPr>
          <p:cNvSpPr txBox="1">
            <a:spLocks noChangeArrowheads="1"/>
          </p:cNvSpPr>
          <p:nvPr/>
        </p:nvSpPr>
        <p:spPr bwMode="auto">
          <a:xfrm>
            <a:off x="6707189" y="5829300"/>
            <a:ext cx="3133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Ability to change</a:t>
            </a:r>
          </a:p>
        </p:txBody>
      </p:sp>
      <p:sp>
        <p:nvSpPr>
          <p:cNvPr id="53" name="TextBox 52">
            <a:extLst>
              <a:ext uri="{FF2B5EF4-FFF2-40B4-BE49-F238E27FC236}">
                <a16:creationId xmlns:a16="http://schemas.microsoft.com/office/drawing/2014/main" id="{5D219F5B-CBE8-4140-A9D3-4DEE72A4F775}"/>
              </a:ext>
            </a:extLst>
          </p:cNvPr>
          <p:cNvSpPr txBox="1">
            <a:spLocks noChangeArrowheads="1"/>
          </p:cNvSpPr>
          <p:nvPr/>
        </p:nvSpPr>
        <p:spPr bwMode="auto">
          <a:xfrm>
            <a:off x="8040689" y="4448175"/>
            <a:ext cx="3240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Parental cooperation</a:t>
            </a:r>
          </a:p>
        </p:txBody>
      </p:sp>
      <p:sp>
        <p:nvSpPr>
          <p:cNvPr id="54" name="TextBox 53">
            <a:extLst>
              <a:ext uri="{FF2B5EF4-FFF2-40B4-BE49-F238E27FC236}">
                <a16:creationId xmlns:a16="http://schemas.microsoft.com/office/drawing/2014/main" id="{5A1D2CA1-17F7-4835-B1B2-8D3990E6E411}"/>
              </a:ext>
            </a:extLst>
          </p:cNvPr>
          <p:cNvSpPr txBox="1">
            <a:spLocks noChangeArrowheads="1"/>
          </p:cNvSpPr>
          <p:nvPr/>
        </p:nvSpPr>
        <p:spPr bwMode="auto">
          <a:xfrm>
            <a:off x="7680325" y="4816475"/>
            <a:ext cx="3168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Anticipated future impact</a:t>
            </a:r>
          </a:p>
        </p:txBody>
      </p:sp>
      <p:sp>
        <p:nvSpPr>
          <p:cNvPr id="55" name="TextBox 54">
            <a:extLst>
              <a:ext uri="{FF2B5EF4-FFF2-40B4-BE49-F238E27FC236}">
                <a16:creationId xmlns:a16="http://schemas.microsoft.com/office/drawing/2014/main" id="{561FD4FB-7876-46F2-964A-F72C5F05245B}"/>
              </a:ext>
            </a:extLst>
          </p:cNvPr>
          <p:cNvSpPr txBox="1">
            <a:spLocks noChangeArrowheads="1"/>
          </p:cNvSpPr>
          <p:nvPr/>
        </p:nvSpPr>
        <p:spPr bwMode="auto">
          <a:xfrm>
            <a:off x="8399463" y="4049713"/>
            <a:ext cx="2551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Harm and severity</a:t>
            </a:r>
          </a:p>
        </p:txBody>
      </p:sp>
      <p:sp>
        <p:nvSpPr>
          <p:cNvPr id="56" name="TextBox 55">
            <a:extLst>
              <a:ext uri="{FF2B5EF4-FFF2-40B4-BE49-F238E27FC236}">
                <a16:creationId xmlns:a16="http://schemas.microsoft.com/office/drawing/2014/main" id="{40BDD0F9-FEDD-472D-A510-E9E5072D9B40}"/>
              </a:ext>
            </a:extLst>
          </p:cNvPr>
          <p:cNvSpPr txBox="1">
            <a:spLocks noChangeArrowheads="1"/>
          </p:cNvSpPr>
          <p:nvPr/>
        </p:nvSpPr>
        <p:spPr bwMode="auto">
          <a:xfrm>
            <a:off x="7391400" y="5157788"/>
            <a:ext cx="278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Impact on child now</a:t>
            </a:r>
          </a:p>
        </p:txBody>
      </p:sp>
      <p:sp>
        <p:nvSpPr>
          <p:cNvPr id="57" name="TextBox 56">
            <a:extLst>
              <a:ext uri="{FF2B5EF4-FFF2-40B4-BE49-F238E27FC236}">
                <a16:creationId xmlns:a16="http://schemas.microsoft.com/office/drawing/2014/main" id="{BC222969-9459-4EB0-AE07-4A10C542A87A}"/>
              </a:ext>
            </a:extLst>
          </p:cNvPr>
          <p:cNvSpPr txBox="1">
            <a:spLocks noChangeArrowheads="1"/>
          </p:cNvSpPr>
          <p:nvPr/>
        </p:nvSpPr>
        <p:spPr bwMode="auto">
          <a:xfrm>
            <a:off x="9026526" y="3408364"/>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Motivation</a:t>
            </a:r>
          </a:p>
        </p:txBody>
      </p:sp>
      <p:sp>
        <p:nvSpPr>
          <p:cNvPr id="58" name="TextBox 57">
            <a:extLst>
              <a:ext uri="{FF2B5EF4-FFF2-40B4-BE49-F238E27FC236}">
                <a16:creationId xmlns:a16="http://schemas.microsoft.com/office/drawing/2014/main" id="{CF741F5F-D662-4233-AEA9-D23877214B42}"/>
              </a:ext>
            </a:extLst>
          </p:cNvPr>
          <p:cNvSpPr txBox="1">
            <a:spLocks noChangeArrowheads="1"/>
          </p:cNvSpPr>
          <p:nvPr/>
        </p:nvSpPr>
        <p:spPr bwMode="auto">
          <a:xfrm>
            <a:off x="8759825" y="3740150"/>
            <a:ext cx="191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800">
                <a:solidFill>
                  <a:srgbClr val="000000"/>
                </a:solidFill>
                <a:ea typeface="ＭＳ Ｐゴシック" panose="020B0600070205080204" pitchFamily="34" charset="-128"/>
              </a:rPr>
              <a:t>Protection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P spid="12" grpId="0"/>
      <p:bldP spid="13" grpId="0"/>
      <p:bldP spid="14" grpId="0"/>
      <p:bldP spid="15" grpId="0"/>
      <p:bldP spid="16" grpId="0"/>
      <p:bldP spid="17" grpId="0"/>
      <p:bldP spid="18" grpId="0"/>
      <p:bldP spid="19" grpId="0"/>
      <p:bldP spid="20" grpId="0"/>
      <p:bldP spid="21" grpId="0"/>
      <p:bldP spid="25" grpId="0"/>
      <p:bldP spid="26" grpId="0"/>
      <p:bldP spid="27" grpId="0"/>
      <p:bldP spid="28" grpId="0"/>
      <p:bldP spid="29" grpId="0"/>
      <p:bldP spid="30" grpId="0"/>
      <p:bldP spid="31" grpId="0"/>
      <p:bldP spid="32" grpId="0"/>
      <p:bldP spid="33" grpId="0"/>
      <p:bldP spid="35" grpId="0"/>
      <p:bldP spid="53" grpId="0"/>
      <p:bldP spid="54" grpId="0"/>
      <p:bldP spid="55" grpId="0"/>
      <p:bldP spid="56" grpId="0"/>
      <p:bldP spid="57" grpId="0"/>
      <p:bldP spid="58"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762" name="Picture 5">
            <a:extLst>
              <a:ext uri="{FF2B5EF4-FFF2-40B4-BE49-F238E27FC236}">
                <a16:creationId xmlns:a16="http://schemas.microsoft.com/office/drawing/2014/main" id="{98B47835-DEDA-4FB0-B2DF-84FD2F94D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0" y="5129214"/>
            <a:ext cx="10668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Picture 2">
            <a:extLst>
              <a:ext uri="{FF2B5EF4-FFF2-40B4-BE49-F238E27FC236}">
                <a16:creationId xmlns:a16="http://schemas.microsoft.com/office/drawing/2014/main" id="{8D79B17A-C530-464B-85C6-58AE1AA33E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70012" y="2498725"/>
            <a:ext cx="8620126"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Text Box 4">
            <a:extLst>
              <a:ext uri="{FF2B5EF4-FFF2-40B4-BE49-F238E27FC236}">
                <a16:creationId xmlns:a16="http://schemas.microsoft.com/office/drawing/2014/main" id="{121FD5BC-8FF3-4702-AA89-BA0EF3EC94C6}"/>
              </a:ext>
            </a:extLst>
          </p:cNvPr>
          <p:cNvSpPr txBox="1">
            <a:spLocks noChangeArrowheads="1"/>
          </p:cNvSpPr>
          <p:nvPr/>
        </p:nvSpPr>
        <p:spPr bwMode="auto">
          <a:xfrm>
            <a:off x="1746250" y="201614"/>
            <a:ext cx="8642350" cy="1138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fontAlgn="base">
              <a:spcBef>
                <a:spcPct val="50000"/>
              </a:spcBef>
              <a:spcAft>
                <a:spcPct val="0"/>
              </a:spcAft>
              <a:buClrTx/>
              <a:buSzTx/>
              <a:buNone/>
            </a:pPr>
            <a:r>
              <a:rPr lang="en-GB" altLang="en-US">
                <a:solidFill>
                  <a:srgbClr val="00007D"/>
                </a:solidFill>
                <a:ea typeface="ＭＳ Ｐゴシック" panose="020B0600070205080204" pitchFamily="34" charset="-128"/>
              </a:rPr>
              <a:t>Continuum of help and support – Thresholds </a:t>
            </a:r>
          </a:p>
          <a:p>
            <a:pPr algn="ctr" fontAlgn="base">
              <a:spcBef>
                <a:spcPct val="50000"/>
              </a:spcBef>
              <a:spcAft>
                <a:spcPct val="0"/>
              </a:spcAft>
              <a:buClrTx/>
              <a:buSzTx/>
              <a:buNone/>
            </a:pPr>
            <a:endParaRPr lang="en-GB" altLang="en-US" sz="2400">
              <a:solidFill>
                <a:srgbClr val="00007D"/>
              </a:solidFill>
              <a:ea typeface="ＭＳ Ｐゴシック" panose="020B0600070205080204" pitchFamily="34" charset="-128"/>
            </a:endParaRPr>
          </a:p>
        </p:txBody>
      </p:sp>
      <p:sp>
        <p:nvSpPr>
          <p:cNvPr id="117766" name="TextBox 15">
            <a:extLst>
              <a:ext uri="{FF2B5EF4-FFF2-40B4-BE49-F238E27FC236}">
                <a16:creationId xmlns:a16="http://schemas.microsoft.com/office/drawing/2014/main" id="{4E3CBEC1-606E-4BEE-8014-78A33432D27E}"/>
              </a:ext>
            </a:extLst>
          </p:cNvPr>
          <p:cNvSpPr txBox="1">
            <a:spLocks noChangeArrowheads="1"/>
          </p:cNvSpPr>
          <p:nvPr/>
        </p:nvSpPr>
        <p:spPr bwMode="auto">
          <a:xfrm>
            <a:off x="1746250" y="870324"/>
            <a:ext cx="37449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SzTx/>
              <a:buNone/>
            </a:pPr>
            <a:r>
              <a:rPr lang="en-GB" altLang="en-US" sz="1800" dirty="0">
                <a:solidFill>
                  <a:srgbClr val="000000"/>
                </a:solidFill>
                <a:ea typeface="ＭＳ Ｐゴシック" panose="020B0600070205080204" pitchFamily="34" charset="-128"/>
              </a:rPr>
              <a:t>2</a:t>
            </a:r>
          </a:p>
          <a:p>
            <a:pPr algn="ctr" eaLnBrk="0" fontAlgn="base" hangingPunct="0">
              <a:spcBef>
                <a:spcPct val="0"/>
              </a:spcBef>
              <a:spcAft>
                <a:spcPct val="0"/>
              </a:spcAft>
              <a:buClrTx/>
              <a:buSzTx/>
              <a:buNone/>
            </a:pPr>
            <a:r>
              <a:rPr lang="en-GB" altLang="en-US" sz="1800" dirty="0">
                <a:solidFill>
                  <a:srgbClr val="000000"/>
                </a:solidFill>
                <a:ea typeface="ＭＳ Ｐゴシック" panose="020B0600070205080204" pitchFamily="34" charset="-128"/>
              </a:rPr>
              <a:t>Additional needs met by Universal and Targeted Services working together.  An EHA&amp;P should be considered and can be used</a:t>
            </a:r>
          </a:p>
        </p:txBody>
      </p:sp>
      <p:sp>
        <p:nvSpPr>
          <p:cNvPr id="117767" name="TextBox 16">
            <a:extLst>
              <a:ext uri="{FF2B5EF4-FFF2-40B4-BE49-F238E27FC236}">
                <a16:creationId xmlns:a16="http://schemas.microsoft.com/office/drawing/2014/main" id="{4209883A-7833-4E79-83D7-23603CDB921C}"/>
              </a:ext>
            </a:extLst>
          </p:cNvPr>
          <p:cNvSpPr txBox="1">
            <a:spLocks noChangeArrowheads="1"/>
          </p:cNvSpPr>
          <p:nvPr/>
        </p:nvSpPr>
        <p:spPr bwMode="auto">
          <a:xfrm>
            <a:off x="6643688" y="830967"/>
            <a:ext cx="37449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SzTx/>
              <a:buNone/>
            </a:pPr>
            <a:r>
              <a:rPr lang="en-GB" altLang="en-US" sz="1800" dirty="0">
                <a:solidFill>
                  <a:srgbClr val="000000"/>
                </a:solidFill>
                <a:ea typeface="ＭＳ Ｐゴシック" panose="020B0600070205080204" pitchFamily="34" charset="-128"/>
              </a:rPr>
              <a:t>3</a:t>
            </a:r>
          </a:p>
          <a:p>
            <a:pPr algn="ctr" eaLnBrk="0" fontAlgn="base" hangingPunct="0">
              <a:spcBef>
                <a:spcPct val="0"/>
              </a:spcBef>
              <a:spcAft>
                <a:spcPct val="0"/>
              </a:spcAft>
              <a:buClrTx/>
              <a:buSzTx/>
              <a:buNone/>
            </a:pPr>
            <a:r>
              <a:rPr lang="en-GB" altLang="en-US" sz="1800" dirty="0">
                <a:solidFill>
                  <a:srgbClr val="000000"/>
                </a:solidFill>
                <a:ea typeface="ＭＳ Ｐゴシック" panose="020B0600070205080204" pitchFamily="34" charset="-128"/>
              </a:rPr>
              <a:t>Multi-agency approach required using EHA&amp;P and Lead Practitioner</a:t>
            </a:r>
          </a:p>
        </p:txBody>
      </p:sp>
      <p:sp>
        <p:nvSpPr>
          <p:cNvPr id="9" name="TextBox 3">
            <a:extLst>
              <a:ext uri="{FF2B5EF4-FFF2-40B4-BE49-F238E27FC236}">
                <a16:creationId xmlns:a16="http://schemas.microsoft.com/office/drawing/2014/main" id="{BCF6B702-AAC9-4394-9191-E2908B17020D}"/>
              </a:ext>
            </a:extLst>
          </p:cNvPr>
          <p:cNvSpPr txBox="1">
            <a:spLocks noChangeArrowheads="1"/>
          </p:cNvSpPr>
          <p:nvPr/>
        </p:nvSpPr>
        <p:spPr bwMode="auto">
          <a:xfrm>
            <a:off x="1992313" y="2397637"/>
            <a:ext cx="1737015"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SzTx/>
              <a:buNone/>
            </a:pPr>
            <a:endParaRPr lang="en-GB" altLang="en-US" sz="1800" dirty="0">
              <a:solidFill>
                <a:srgbClr val="000000"/>
              </a:solidFill>
              <a:ea typeface="ＭＳ Ｐゴシック" panose="020B0600070205080204" pitchFamily="34" charset="-128"/>
            </a:endParaRPr>
          </a:p>
          <a:p>
            <a:pPr algn="ctr" eaLnBrk="0" fontAlgn="base" hangingPunct="0">
              <a:spcBef>
                <a:spcPct val="0"/>
              </a:spcBef>
              <a:spcAft>
                <a:spcPct val="0"/>
              </a:spcAft>
              <a:buClrTx/>
              <a:buSzTx/>
              <a:buNone/>
            </a:pPr>
            <a:endParaRPr lang="en-GB" altLang="en-US" sz="1800" dirty="0">
              <a:solidFill>
                <a:srgbClr val="000000"/>
              </a:solidFill>
              <a:ea typeface="ＭＳ Ｐゴシック" panose="020B0600070205080204" pitchFamily="34" charset="-128"/>
            </a:endParaRPr>
          </a:p>
        </p:txBody>
      </p:sp>
      <p:grpSp>
        <p:nvGrpSpPr>
          <p:cNvPr id="2" name="Group 1">
            <a:extLst>
              <a:ext uri="{FF2B5EF4-FFF2-40B4-BE49-F238E27FC236}">
                <a16:creationId xmlns:a16="http://schemas.microsoft.com/office/drawing/2014/main" id="{CE0B29F2-7A5B-46A4-865F-B752C45F61CB}"/>
              </a:ext>
            </a:extLst>
          </p:cNvPr>
          <p:cNvGrpSpPr/>
          <p:nvPr/>
        </p:nvGrpSpPr>
        <p:grpSpPr>
          <a:xfrm>
            <a:off x="1370012" y="2446987"/>
            <a:ext cx="8620126" cy="4565138"/>
            <a:chOff x="1370012" y="2446987"/>
            <a:chExt cx="8620126" cy="4565138"/>
          </a:xfrm>
        </p:grpSpPr>
        <p:pic>
          <p:nvPicPr>
            <p:cNvPr id="10" name="Picture 2">
              <a:extLst>
                <a:ext uri="{FF2B5EF4-FFF2-40B4-BE49-F238E27FC236}">
                  <a16:creationId xmlns:a16="http://schemas.microsoft.com/office/drawing/2014/main" id="{4E3575C1-7524-4709-9772-D32FD70F23B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70012" y="2548075"/>
              <a:ext cx="8620126"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3">
              <a:extLst>
                <a:ext uri="{FF2B5EF4-FFF2-40B4-BE49-F238E27FC236}">
                  <a16:creationId xmlns:a16="http://schemas.microsoft.com/office/drawing/2014/main" id="{FB257EA4-8EEA-4E07-8D6A-AB4084F84872}"/>
                </a:ext>
              </a:extLst>
            </p:cNvPr>
            <p:cNvSpPr txBox="1">
              <a:spLocks noChangeArrowheads="1"/>
            </p:cNvSpPr>
            <p:nvPr/>
          </p:nvSpPr>
          <p:spPr bwMode="auto">
            <a:xfrm>
              <a:off x="1992313" y="2446987"/>
              <a:ext cx="1737015"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SzTx/>
                <a:buNone/>
              </a:pPr>
              <a:endParaRPr lang="en-GB" altLang="en-US" sz="1800" dirty="0">
                <a:solidFill>
                  <a:srgbClr val="000000"/>
                </a:solidFill>
                <a:ea typeface="ＭＳ Ｐゴシック" panose="020B0600070205080204" pitchFamily="34" charset="-128"/>
              </a:endParaRPr>
            </a:p>
            <a:p>
              <a:pPr algn="ctr" eaLnBrk="0" fontAlgn="base" hangingPunct="0">
                <a:spcBef>
                  <a:spcPct val="0"/>
                </a:spcBef>
                <a:spcAft>
                  <a:spcPct val="0"/>
                </a:spcAft>
                <a:buClrTx/>
                <a:buSzTx/>
                <a:buNone/>
              </a:pPr>
              <a:endParaRPr lang="en-GB" altLang="en-US" sz="1800" dirty="0">
                <a:solidFill>
                  <a:srgbClr val="000000"/>
                </a:solidFill>
                <a:ea typeface="ＭＳ Ｐゴシック" panose="020B0600070205080204" pitchFamily="34" charset="-128"/>
              </a:endParaRPr>
            </a:p>
          </p:txBody>
        </p:sp>
      </p:grpSp>
      <p:sp>
        <p:nvSpPr>
          <p:cNvPr id="117765" name="TextBox 3">
            <a:extLst>
              <a:ext uri="{FF2B5EF4-FFF2-40B4-BE49-F238E27FC236}">
                <a16:creationId xmlns:a16="http://schemas.microsoft.com/office/drawing/2014/main" id="{CE4DE965-EB41-4E85-957C-F2B05932E332}"/>
              </a:ext>
            </a:extLst>
          </p:cNvPr>
          <p:cNvSpPr txBox="1">
            <a:spLocks noChangeArrowheads="1"/>
          </p:cNvSpPr>
          <p:nvPr/>
        </p:nvSpPr>
        <p:spPr bwMode="auto">
          <a:xfrm>
            <a:off x="480394" y="3073771"/>
            <a:ext cx="2089150" cy="922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SzTx/>
              <a:buNone/>
            </a:pPr>
            <a:r>
              <a:rPr lang="en-GB" altLang="en-US" sz="1800" dirty="0">
                <a:solidFill>
                  <a:srgbClr val="000000"/>
                </a:solidFill>
                <a:ea typeface="ＭＳ Ｐゴシック" panose="020B0600070205080204" pitchFamily="34" charset="-128"/>
              </a:rPr>
              <a:t>1</a:t>
            </a:r>
          </a:p>
          <a:p>
            <a:pPr algn="ctr" eaLnBrk="0" fontAlgn="base" hangingPunct="0">
              <a:spcBef>
                <a:spcPct val="0"/>
              </a:spcBef>
              <a:spcAft>
                <a:spcPct val="0"/>
              </a:spcAft>
              <a:buClrTx/>
              <a:buSzTx/>
              <a:buNone/>
            </a:pPr>
            <a:r>
              <a:rPr lang="en-GB" altLang="en-US" sz="1800" dirty="0">
                <a:solidFill>
                  <a:srgbClr val="000000"/>
                </a:solidFill>
                <a:ea typeface="ＭＳ Ｐゴシック" panose="020B0600070205080204" pitchFamily="34" charset="-128"/>
              </a:rPr>
              <a:t>Personalised</a:t>
            </a:r>
          </a:p>
          <a:p>
            <a:pPr algn="ctr" eaLnBrk="0" fontAlgn="base" hangingPunct="0">
              <a:spcBef>
                <a:spcPct val="0"/>
              </a:spcBef>
              <a:spcAft>
                <a:spcPct val="0"/>
              </a:spcAft>
              <a:buClrTx/>
              <a:buSzTx/>
              <a:buNone/>
            </a:pPr>
            <a:r>
              <a:rPr lang="en-GB" altLang="en-US" sz="1800" dirty="0">
                <a:solidFill>
                  <a:srgbClr val="000000"/>
                </a:solidFill>
                <a:ea typeface="ＭＳ Ｐゴシック" panose="020B0600070205080204" pitchFamily="34" charset="-128"/>
              </a:rPr>
              <a:t>Universal Services</a:t>
            </a:r>
          </a:p>
        </p:txBody>
      </p:sp>
      <p:sp>
        <p:nvSpPr>
          <p:cNvPr id="117768" name="TextBox 17">
            <a:extLst>
              <a:ext uri="{FF2B5EF4-FFF2-40B4-BE49-F238E27FC236}">
                <a16:creationId xmlns:a16="http://schemas.microsoft.com/office/drawing/2014/main" id="{88F745BA-B24C-418B-96F1-50DA5B489837}"/>
              </a:ext>
            </a:extLst>
          </p:cNvPr>
          <p:cNvSpPr txBox="1">
            <a:spLocks noChangeArrowheads="1"/>
          </p:cNvSpPr>
          <p:nvPr/>
        </p:nvSpPr>
        <p:spPr bwMode="auto">
          <a:xfrm>
            <a:off x="9280524" y="2439120"/>
            <a:ext cx="24161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SzTx/>
              <a:buNone/>
            </a:pPr>
            <a:r>
              <a:rPr lang="en-GB" altLang="en-US" sz="1800" dirty="0">
                <a:solidFill>
                  <a:srgbClr val="000000"/>
                </a:solidFill>
                <a:ea typeface="ＭＳ Ｐゴシック" panose="020B0600070205080204" pitchFamily="34" charset="-128"/>
              </a:rPr>
              <a:t>4</a:t>
            </a:r>
          </a:p>
          <a:p>
            <a:pPr algn="ctr" eaLnBrk="0" fontAlgn="base" hangingPunct="0">
              <a:spcBef>
                <a:spcPct val="0"/>
              </a:spcBef>
              <a:spcAft>
                <a:spcPct val="0"/>
              </a:spcAft>
              <a:buClrTx/>
              <a:buSzTx/>
              <a:buNone/>
            </a:pPr>
            <a:r>
              <a:rPr lang="en-GB" altLang="en-US" sz="1800" dirty="0">
                <a:solidFill>
                  <a:srgbClr val="000000"/>
                </a:solidFill>
                <a:ea typeface="ＭＳ Ｐゴシック" panose="020B0600070205080204" pitchFamily="34" charset="-128"/>
              </a:rPr>
              <a:t>Specialist and high </a:t>
            </a:r>
          </a:p>
          <a:p>
            <a:pPr algn="ctr" eaLnBrk="0" fontAlgn="base" hangingPunct="0">
              <a:spcBef>
                <a:spcPct val="0"/>
              </a:spcBef>
              <a:spcAft>
                <a:spcPct val="0"/>
              </a:spcAft>
              <a:buClrTx/>
              <a:buSzTx/>
              <a:buNone/>
            </a:pPr>
            <a:r>
              <a:rPr lang="en-GB" altLang="en-US" sz="1800" dirty="0">
                <a:solidFill>
                  <a:srgbClr val="000000"/>
                </a:solidFill>
                <a:ea typeface="ＭＳ Ｐゴシック" panose="020B0600070205080204" pitchFamily="34" charset="-128"/>
              </a:rPr>
              <a:t>level intervention often involving statutory processes</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Text Box 5">
            <a:extLst>
              <a:ext uri="{FF2B5EF4-FFF2-40B4-BE49-F238E27FC236}">
                <a16:creationId xmlns:a16="http://schemas.microsoft.com/office/drawing/2014/main" id="{AC946155-DB8E-484C-83FB-1C931ACB7901}"/>
              </a:ext>
            </a:extLst>
          </p:cNvPr>
          <p:cNvSpPr txBox="1">
            <a:spLocks noChangeArrowheads="1"/>
          </p:cNvSpPr>
          <p:nvPr/>
        </p:nvSpPr>
        <p:spPr bwMode="auto">
          <a:xfrm>
            <a:off x="4721226" y="285751"/>
            <a:ext cx="2028825" cy="1630363"/>
          </a:xfrm>
          <a:prstGeom prst="rect">
            <a:avLst/>
          </a:prstGeom>
          <a:solidFill>
            <a:srgbClr val="FF0000"/>
          </a:solidFill>
          <a:ln w="28575">
            <a:solidFill>
              <a:srgbClr val="FF0000"/>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fontAlgn="base">
              <a:spcBef>
                <a:spcPct val="50000"/>
              </a:spcBef>
              <a:spcAft>
                <a:spcPct val="0"/>
              </a:spcAft>
              <a:buClrTx/>
              <a:buSzTx/>
              <a:buNone/>
            </a:pPr>
            <a:r>
              <a:rPr lang="en-GB" altLang="en-US" sz="2000" dirty="0">
                <a:solidFill>
                  <a:srgbClr val="FFFFFF"/>
                </a:solidFill>
                <a:ea typeface="ＭＳ Ｐゴシック" panose="020B0600070205080204" pitchFamily="34" charset="-128"/>
              </a:rPr>
              <a:t>Screening by Team Manager who decides on next course of action         </a:t>
            </a:r>
          </a:p>
        </p:txBody>
      </p:sp>
      <p:sp>
        <p:nvSpPr>
          <p:cNvPr id="18437" name="Text Box 8">
            <a:extLst>
              <a:ext uri="{FF2B5EF4-FFF2-40B4-BE49-F238E27FC236}">
                <a16:creationId xmlns:a16="http://schemas.microsoft.com/office/drawing/2014/main" id="{7675ED11-7D49-48FE-B7D6-ABE70AC7651F}"/>
              </a:ext>
            </a:extLst>
          </p:cNvPr>
          <p:cNvSpPr txBox="1">
            <a:spLocks noChangeArrowheads="1"/>
          </p:cNvSpPr>
          <p:nvPr/>
        </p:nvSpPr>
        <p:spPr bwMode="auto">
          <a:xfrm>
            <a:off x="2468564" y="3851275"/>
            <a:ext cx="2192337" cy="400050"/>
          </a:xfrm>
          <a:prstGeom prst="rect">
            <a:avLst/>
          </a:prstGeom>
          <a:solidFill>
            <a:srgbClr val="FF9933"/>
          </a:solidFill>
          <a:ln w="76200">
            <a:solidFill>
              <a:srgbClr val="FFFF00"/>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fontAlgn="base">
              <a:spcBef>
                <a:spcPct val="50000"/>
              </a:spcBef>
              <a:spcAft>
                <a:spcPct val="0"/>
              </a:spcAft>
              <a:buClrTx/>
              <a:buSzTx/>
              <a:buNone/>
            </a:pPr>
            <a:r>
              <a:rPr lang="en-GB" altLang="en-US" sz="2000" dirty="0">
                <a:solidFill>
                  <a:srgbClr val="000000"/>
                </a:solidFill>
                <a:ea typeface="ＭＳ Ｐゴシック" panose="020B0600070205080204" pitchFamily="34" charset="-128"/>
              </a:rPr>
              <a:t>Early Help</a:t>
            </a:r>
          </a:p>
        </p:txBody>
      </p:sp>
      <p:sp>
        <p:nvSpPr>
          <p:cNvPr id="18439" name="Text Box 10">
            <a:extLst>
              <a:ext uri="{FF2B5EF4-FFF2-40B4-BE49-F238E27FC236}">
                <a16:creationId xmlns:a16="http://schemas.microsoft.com/office/drawing/2014/main" id="{B042DB1E-35BE-430E-8498-868AB7498A36}"/>
              </a:ext>
            </a:extLst>
          </p:cNvPr>
          <p:cNvSpPr txBox="1">
            <a:spLocks noChangeArrowheads="1"/>
          </p:cNvSpPr>
          <p:nvPr/>
        </p:nvSpPr>
        <p:spPr bwMode="auto">
          <a:xfrm>
            <a:off x="7546976" y="544513"/>
            <a:ext cx="2220913" cy="1016000"/>
          </a:xfrm>
          <a:prstGeom prst="rect">
            <a:avLst/>
          </a:prstGeom>
          <a:solidFill>
            <a:srgbClr val="FF0000"/>
          </a:solidFill>
          <a:ln w="28575">
            <a:solidFill>
              <a:srgbClr val="FF0000"/>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fontAlgn="base">
              <a:spcBef>
                <a:spcPct val="50000"/>
              </a:spcBef>
              <a:spcAft>
                <a:spcPct val="0"/>
              </a:spcAft>
              <a:buClrTx/>
              <a:buSzTx/>
              <a:buNone/>
            </a:pPr>
            <a:r>
              <a:rPr lang="en-GB" altLang="en-US" sz="2000">
                <a:solidFill>
                  <a:srgbClr val="FFFFFF"/>
                </a:solidFill>
                <a:ea typeface="ＭＳ Ｐゴシック" panose="020B0600070205080204" pitchFamily="34" charset="-128"/>
              </a:rPr>
              <a:t>MASH team gather information</a:t>
            </a:r>
          </a:p>
        </p:txBody>
      </p:sp>
      <p:sp>
        <p:nvSpPr>
          <p:cNvPr id="18440" name="Line 12">
            <a:extLst>
              <a:ext uri="{FF2B5EF4-FFF2-40B4-BE49-F238E27FC236}">
                <a16:creationId xmlns:a16="http://schemas.microsoft.com/office/drawing/2014/main" id="{AB45D583-E780-435C-AE8F-C6C15E60F4DB}"/>
              </a:ext>
            </a:extLst>
          </p:cNvPr>
          <p:cNvSpPr>
            <a:spLocks noChangeShapeType="1"/>
          </p:cNvSpPr>
          <p:nvPr/>
        </p:nvSpPr>
        <p:spPr bwMode="auto">
          <a:xfrm flipH="1">
            <a:off x="3960813" y="2139951"/>
            <a:ext cx="1022350" cy="1597025"/>
          </a:xfrm>
          <a:prstGeom prst="line">
            <a:avLst/>
          </a:prstGeom>
          <a:noFill/>
          <a:ln w="412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8444" name="Line 17">
            <a:extLst>
              <a:ext uri="{FF2B5EF4-FFF2-40B4-BE49-F238E27FC236}">
                <a16:creationId xmlns:a16="http://schemas.microsoft.com/office/drawing/2014/main" id="{AC91BA57-6AD4-433C-A527-7F51A2C7B5C8}"/>
              </a:ext>
            </a:extLst>
          </p:cNvPr>
          <p:cNvSpPr>
            <a:spLocks noChangeShapeType="1"/>
          </p:cNvSpPr>
          <p:nvPr/>
        </p:nvSpPr>
        <p:spPr bwMode="auto">
          <a:xfrm flipH="1">
            <a:off x="3287714" y="1771650"/>
            <a:ext cx="134778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8446" name="Line 12">
            <a:extLst>
              <a:ext uri="{FF2B5EF4-FFF2-40B4-BE49-F238E27FC236}">
                <a16:creationId xmlns:a16="http://schemas.microsoft.com/office/drawing/2014/main" id="{0E5C8694-5CA0-43B6-8C1D-02C21D1797F7}"/>
              </a:ext>
            </a:extLst>
          </p:cNvPr>
          <p:cNvSpPr>
            <a:spLocks noChangeShapeType="1"/>
          </p:cNvSpPr>
          <p:nvPr/>
        </p:nvSpPr>
        <p:spPr bwMode="auto">
          <a:xfrm flipH="1">
            <a:off x="3575050" y="4365626"/>
            <a:ext cx="0" cy="2000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8447" name="Text Box 7">
            <a:extLst>
              <a:ext uri="{FF2B5EF4-FFF2-40B4-BE49-F238E27FC236}">
                <a16:creationId xmlns:a16="http://schemas.microsoft.com/office/drawing/2014/main" id="{1EE3072F-EBAB-4187-B070-29FD4AFBD932}"/>
              </a:ext>
            </a:extLst>
          </p:cNvPr>
          <p:cNvSpPr txBox="1">
            <a:spLocks noChangeArrowheads="1"/>
          </p:cNvSpPr>
          <p:nvPr/>
        </p:nvSpPr>
        <p:spPr bwMode="auto">
          <a:xfrm>
            <a:off x="4721226" y="4365626"/>
            <a:ext cx="1730375" cy="708025"/>
          </a:xfrm>
          <a:prstGeom prst="rect">
            <a:avLst/>
          </a:prstGeom>
          <a:solidFill>
            <a:srgbClr val="FF0000"/>
          </a:solidFill>
          <a:ln w="28575">
            <a:solidFill>
              <a:srgbClr val="FF0000"/>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fontAlgn="base">
              <a:spcBef>
                <a:spcPct val="50000"/>
              </a:spcBef>
              <a:spcAft>
                <a:spcPct val="0"/>
              </a:spcAft>
              <a:buClrTx/>
              <a:buSzTx/>
              <a:buNone/>
            </a:pPr>
            <a:r>
              <a:rPr lang="en-GB" altLang="en-US" sz="2000">
                <a:solidFill>
                  <a:srgbClr val="FFFFFF"/>
                </a:solidFill>
                <a:ea typeface="ＭＳ Ｐゴシック" panose="020B0600070205080204" pitchFamily="34" charset="-128"/>
              </a:rPr>
              <a:t>S17 Child in need plan </a:t>
            </a:r>
          </a:p>
        </p:txBody>
      </p:sp>
      <p:sp>
        <p:nvSpPr>
          <p:cNvPr id="18448" name="Text Box 10">
            <a:extLst>
              <a:ext uri="{FF2B5EF4-FFF2-40B4-BE49-F238E27FC236}">
                <a16:creationId xmlns:a16="http://schemas.microsoft.com/office/drawing/2014/main" id="{F91D7F5B-87B0-4B8F-A9A1-B348A36F045F}"/>
              </a:ext>
            </a:extLst>
          </p:cNvPr>
          <p:cNvSpPr txBox="1">
            <a:spLocks noChangeArrowheads="1"/>
          </p:cNvSpPr>
          <p:nvPr/>
        </p:nvSpPr>
        <p:spPr bwMode="auto">
          <a:xfrm>
            <a:off x="5591176" y="2197100"/>
            <a:ext cx="3255963" cy="1016000"/>
          </a:xfrm>
          <a:prstGeom prst="rect">
            <a:avLst/>
          </a:prstGeom>
          <a:solidFill>
            <a:srgbClr val="FF0000"/>
          </a:solidFill>
          <a:ln w="28575">
            <a:solidFill>
              <a:srgbClr val="FF0000"/>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fontAlgn="base">
              <a:spcBef>
                <a:spcPct val="50000"/>
              </a:spcBef>
              <a:spcAft>
                <a:spcPct val="0"/>
              </a:spcAft>
              <a:buClrTx/>
              <a:buSzTx/>
              <a:buNone/>
            </a:pPr>
            <a:r>
              <a:rPr lang="en-GB" altLang="en-US" sz="2000">
                <a:solidFill>
                  <a:srgbClr val="FFFFFF"/>
                </a:solidFill>
                <a:ea typeface="ＭＳ Ｐゴシック" panose="020B0600070205080204" pitchFamily="34" charset="-128"/>
              </a:rPr>
              <a:t>Strategy discussion held to decide on whether there is significant harm? (S47)</a:t>
            </a:r>
          </a:p>
        </p:txBody>
      </p:sp>
      <p:sp>
        <p:nvSpPr>
          <p:cNvPr id="18449" name="Line 15">
            <a:extLst>
              <a:ext uri="{FF2B5EF4-FFF2-40B4-BE49-F238E27FC236}">
                <a16:creationId xmlns:a16="http://schemas.microsoft.com/office/drawing/2014/main" id="{31913399-2DE4-4BA4-B063-7B07AE1F374C}"/>
              </a:ext>
            </a:extLst>
          </p:cNvPr>
          <p:cNvSpPr>
            <a:spLocks noChangeShapeType="1"/>
          </p:cNvSpPr>
          <p:nvPr/>
        </p:nvSpPr>
        <p:spPr bwMode="auto">
          <a:xfrm>
            <a:off x="7945439" y="1609726"/>
            <a:ext cx="22225" cy="5238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8450" name="Text Box 10">
            <a:extLst>
              <a:ext uri="{FF2B5EF4-FFF2-40B4-BE49-F238E27FC236}">
                <a16:creationId xmlns:a16="http://schemas.microsoft.com/office/drawing/2014/main" id="{DFCDBD51-6108-41BF-8FA5-D389AC6EDA39}"/>
              </a:ext>
            </a:extLst>
          </p:cNvPr>
          <p:cNvSpPr txBox="1">
            <a:spLocks noChangeArrowheads="1"/>
          </p:cNvSpPr>
          <p:nvPr/>
        </p:nvSpPr>
        <p:spPr bwMode="auto">
          <a:xfrm>
            <a:off x="7546975" y="3789363"/>
            <a:ext cx="2528888" cy="1016000"/>
          </a:xfrm>
          <a:prstGeom prst="rect">
            <a:avLst/>
          </a:prstGeom>
          <a:solidFill>
            <a:srgbClr val="FF0000"/>
          </a:solidFill>
          <a:ln w="28575">
            <a:solidFill>
              <a:srgbClr val="FF0000"/>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fontAlgn="base">
              <a:spcBef>
                <a:spcPct val="50000"/>
              </a:spcBef>
              <a:spcAft>
                <a:spcPct val="0"/>
              </a:spcAft>
              <a:buClrTx/>
              <a:buSzTx/>
              <a:buNone/>
            </a:pPr>
            <a:r>
              <a:rPr lang="en-GB" altLang="en-US" sz="2000">
                <a:solidFill>
                  <a:srgbClr val="FFFFFF"/>
                </a:solidFill>
                <a:ea typeface="ＭＳ Ｐゴシック" panose="020B0600070205080204" pitchFamily="34" charset="-128"/>
              </a:rPr>
              <a:t>S47 Concerned about significant harm </a:t>
            </a:r>
          </a:p>
        </p:txBody>
      </p:sp>
      <p:sp>
        <p:nvSpPr>
          <p:cNvPr id="18451" name="Line 15">
            <a:extLst>
              <a:ext uri="{FF2B5EF4-FFF2-40B4-BE49-F238E27FC236}">
                <a16:creationId xmlns:a16="http://schemas.microsoft.com/office/drawing/2014/main" id="{24F76C53-75F7-4140-876F-CC7A53BDD04F}"/>
              </a:ext>
            </a:extLst>
          </p:cNvPr>
          <p:cNvSpPr>
            <a:spLocks noChangeShapeType="1"/>
          </p:cNvSpPr>
          <p:nvPr/>
        </p:nvSpPr>
        <p:spPr bwMode="auto">
          <a:xfrm>
            <a:off x="8370888" y="4906964"/>
            <a:ext cx="0" cy="2508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8453" name="Text Box 10">
            <a:extLst>
              <a:ext uri="{FF2B5EF4-FFF2-40B4-BE49-F238E27FC236}">
                <a16:creationId xmlns:a16="http://schemas.microsoft.com/office/drawing/2014/main" id="{4EAB60DD-656F-48AE-9595-3E443F03FA42}"/>
              </a:ext>
            </a:extLst>
          </p:cNvPr>
          <p:cNvSpPr txBox="1">
            <a:spLocks noChangeArrowheads="1"/>
          </p:cNvSpPr>
          <p:nvPr/>
        </p:nvSpPr>
        <p:spPr bwMode="auto">
          <a:xfrm>
            <a:off x="6202363" y="5253038"/>
            <a:ext cx="4102100" cy="768350"/>
          </a:xfrm>
          <a:prstGeom prst="rect">
            <a:avLst/>
          </a:prstGeom>
          <a:solidFill>
            <a:srgbClr val="FF0000"/>
          </a:solidFill>
          <a:ln w="28575">
            <a:solidFill>
              <a:srgbClr val="FF0000"/>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fontAlgn="base">
              <a:spcBef>
                <a:spcPct val="0"/>
              </a:spcBef>
              <a:spcAft>
                <a:spcPct val="0"/>
              </a:spcAft>
              <a:buClrTx/>
              <a:buSzTx/>
              <a:buNone/>
            </a:pPr>
            <a:r>
              <a:rPr lang="en-GB" altLang="en-US" sz="2400">
                <a:solidFill>
                  <a:srgbClr val="000000"/>
                </a:solidFill>
                <a:ea typeface="ＭＳ Ｐゴシック" panose="020B0600070205080204" pitchFamily="34" charset="-128"/>
              </a:rPr>
              <a:t> </a:t>
            </a:r>
            <a:r>
              <a:rPr lang="en-GB" altLang="en-US" sz="2000">
                <a:solidFill>
                  <a:srgbClr val="FFFFFF"/>
                </a:solidFill>
                <a:ea typeface="ＭＳ Ｐゴシック" panose="020B0600070205080204" pitchFamily="34" charset="-128"/>
              </a:rPr>
              <a:t>Child Protection Conference       </a:t>
            </a:r>
            <a:r>
              <a:rPr lang="en-GB" altLang="en-US" sz="1600">
                <a:solidFill>
                  <a:srgbClr val="FFFFFF"/>
                </a:solidFill>
                <a:ea typeface="ＭＳ Ｐゴシック" panose="020B0600070205080204" pitchFamily="34" charset="-128"/>
              </a:rPr>
              <a:t>15 days from strategy</a:t>
            </a:r>
            <a:r>
              <a:rPr lang="en-GB" altLang="en-US" sz="2000">
                <a:solidFill>
                  <a:srgbClr val="FFFFFF"/>
                </a:solidFill>
                <a:ea typeface="ＭＳ Ｐゴシック" panose="020B0600070205080204" pitchFamily="34" charset="-128"/>
              </a:rPr>
              <a:t>    </a:t>
            </a:r>
            <a:r>
              <a:rPr lang="en-GB" altLang="en-US" sz="2000">
                <a:solidFill>
                  <a:srgbClr val="000000"/>
                </a:solidFill>
                <a:ea typeface="ＭＳ Ｐゴシック" panose="020B0600070205080204" pitchFamily="34" charset="-128"/>
              </a:rPr>
              <a:t>                                                          </a:t>
            </a:r>
          </a:p>
        </p:txBody>
      </p:sp>
      <p:sp>
        <p:nvSpPr>
          <p:cNvPr id="18454" name="Text Box 8">
            <a:extLst>
              <a:ext uri="{FF2B5EF4-FFF2-40B4-BE49-F238E27FC236}">
                <a16:creationId xmlns:a16="http://schemas.microsoft.com/office/drawing/2014/main" id="{7B60A00A-B58C-430A-8189-79FE6276AE40}"/>
              </a:ext>
            </a:extLst>
          </p:cNvPr>
          <p:cNvSpPr txBox="1">
            <a:spLocks noChangeArrowheads="1"/>
          </p:cNvSpPr>
          <p:nvPr/>
        </p:nvSpPr>
        <p:spPr bwMode="auto">
          <a:xfrm>
            <a:off x="2063751" y="4624389"/>
            <a:ext cx="2087563" cy="1323439"/>
          </a:xfrm>
          <a:prstGeom prst="rect">
            <a:avLst/>
          </a:prstGeom>
          <a:solidFill>
            <a:srgbClr val="FF9933"/>
          </a:solidFill>
          <a:ln w="76200">
            <a:solidFill>
              <a:srgbClr val="FFFF00"/>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fontAlgn="base">
              <a:spcBef>
                <a:spcPct val="50000"/>
              </a:spcBef>
              <a:spcAft>
                <a:spcPct val="0"/>
              </a:spcAft>
              <a:buClrTx/>
              <a:buSzTx/>
              <a:buNone/>
            </a:pPr>
            <a:r>
              <a:rPr lang="en-GB" altLang="en-US" sz="2000" dirty="0">
                <a:solidFill>
                  <a:srgbClr val="000000"/>
                </a:solidFill>
                <a:ea typeface="ＭＳ Ｐゴシック" panose="020B0600070205080204" pitchFamily="34" charset="-128"/>
              </a:rPr>
              <a:t>Early Help and Assessment Plan</a:t>
            </a:r>
          </a:p>
          <a:p>
            <a:pPr algn="ctr" fontAlgn="base">
              <a:spcBef>
                <a:spcPct val="0"/>
              </a:spcBef>
              <a:spcAft>
                <a:spcPct val="0"/>
              </a:spcAft>
              <a:buClrTx/>
              <a:buSzTx/>
              <a:buNone/>
            </a:pPr>
            <a:r>
              <a:rPr lang="en-GB" altLang="en-US" sz="2000" dirty="0">
                <a:solidFill>
                  <a:srgbClr val="000000"/>
                </a:solidFill>
                <a:ea typeface="ＭＳ Ｐゴシック" panose="020B0600070205080204" pitchFamily="34" charset="-128"/>
              </a:rPr>
              <a:t>produced</a:t>
            </a:r>
          </a:p>
        </p:txBody>
      </p:sp>
      <p:sp>
        <p:nvSpPr>
          <p:cNvPr id="18456" name="Line 15">
            <a:extLst>
              <a:ext uri="{FF2B5EF4-FFF2-40B4-BE49-F238E27FC236}">
                <a16:creationId xmlns:a16="http://schemas.microsoft.com/office/drawing/2014/main" id="{0321DE72-6916-4565-AF00-5EC3513BB8AF}"/>
              </a:ext>
            </a:extLst>
          </p:cNvPr>
          <p:cNvSpPr>
            <a:spLocks noChangeShapeType="1"/>
          </p:cNvSpPr>
          <p:nvPr/>
        </p:nvSpPr>
        <p:spPr bwMode="auto">
          <a:xfrm>
            <a:off x="7916864" y="3357564"/>
            <a:ext cx="414337" cy="3587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8457" name="Text Box 8">
            <a:extLst>
              <a:ext uri="{FF2B5EF4-FFF2-40B4-BE49-F238E27FC236}">
                <a16:creationId xmlns:a16="http://schemas.microsoft.com/office/drawing/2014/main" id="{D6926C21-4487-4191-A557-B0AABF70F4D7}"/>
              </a:ext>
            </a:extLst>
          </p:cNvPr>
          <p:cNvSpPr txBox="1">
            <a:spLocks noChangeArrowheads="1"/>
          </p:cNvSpPr>
          <p:nvPr/>
        </p:nvSpPr>
        <p:spPr bwMode="auto">
          <a:xfrm>
            <a:off x="1698625" y="1778000"/>
            <a:ext cx="1511300" cy="1938338"/>
          </a:xfrm>
          <a:prstGeom prst="rect">
            <a:avLst/>
          </a:prstGeom>
          <a:solidFill>
            <a:srgbClr val="FFFF00"/>
          </a:solidFill>
          <a:ln w="76200">
            <a:solidFill>
              <a:srgbClr val="33CC33"/>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fontAlgn="base">
              <a:spcBef>
                <a:spcPct val="0"/>
              </a:spcBef>
              <a:spcAft>
                <a:spcPct val="0"/>
              </a:spcAft>
              <a:buClrTx/>
              <a:buSzTx/>
              <a:buNone/>
            </a:pPr>
            <a:r>
              <a:rPr lang="en-GB" altLang="en-US" sz="2000">
                <a:solidFill>
                  <a:srgbClr val="000000"/>
                </a:solidFill>
                <a:ea typeface="ＭＳ Ｐゴシック" panose="020B0600070205080204" pitchFamily="34" charset="-128"/>
              </a:rPr>
              <a:t>Pass on         </a:t>
            </a:r>
            <a:r>
              <a:rPr lang="en-GB" altLang="en-US" sz="1600">
                <a:solidFill>
                  <a:srgbClr val="000000"/>
                </a:solidFill>
                <a:ea typeface="ＭＳ Ｐゴシック" panose="020B0600070205080204" pitchFamily="34" charset="-128"/>
              </a:rPr>
              <a:t>to other agencies</a:t>
            </a:r>
            <a:endParaRPr lang="en-GB" altLang="en-US" sz="2000">
              <a:solidFill>
                <a:srgbClr val="000000"/>
              </a:solidFill>
              <a:ea typeface="ＭＳ Ｐゴシック" panose="020B0600070205080204" pitchFamily="34" charset="-128"/>
            </a:endParaRPr>
          </a:p>
          <a:p>
            <a:pPr algn="ctr" fontAlgn="base">
              <a:spcBef>
                <a:spcPct val="0"/>
              </a:spcBef>
              <a:spcAft>
                <a:spcPct val="0"/>
              </a:spcAft>
              <a:buClrTx/>
              <a:buSzTx/>
              <a:buNone/>
            </a:pPr>
            <a:r>
              <a:rPr lang="en-GB" altLang="en-US" sz="2000">
                <a:solidFill>
                  <a:srgbClr val="000000"/>
                </a:solidFill>
                <a:ea typeface="ＭＳ Ｐゴシック" panose="020B0600070205080204" pitchFamily="34" charset="-128"/>
              </a:rPr>
              <a:t>or record </a:t>
            </a:r>
            <a:r>
              <a:rPr lang="en-GB" altLang="en-US" sz="1600">
                <a:solidFill>
                  <a:srgbClr val="000000"/>
                </a:solidFill>
                <a:ea typeface="ＭＳ Ｐゴシック" panose="020B0600070205080204" pitchFamily="34" charset="-128"/>
              </a:rPr>
              <a:t>information and advice given</a:t>
            </a:r>
          </a:p>
        </p:txBody>
      </p:sp>
      <p:sp>
        <p:nvSpPr>
          <p:cNvPr id="18458" name="Line 15">
            <a:extLst>
              <a:ext uri="{FF2B5EF4-FFF2-40B4-BE49-F238E27FC236}">
                <a16:creationId xmlns:a16="http://schemas.microsoft.com/office/drawing/2014/main" id="{99A84773-3962-4102-8468-60D6409237B3}"/>
              </a:ext>
            </a:extLst>
          </p:cNvPr>
          <p:cNvSpPr>
            <a:spLocks noChangeShapeType="1"/>
          </p:cNvSpPr>
          <p:nvPr/>
        </p:nvSpPr>
        <p:spPr bwMode="auto">
          <a:xfrm>
            <a:off x="8331200" y="6057901"/>
            <a:ext cx="0" cy="2508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8459" name="Text Box 10">
            <a:extLst>
              <a:ext uri="{FF2B5EF4-FFF2-40B4-BE49-F238E27FC236}">
                <a16:creationId xmlns:a16="http://schemas.microsoft.com/office/drawing/2014/main" id="{6980FB24-263D-4625-BB23-803F3804E1C1}"/>
              </a:ext>
            </a:extLst>
          </p:cNvPr>
          <p:cNvSpPr txBox="1">
            <a:spLocks noChangeArrowheads="1"/>
          </p:cNvSpPr>
          <p:nvPr/>
        </p:nvSpPr>
        <p:spPr bwMode="auto">
          <a:xfrm>
            <a:off x="6311900" y="6311901"/>
            <a:ext cx="4102100" cy="461963"/>
          </a:xfrm>
          <a:prstGeom prst="rect">
            <a:avLst/>
          </a:prstGeom>
          <a:solidFill>
            <a:srgbClr val="FF0000"/>
          </a:solidFill>
          <a:ln w="28575">
            <a:solidFill>
              <a:srgbClr val="FF0000"/>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fontAlgn="base">
              <a:spcBef>
                <a:spcPct val="50000"/>
              </a:spcBef>
              <a:spcAft>
                <a:spcPct val="0"/>
              </a:spcAft>
              <a:buClrTx/>
              <a:buSzTx/>
              <a:buNone/>
            </a:pPr>
            <a:r>
              <a:rPr lang="en-GB" altLang="en-US" sz="2400">
                <a:solidFill>
                  <a:srgbClr val="000000"/>
                </a:solidFill>
                <a:ea typeface="ＭＳ Ｐゴシック" panose="020B0600070205080204" pitchFamily="34" charset="-128"/>
              </a:rPr>
              <a:t> </a:t>
            </a:r>
            <a:r>
              <a:rPr lang="en-GB" altLang="en-US" sz="2000">
                <a:solidFill>
                  <a:srgbClr val="FFFFFF"/>
                </a:solidFill>
                <a:ea typeface="ＭＳ Ｐゴシック" panose="020B0600070205080204" pitchFamily="34" charset="-128"/>
              </a:rPr>
              <a:t>Child Protection Plan  S47                                                           </a:t>
            </a:r>
          </a:p>
        </p:txBody>
      </p:sp>
      <p:sp>
        <p:nvSpPr>
          <p:cNvPr id="32" name="Line 16">
            <a:extLst>
              <a:ext uri="{FF2B5EF4-FFF2-40B4-BE49-F238E27FC236}">
                <a16:creationId xmlns:a16="http://schemas.microsoft.com/office/drawing/2014/main" id="{F83C62A8-5EC6-4785-8AD5-850090B7A78A}"/>
              </a:ext>
            </a:extLst>
          </p:cNvPr>
          <p:cNvSpPr>
            <a:spLocks noChangeShapeType="1"/>
          </p:cNvSpPr>
          <p:nvPr/>
        </p:nvSpPr>
        <p:spPr bwMode="auto">
          <a:xfrm flipH="1">
            <a:off x="5591175" y="3357563"/>
            <a:ext cx="1100138" cy="8572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29" name="Line 16">
            <a:extLst>
              <a:ext uri="{FF2B5EF4-FFF2-40B4-BE49-F238E27FC236}">
                <a16:creationId xmlns:a16="http://schemas.microsoft.com/office/drawing/2014/main" id="{F16E5FDF-1A3D-492E-BCE2-1CDC1DE45F6C}"/>
              </a:ext>
            </a:extLst>
          </p:cNvPr>
          <p:cNvSpPr>
            <a:spLocks noChangeShapeType="1"/>
          </p:cNvSpPr>
          <p:nvPr/>
        </p:nvSpPr>
        <p:spPr bwMode="auto">
          <a:xfrm flipH="1" flipV="1">
            <a:off x="5375275" y="5157789"/>
            <a:ext cx="649288" cy="542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pic>
        <p:nvPicPr>
          <p:cNvPr id="119829" name="Picture 2">
            <a:extLst>
              <a:ext uri="{FF2B5EF4-FFF2-40B4-BE49-F238E27FC236}">
                <a16:creationId xmlns:a16="http://schemas.microsoft.com/office/drawing/2014/main" id="{DA99440B-29A4-4AB0-B390-E4481C91C1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3988" y="36513"/>
            <a:ext cx="3211513"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Line 15">
            <a:extLst>
              <a:ext uri="{FF2B5EF4-FFF2-40B4-BE49-F238E27FC236}">
                <a16:creationId xmlns:a16="http://schemas.microsoft.com/office/drawing/2014/main" id="{681AE23D-6871-47FE-9F57-ECB39080C10B}"/>
              </a:ext>
            </a:extLst>
          </p:cNvPr>
          <p:cNvSpPr>
            <a:spLocks noChangeShapeType="1"/>
          </p:cNvSpPr>
          <p:nvPr/>
        </p:nvSpPr>
        <p:spPr bwMode="auto">
          <a:xfrm>
            <a:off x="6856413" y="982663"/>
            <a:ext cx="60166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2" name="TextBox 1">
            <a:extLst>
              <a:ext uri="{FF2B5EF4-FFF2-40B4-BE49-F238E27FC236}">
                <a16:creationId xmlns:a16="http://schemas.microsoft.com/office/drawing/2014/main" id="{35DF5C56-C3E5-46F7-A560-E7AE9E80E9B9}"/>
              </a:ext>
            </a:extLst>
          </p:cNvPr>
          <p:cNvSpPr txBox="1"/>
          <p:nvPr/>
        </p:nvSpPr>
        <p:spPr>
          <a:xfrm>
            <a:off x="448945" y="5845731"/>
            <a:ext cx="4780912" cy="369332"/>
          </a:xfrm>
          <a:prstGeom prst="rect">
            <a:avLst/>
          </a:prstGeom>
          <a:noFill/>
        </p:spPr>
        <p:txBody>
          <a:bodyPr wrap="square" rtlCol="0">
            <a:spAutoFit/>
          </a:bodyPr>
          <a:lstStyle/>
          <a:p>
            <a:r>
              <a:rPr lang="en-GB"/>
              <a:t>MASH Scenarios</a:t>
            </a:r>
            <a:endParaRPr lang="en-GB"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1000"/>
                                        <p:tgtEl>
                                          <p:spTgt spid="18435"/>
                                        </p:tgtEl>
                                      </p:cBhvr>
                                    </p:animEffect>
                                    <p:anim calcmode="lin" valueType="num">
                                      <p:cBhvr>
                                        <p:cTn id="8" dur="1000" fill="hold"/>
                                        <p:tgtEl>
                                          <p:spTgt spid="18435"/>
                                        </p:tgtEl>
                                        <p:attrNameLst>
                                          <p:attrName>ppt_x</p:attrName>
                                        </p:attrNameLst>
                                      </p:cBhvr>
                                      <p:tavLst>
                                        <p:tav tm="0">
                                          <p:val>
                                            <p:strVal val="#ppt_x"/>
                                          </p:val>
                                        </p:tav>
                                        <p:tav tm="100000">
                                          <p:val>
                                            <p:strVal val="#ppt_x"/>
                                          </p:val>
                                        </p:tav>
                                      </p:tavLst>
                                    </p:anim>
                                    <p:anim calcmode="lin" valueType="num">
                                      <p:cBhvr>
                                        <p:cTn id="9" dur="1000" fill="hold"/>
                                        <p:tgtEl>
                                          <p:spTgt spid="1843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8444"/>
                                        </p:tgtEl>
                                        <p:attrNameLst>
                                          <p:attrName>style.visibility</p:attrName>
                                        </p:attrNameLst>
                                      </p:cBhvr>
                                      <p:to>
                                        <p:strVal val="visible"/>
                                      </p:to>
                                    </p:set>
                                    <p:animEffect transition="in" filter="fade">
                                      <p:cBhvr>
                                        <p:cTn id="14" dur="1000"/>
                                        <p:tgtEl>
                                          <p:spTgt spid="18444"/>
                                        </p:tgtEl>
                                      </p:cBhvr>
                                    </p:animEffect>
                                    <p:anim calcmode="lin" valueType="num">
                                      <p:cBhvr>
                                        <p:cTn id="15" dur="1000" fill="hold"/>
                                        <p:tgtEl>
                                          <p:spTgt spid="18444"/>
                                        </p:tgtEl>
                                        <p:attrNameLst>
                                          <p:attrName>ppt_x</p:attrName>
                                        </p:attrNameLst>
                                      </p:cBhvr>
                                      <p:tavLst>
                                        <p:tav tm="0">
                                          <p:val>
                                            <p:strVal val="#ppt_x"/>
                                          </p:val>
                                        </p:tav>
                                        <p:tav tm="100000">
                                          <p:val>
                                            <p:strVal val="#ppt_x"/>
                                          </p:val>
                                        </p:tav>
                                      </p:tavLst>
                                    </p:anim>
                                    <p:anim calcmode="lin" valueType="num">
                                      <p:cBhvr>
                                        <p:cTn id="16" dur="1000" fill="hold"/>
                                        <p:tgtEl>
                                          <p:spTgt spid="1844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457"/>
                                        </p:tgtEl>
                                        <p:attrNameLst>
                                          <p:attrName>style.visibility</p:attrName>
                                        </p:attrNameLst>
                                      </p:cBhvr>
                                      <p:to>
                                        <p:strVal val="visible"/>
                                      </p:to>
                                    </p:set>
                                    <p:animEffect transition="in" filter="fade">
                                      <p:cBhvr>
                                        <p:cTn id="19" dur="1000"/>
                                        <p:tgtEl>
                                          <p:spTgt spid="18457"/>
                                        </p:tgtEl>
                                      </p:cBhvr>
                                    </p:animEffect>
                                    <p:anim calcmode="lin" valueType="num">
                                      <p:cBhvr>
                                        <p:cTn id="20" dur="1000" fill="hold"/>
                                        <p:tgtEl>
                                          <p:spTgt spid="18457"/>
                                        </p:tgtEl>
                                        <p:attrNameLst>
                                          <p:attrName>ppt_x</p:attrName>
                                        </p:attrNameLst>
                                      </p:cBhvr>
                                      <p:tavLst>
                                        <p:tav tm="0">
                                          <p:val>
                                            <p:strVal val="#ppt_x"/>
                                          </p:val>
                                        </p:tav>
                                        <p:tav tm="100000">
                                          <p:val>
                                            <p:strVal val="#ppt_x"/>
                                          </p:val>
                                        </p:tav>
                                      </p:tavLst>
                                    </p:anim>
                                    <p:anim calcmode="lin" valueType="num">
                                      <p:cBhvr>
                                        <p:cTn id="21" dur="1000" fill="hold"/>
                                        <p:tgtEl>
                                          <p:spTgt spid="18457"/>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8440"/>
                                        </p:tgtEl>
                                        <p:attrNameLst>
                                          <p:attrName>style.visibility</p:attrName>
                                        </p:attrNameLst>
                                      </p:cBhvr>
                                      <p:to>
                                        <p:strVal val="visible"/>
                                      </p:to>
                                    </p:set>
                                    <p:animEffect transition="in" filter="fade">
                                      <p:cBhvr>
                                        <p:cTn id="26" dur="1000"/>
                                        <p:tgtEl>
                                          <p:spTgt spid="18440"/>
                                        </p:tgtEl>
                                      </p:cBhvr>
                                    </p:animEffect>
                                    <p:anim calcmode="lin" valueType="num">
                                      <p:cBhvr>
                                        <p:cTn id="27" dur="1000" fill="hold"/>
                                        <p:tgtEl>
                                          <p:spTgt spid="18440"/>
                                        </p:tgtEl>
                                        <p:attrNameLst>
                                          <p:attrName>ppt_x</p:attrName>
                                        </p:attrNameLst>
                                      </p:cBhvr>
                                      <p:tavLst>
                                        <p:tav tm="0">
                                          <p:val>
                                            <p:strVal val="#ppt_x"/>
                                          </p:val>
                                        </p:tav>
                                        <p:tav tm="100000">
                                          <p:val>
                                            <p:strVal val="#ppt_x"/>
                                          </p:val>
                                        </p:tav>
                                      </p:tavLst>
                                    </p:anim>
                                    <p:anim calcmode="lin" valueType="num">
                                      <p:cBhvr>
                                        <p:cTn id="28" dur="1000" fill="hold"/>
                                        <p:tgtEl>
                                          <p:spTgt spid="1844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437"/>
                                        </p:tgtEl>
                                        <p:attrNameLst>
                                          <p:attrName>style.visibility</p:attrName>
                                        </p:attrNameLst>
                                      </p:cBhvr>
                                      <p:to>
                                        <p:strVal val="visible"/>
                                      </p:to>
                                    </p:set>
                                    <p:animEffect transition="in" filter="fade">
                                      <p:cBhvr>
                                        <p:cTn id="31" dur="1000"/>
                                        <p:tgtEl>
                                          <p:spTgt spid="18437"/>
                                        </p:tgtEl>
                                      </p:cBhvr>
                                    </p:animEffect>
                                    <p:anim calcmode="lin" valueType="num">
                                      <p:cBhvr>
                                        <p:cTn id="32" dur="1000" fill="hold"/>
                                        <p:tgtEl>
                                          <p:spTgt spid="18437"/>
                                        </p:tgtEl>
                                        <p:attrNameLst>
                                          <p:attrName>ppt_x</p:attrName>
                                        </p:attrNameLst>
                                      </p:cBhvr>
                                      <p:tavLst>
                                        <p:tav tm="0">
                                          <p:val>
                                            <p:strVal val="#ppt_x"/>
                                          </p:val>
                                        </p:tav>
                                        <p:tav tm="100000">
                                          <p:val>
                                            <p:strVal val="#ppt_x"/>
                                          </p:val>
                                        </p:tav>
                                      </p:tavLst>
                                    </p:anim>
                                    <p:anim calcmode="lin" valueType="num">
                                      <p:cBhvr>
                                        <p:cTn id="33" dur="1000" fill="hold"/>
                                        <p:tgtEl>
                                          <p:spTgt spid="18437"/>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18446"/>
                                        </p:tgtEl>
                                        <p:attrNameLst>
                                          <p:attrName>style.visibility</p:attrName>
                                        </p:attrNameLst>
                                      </p:cBhvr>
                                      <p:to>
                                        <p:strVal val="visible"/>
                                      </p:to>
                                    </p:set>
                                    <p:animEffect transition="in" filter="fade">
                                      <p:cBhvr>
                                        <p:cTn id="38" dur="1000"/>
                                        <p:tgtEl>
                                          <p:spTgt spid="18446"/>
                                        </p:tgtEl>
                                      </p:cBhvr>
                                    </p:animEffect>
                                    <p:anim calcmode="lin" valueType="num">
                                      <p:cBhvr>
                                        <p:cTn id="39" dur="1000" fill="hold"/>
                                        <p:tgtEl>
                                          <p:spTgt spid="18446"/>
                                        </p:tgtEl>
                                        <p:attrNameLst>
                                          <p:attrName>ppt_x</p:attrName>
                                        </p:attrNameLst>
                                      </p:cBhvr>
                                      <p:tavLst>
                                        <p:tav tm="0">
                                          <p:val>
                                            <p:strVal val="#ppt_x"/>
                                          </p:val>
                                        </p:tav>
                                        <p:tav tm="100000">
                                          <p:val>
                                            <p:strVal val="#ppt_x"/>
                                          </p:val>
                                        </p:tav>
                                      </p:tavLst>
                                    </p:anim>
                                    <p:anim calcmode="lin" valueType="num">
                                      <p:cBhvr>
                                        <p:cTn id="40" dur="1000" fill="hold"/>
                                        <p:tgtEl>
                                          <p:spTgt spid="1844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8454"/>
                                        </p:tgtEl>
                                        <p:attrNameLst>
                                          <p:attrName>style.visibility</p:attrName>
                                        </p:attrNameLst>
                                      </p:cBhvr>
                                      <p:to>
                                        <p:strVal val="visible"/>
                                      </p:to>
                                    </p:set>
                                    <p:animEffect transition="in" filter="fade">
                                      <p:cBhvr>
                                        <p:cTn id="43" dur="1000"/>
                                        <p:tgtEl>
                                          <p:spTgt spid="18454"/>
                                        </p:tgtEl>
                                      </p:cBhvr>
                                    </p:animEffect>
                                    <p:anim calcmode="lin" valueType="num">
                                      <p:cBhvr>
                                        <p:cTn id="44" dur="1000" fill="hold"/>
                                        <p:tgtEl>
                                          <p:spTgt spid="18454"/>
                                        </p:tgtEl>
                                        <p:attrNameLst>
                                          <p:attrName>ppt_x</p:attrName>
                                        </p:attrNameLst>
                                      </p:cBhvr>
                                      <p:tavLst>
                                        <p:tav tm="0">
                                          <p:val>
                                            <p:strVal val="#ppt_x"/>
                                          </p:val>
                                        </p:tav>
                                        <p:tav tm="100000">
                                          <p:val>
                                            <p:strVal val="#ppt_x"/>
                                          </p:val>
                                        </p:tav>
                                      </p:tavLst>
                                    </p:anim>
                                    <p:anim calcmode="lin" valueType="num">
                                      <p:cBhvr>
                                        <p:cTn id="45" dur="1000" fill="hold"/>
                                        <p:tgtEl>
                                          <p:spTgt spid="18454"/>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8439"/>
                                        </p:tgtEl>
                                        <p:attrNameLst>
                                          <p:attrName>style.visibility</p:attrName>
                                        </p:attrNameLst>
                                      </p:cBhvr>
                                      <p:to>
                                        <p:strVal val="visible"/>
                                      </p:to>
                                    </p:set>
                                    <p:animEffect transition="in" filter="fade">
                                      <p:cBhvr>
                                        <p:cTn id="55" dur="1000"/>
                                        <p:tgtEl>
                                          <p:spTgt spid="18439"/>
                                        </p:tgtEl>
                                      </p:cBhvr>
                                    </p:animEffect>
                                    <p:anim calcmode="lin" valueType="num">
                                      <p:cBhvr>
                                        <p:cTn id="56" dur="1000" fill="hold"/>
                                        <p:tgtEl>
                                          <p:spTgt spid="18439"/>
                                        </p:tgtEl>
                                        <p:attrNameLst>
                                          <p:attrName>ppt_x</p:attrName>
                                        </p:attrNameLst>
                                      </p:cBhvr>
                                      <p:tavLst>
                                        <p:tav tm="0">
                                          <p:val>
                                            <p:strVal val="#ppt_x"/>
                                          </p:val>
                                        </p:tav>
                                        <p:tav tm="100000">
                                          <p:val>
                                            <p:strVal val="#ppt_x"/>
                                          </p:val>
                                        </p:tav>
                                      </p:tavLst>
                                    </p:anim>
                                    <p:anim calcmode="lin" valueType="num">
                                      <p:cBhvr>
                                        <p:cTn id="57" dur="1000" fill="hold"/>
                                        <p:tgtEl>
                                          <p:spTgt spid="18439"/>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2" presetClass="entr" presetSubtype="0" fill="hold" nodeType="clickEffect">
                                  <p:stCondLst>
                                    <p:cond delay="0"/>
                                  </p:stCondLst>
                                  <p:childTnLst>
                                    <p:set>
                                      <p:cBhvr>
                                        <p:cTn id="61" dur="1" fill="hold">
                                          <p:stCondLst>
                                            <p:cond delay="0"/>
                                          </p:stCondLst>
                                        </p:cTn>
                                        <p:tgtEl>
                                          <p:spTgt spid="18449"/>
                                        </p:tgtEl>
                                        <p:attrNameLst>
                                          <p:attrName>style.visibility</p:attrName>
                                        </p:attrNameLst>
                                      </p:cBhvr>
                                      <p:to>
                                        <p:strVal val="visible"/>
                                      </p:to>
                                    </p:set>
                                    <p:animEffect transition="in" filter="fade">
                                      <p:cBhvr>
                                        <p:cTn id="62" dur="1000"/>
                                        <p:tgtEl>
                                          <p:spTgt spid="18449"/>
                                        </p:tgtEl>
                                      </p:cBhvr>
                                    </p:animEffect>
                                    <p:anim calcmode="lin" valueType="num">
                                      <p:cBhvr>
                                        <p:cTn id="63" dur="1000" fill="hold"/>
                                        <p:tgtEl>
                                          <p:spTgt spid="18449"/>
                                        </p:tgtEl>
                                        <p:attrNameLst>
                                          <p:attrName>ppt_x</p:attrName>
                                        </p:attrNameLst>
                                      </p:cBhvr>
                                      <p:tavLst>
                                        <p:tav tm="0">
                                          <p:val>
                                            <p:strVal val="#ppt_x"/>
                                          </p:val>
                                        </p:tav>
                                        <p:tav tm="100000">
                                          <p:val>
                                            <p:strVal val="#ppt_x"/>
                                          </p:val>
                                        </p:tav>
                                      </p:tavLst>
                                    </p:anim>
                                    <p:anim calcmode="lin" valueType="num">
                                      <p:cBhvr>
                                        <p:cTn id="64" dur="1000" fill="hold"/>
                                        <p:tgtEl>
                                          <p:spTgt spid="1844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8448"/>
                                        </p:tgtEl>
                                        <p:attrNameLst>
                                          <p:attrName>style.visibility</p:attrName>
                                        </p:attrNameLst>
                                      </p:cBhvr>
                                      <p:to>
                                        <p:strVal val="visible"/>
                                      </p:to>
                                    </p:set>
                                    <p:animEffect transition="in" filter="fade">
                                      <p:cBhvr>
                                        <p:cTn id="67" dur="1000"/>
                                        <p:tgtEl>
                                          <p:spTgt spid="18448"/>
                                        </p:tgtEl>
                                      </p:cBhvr>
                                    </p:animEffect>
                                    <p:anim calcmode="lin" valueType="num">
                                      <p:cBhvr>
                                        <p:cTn id="68" dur="1000" fill="hold"/>
                                        <p:tgtEl>
                                          <p:spTgt spid="18448"/>
                                        </p:tgtEl>
                                        <p:attrNameLst>
                                          <p:attrName>ppt_x</p:attrName>
                                        </p:attrNameLst>
                                      </p:cBhvr>
                                      <p:tavLst>
                                        <p:tav tm="0">
                                          <p:val>
                                            <p:strVal val="#ppt_x"/>
                                          </p:val>
                                        </p:tav>
                                        <p:tav tm="100000">
                                          <p:val>
                                            <p:strVal val="#ppt_x"/>
                                          </p:val>
                                        </p:tav>
                                      </p:tavLst>
                                    </p:anim>
                                    <p:anim calcmode="lin" valueType="num">
                                      <p:cBhvr>
                                        <p:cTn id="69" dur="1000" fill="hold"/>
                                        <p:tgtEl>
                                          <p:spTgt spid="18448"/>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000"/>
                                        <p:tgtEl>
                                          <p:spTgt spid="32"/>
                                        </p:tgtEl>
                                      </p:cBhvr>
                                    </p:animEffect>
                                    <p:anim calcmode="lin" valueType="num">
                                      <p:cBhvr>
                                        <p:cTn id="75" dur="1000" fill="hold"/>
                                        <p:tgtEl>
                                          <p:spTgt spid="32"/>
                                        </p:tgtEl>
                                        <p:attrNameLst>
                                          <p:attrName>ppt_x</p:attrName>
                                        </p:attrNameLst>
                                      </p:cBhvr>
                                      <p:tavLst>
                                        <p:tav tm="0">
                                          <p:val>
                                            <p:strVal val="#ppt_x"/>
                                          </p:val>
                                        </p:tav>
                                        <p:tav tm="100000">
                                          <p:val>
                                            <p:strVal val="#ppt_x"/>
                                          </p:val>
                                        </p:tav>
                                      </p:tavLst>
                                    </p:anim>
                                    <p:anim calcmode="lin" valueType="num">
                                      <p:cBhvr>
                                        <p:cTn id="76" dur="1000" fill="hold"/>
                                        <p:tgtEl>
                                          <p:spTgt spid="3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8447"/>
                                        </p:tgtEl>
                                        <p:attrNameLst>
                                          <p:attrName>style.visibility</p:attrName>
                                        </p:attrNameLst>
                                      </p:cBhvr>
                                      <p:to>
                                        <p:strVal val="visible"/>
                                      </p:to>
                                    </p:set>
                                    <p:animEffect transition="in" filter="fade">
                                      <p:cBhvr>
                                        <p:cTn id="79" dur="1000"/>
                                        <p:tgtEl>
                                          <p:spTgt spid="18447"/>
                                        </p:tgtEl>
                                      </p:cBhvr>
                                    </p:animEffect>
                                    <p:anim calcmode="lin" valueType="num">
                                      <p:cBhvr>
                                        <p:cTn id="80" dur="1000" fill="hold"/>
                                        <p:tgtEl>
                                          <p:spTgt spid="18447"/>
                                        </p:tgtEl>
                                        <p:attrNameLst>
                                          <p:attrName>ppt_x</p:attrName>
                                        </p:attrNameLst>
                                      </p:cBhvr>
                                      <p:tavLst>
                                        <p:tav tm="0">
                                          <p:val>
                                            <p:strVal val="#ppt_x"/>
                                          </p:val>
                                        </p:tav>
                                        <p:tav tm="100000">
                                          <p:val>
                                            <p:strVal val="#ppt_x"/>
                                          </p:val>
                                        </p:tav>
                                      </p:tavLst>
                                    </p:anim>
                                    <p:anim calcmode="lin" valueType="num">
                                      <p:cBhvr>
                                        <p:cTn id="81" dur="1000" fill="hold"/>
                                        <p:tgtEl>
                                          <p:spTgt spid="18447"/>
                                        </p:tgtEl>
                                        <p:attrNameLst>
                                          <p:attrName>ppt_y</p:attrName>
                                        </p:attrNameLst>
                                      </p:cBhvr>
                                      <p:tavLst>
                                        <p:tav tm="0">
                                          <p:val>
                                            <p:strVal val="#ppt_y+.1"/>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42" presetClass="entr" presetSubtype="0" fill="hold" nodeType="clickEffect">
                                  <p:stCondLst>
                                    <p:cond delay="0"/>
                                  </p:stCondLst>
                                  <p:childTnLst>
                                    <p:set>
                                      <p:cBhvr>
                                        <p:cTn id="85" dur="1" fill="hold">
                                          <p:stCondLst>
                                            <p:cond delay="0"/>
                                          </p:stCondLst>
                                        </p:cTn>
                                        <p:tgtEl>
                                          <p:spTgt spid="18456"/>
                                        </p:tgtEl>
                                        <p:attrNameLst>
                                          <p:attrName>style.visibility</p:attrName>
                                        </p:attrNameLst>
                                      </p:cBhvr>
                                      <p:to>
                                        <p:strVal val="visible"/>
                                      </p:to>
                                    </p:set>
                                    <p:animEffect transition="in" filter="fade">
                                      <p:cBhvr>
                                        <p:cTn id="86" dur="1000"/>
                                        <p:tgtEl>
                                          <p:spTgt spid="18456"/>
                                        </p:tgtEl>
                                      </p:cBhvr>
                                    </p:animEffect>
                                    <p:anim calcmode="lin" valueType="num">
                                      <p:cBhvr>
                                        <p:cTn id="87" dur="1000" fill="hold"/>
                                        <p:tgtEl>
                                          <p:spTgt spid="18456"/>
                                        </p:tgtEl>
                                        <p:attrNameLst>
                                          <p:attrName>ppt_x</p:attrName>
                                        </p:attrNameLst>
                                      </p:cBhvr>
                                      <p:tavLst>
                                        <p:tav tm="0">
                                          <p:val>
                                            <p:strVal val="#ppt_x"/>
                                          </p:val>
                                        </p:tav>
                                        <p:tav tm="100000">
                                          <p:val>
                                            <p:strVal val="#ppt_x"/>
                                          </p:val>
                                        </p:tav>
                                      </p:tavLst>
                                    </p:anim>
                                    <p:anim calcmode="lin" valueType="num">
                                      <p:cBhvr>
                                        <p:cTn id="88" dur="1000" fill="hold"/>
                                        <p:tgtEl>
                                          <p:spTgt spid="1845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8450"/>
                                        </p:tgtEl>
                                        <p:attrNameLst>
                                          <p:attrName>style.visibility</p:attrName>
                                        </p:attrNameLst>
                                      </p:cBhvr>
                                      <p:to>
                                        <p:strVal val="visible"/>
                                      </p:to>
                                    </p:set>
                                    <p:animEffect transition="in" filter="fade">
                                      <p:cBhvr>
                                        <p:cTn id="91" dur="1000"/>
                                        <p:tgtEl>
                                          <p:spTgt spid="18450"/>
                                        </p:tgtEl>
                                      </p:cBhvr>
                                    </p:animEffect>
                                    <p:anim calcmode="lin" valueType="num">
                                      <p:cBhvr>
                                        <p:cTn id="92" dur="1000" fill="hold"/>
                                        <p:tgtEl>
                                          <p:spTgt spid="18450"/>
                                        </p:tgtEl>
                                        <p:attrNameLst>
                                          <p:attrName>ppt_x</p:attrName>
                                        </p:attrNameLst>
                                      </p:cBhvr>
                                      <p:tavLst>
                                        <p:tav tm="0">
                                          <p:val>
                                            <p:strVal val="#ppt_x"/>
                                          </p:val>
                                        </p:tav>
                                        <p:tav tm="100000">
                                          <p:val>
                                            <p:strVal val="#ppt_x"/>
                                          </p:val>
                                        </p:tav>
                                      </p:tavLst>
                                    </p:anim>
                                    <p:anim calcmode="lin" valueType="num">
                                      <p:cBhvr>
                                        <p:cTn id="93" dur="1000" fill="hold"/>
                                        <p:tgtEl>
                                          <p:spTgt spid="18450"/>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2" presetClass="entr" presetSubtype="0" fill="hold" nodeType="clickEffect">
                                  <p:stCondLst>
                                    <p:cond delay="0"/>
                                  </p:stCondLst>
                                  <p:childTnLst>
                                    <p:set>
                                      <p:cBhvr>
                                        <p:cTn id="97" dur="1" fill="hold">
                                          <p:stCondLst>
                                            <p:cond delay="0"/>
                                          </p:stCondLst>
                                        </p:cTn>
                                        <p:tgtEl>
                                          <p:spTgt spid="18451"/>
                                        </p:tgtEl>
                                        <p:attrNameLst>
                                          <p:attrName>style.visibility</p:attrName>
                                        </p:attrNameLst>
                                      </p:cBhvr>
                                      <p:to>
                                        <p:strVal val="visible"/>
                                      </p:to>
                                    </p:set>
                                    <p:animEffect transition="in" filter="fade">
                                      <p:cBhvr>
                                        <p:cTn id="98" dur="1000"/>
                                        <p:tgtEl>
                                          <p:spTgt spid="18451"/>
                                        </p:tgtEl>
                                      </p:cBhvr>
                                    </p:animEffect>
                                    <p:anim calcmode="lin" valueType="num">
                                      <p:cBhvr>
                                        <p:cTn id="99" dur="1000" fill="hold"/>
                                        <p:tgtEl>
                                          <p:spTgt spid="18451"/>
                                        </p:tgtEl>
                                        <p:attrNameLst>
                                          <p:attrName>ppt_x</p:attrName>
                                        </p:attrNameLst>
                                      </p:cBhvr>
                                      <p:tavLst>
                                        <p:tav tm="0">
                                          <p:val>
                                            <p:strVal val="#ppt_x"/>
                                          </p:val>
                                        </p:tav>
                                        <p:tav tm="100000">
                                          <p:val>
                                            <p:strVal val="#ppt_x"/>
                                          </p:val>
                                        </p:tav>
                                      </p:tavLst>
                                    </p:anim>
                                    <p:anim calcmode="lin" valueType="num">
                                      <p:cBhvr>
                                        <p:cTn id="100" dur="1000" fill="hold"/>
                                        <p:tgtEl>
                                          <p:spTgt spid="18451"/>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18453"/>
                                        </p:tgtEl>
                                        <p:attrNameLst>
                                          <p:attrName>style.visibility</p:attrName>
                                        </p:attrNameLst>
                                      </p:cBhvr>
                                      <p:to>
                                        <p:strVal val="visible"/>
                                      </p:to>
                                    </p:set>
                                    <p:animEffect transition="in" filter="fade">
                                      <p:cBhvr>
                                        <p:cTn id="103" dur="1000"/>
                                        <p:tgtEl>
                                          <p:spTgt spid="18453"/>
                                        </p:tgtEl>
                                      </p:cBhvr>
                                    </p:animEffect>
                                    <p:anim calcmode="lin" valueType="num">
                                      <p:cBhvr>
                                        <p:cTn id="104" dur="1000" fill="hold"/>
                                        <p:tgtEl>
                                          <p:spTgt spid="18453"/>
                                        </p:tgtEl>
                                        <p:attrNameLst>
                                          <p:attrName>ppt_x</p:attrName>
                                        </p:attrNameLst>
                                      </p:cBhvr>
                                      <p:tavLst>
                                        <p:tav tm="0">
                                          <p:val>
                                            <p:strVal val="#ppt_x"/>
                                          </p:val>
                                        </p:tav>
                                        <p:tav tm="100000">
                                          <p:val>
                                            <p:strVal val="#ppt_x"/>
                                          </p:val>
                                        </p:tav>
                                      </p:tavLst>
                                    </p:anim>
                                    <p:anim calcmode="lin" valueType="num">
                                      <p:cBhvr>
                                        <p:cTn id="105" dur="1000" fill="hold"/>
                                        <p:tgtEl>
                                          <p:spTgt spid="18453"/>
                                        </p:tgtEl>
                                        <p:attrNameLst>
                                          <p:attrName>ppt_y</p:attrName>
                                        </p:attrNameLst>
                                      </p:cBhvr>
                                      <p:tavLst>
                                        <p:tav tm="0">
                                          <p:val>
                                            <p:strVal val="#ppt_y+.1"/>
                                          </p:val>
                                        </p:tav>
                                        <p:tav tm="100000">
                                          <p:val>
                                            <p:strVal val="#ppt_y"/>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42" presetClass="entr" presetSubtype="0" fill="hold" nodeType="click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1000"/>
                                        <p:tgtEl>
                                          <p:spTgt spid="29"/>
                                        </p:tgtEl>
                                      </p:cBhvr>
                                    </p:animEffect>
                                    <p:anim calcmode="lin" valueType="num">
                                      <p:cBhvr>
                                        <p:cTn id="111" dur="1000" fill="hold"/>
                                        <p:tgtEl>
                                          <p:spTgt spid="29"/>
                                        </p:tgtEl>
                                        <p:attrNameLst>
                                          <p:attrName>ppt_x</p:attrName>
                                        </p:attrNameLst>
                                      </p:cBhvr>
                                      <p:tavLst>
                                        <p:tav tm="0">
                                          <p:val>
                                            <p:strVal val="#ppt_x"/>
                                          </p:val>
                                        </p:tav>
                                        <p:tav tm="100000">
                                          <p:val>
                                            <p:strVal val="#ppt_x"/>
                                          </p:val>
                                        </p:tav>
                                      </p:tavLst>
                                    </p:anim>
                                    <p:anim calcmode="lin" valueType="num">
                                      <p:cBhvr>
                                        <p:cTn id="11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42" presetClass="entr" presetSubtype="0" fill="hold" nodeType="clickEffect">
                                  <p:stCondLst>
                                    <p:cond delay="0"/>
                                  </p:stCondLst>
                                  <p:childTnLst>
                                    <p:set>
                                      <p:cBhvr>
                                        <p:cTn id="116" dur="1" fill="hold">
                                          <p:stCondLst>
                                            <p:cond delay="0"/>
                                          </p:stCondLst>
                                        </p:cTn>
                                        <p:tgtEl>
                                          <p:spTgt spid="18458"/>
                                        </p:tgtEl>
                                        <p:attrNameLst>
                                          <p:attrName>style.visibility</p:attrName>
                                        </p:attrNameLst>
                                      </p:cBhvr>
                                      <p:to>
                                        <p:strVal val="visible"/>
                                      </p:to>
                                    </p:set>
                                    <p:animEffect transition="in" filter="fade">
                                      <p:cBhvr>
                                        <p:cTn id="117" dur="1000"/>
                                        <p:tgtEl>
                                          <p:spTgt spid="18458"/>
                                        </p:tgtEl>
                                      </p:cBhvr>
                                    </p:animEffect>
                                    <p:anim calcmode="lin" valueType="num">
                                      <p:cBhvr>
                                        <p:cTn id="118" dur="1000" fill="hold"/>
                                        <p:tgtEl>
                                          <p:spTgt spid="18458"/>
                                        </p:tgtEl>
                                        <p:attrNameLst>
                                          <p:attrName>ppt_x</p:attrName>
                                        </p:attrNameLst>
                                      </p:cBhvr>
                                      <p:tavLst>
                                        <p:tav tm="0">
                                          <p:val>
                                            <p:strVal val="#ppt_x"/>
                                          </p:val>
                                        </p:tav>
                                        <p:tav tm="100000">
                                          <p:val>
                                            <p:strVal val="#ppt_x"/>
                                          </p:val>
                                        </p:tav>
                                      </p:tavLst>
                                    </p:anim>
                                    <p:anim calcmode="lin" valueType="num">
                                      <p:cBhvr>
                                        <p:cTn id="119" dur="1000" fill="hold"/>
                                        <p:tgtEl>
                                          <p:spTgt spid="18458"/>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8459"/>
                                        </p:tgtEl>
                                        <p:attrNameLst>
                                          <p:attrName>style.visibility</p:attrName>
                                        </p:attrNameLst>
                                      </p:cBhvr>
                                      <p:to>
                                        <p:strVal val="visible"/>
                                      </p:to>
                                    </p:set>
                                    <p:animEffect transition="in" filter="fade">
                                      <p:cBhvr>
                                        <p:cTn id="122" dur="1000"/>
                                        <p:tgtEl>
                                          <p:spTgt spid="18459"/>
                                        </p:tgtEl>
                                      </p:cBhvr>
                                    </p:animEffect>
                                    <p:anim calcmode="lin" valueType="num">
                                      <p:cBhvr>
                                        <p:cTn id="123" dur="1000" fill="hold"/>
                                        <p:tgtEl>
                                          <p:spTgt spid="18459"/>
                                        </p:tgtEl>
                                        <p:attrNameLst>
                                          <p:attrName>ppt_x</p:attrName>
                                        </p:attrNameLst>
                                      </p:cBhvr>
                                      <p:tavLst>
                                        <p:tav tm="0">
                                          <p:val>
                                            <p:strVal val="#ppt_x"/>
                                          </p:val>
                                        </p:tav>
                                        <p:tav tm="100000">
                                          <p:val>
                                            <p:strVal val="#ppt_x"/>
                                          </p:val>
                                        </p:tav>
                                      </p:tavLst>
                                    </p:anim>
                                    <p:anim calcmode="lin" valueType="num">
                                      <p:cBhvr>
                                        <p:cTn id="124" dur="1000" fill="hold"/>
                                        <p:tgtEl>
                                          <p:spTgt spid="184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7" grpId="0" animBg="1"/>
      <p:bldP spid="18439" grpId="0" animBg="1"/>
      <p:bldP spid="18447" grpId="0" animBg="1"/>
      <p:bldP spid="18448" grpId="0" animBg="1"/>
      <p:bldP spid="18450" grpId="0" animBg="1"/>
      <p:bldP spid="18453" grpId="0" animBg="1"/>
      <p:bldP spid="18454" grpId="0" animBg="1"/>
      <p:bldP spid="18457" grpId="0" animBg="1"/>
      <p:bldP spid="1845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862" name="Rectangle 72">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1863" name="Group 74">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2186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86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86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1858" name="Title 1">
            <a:extLst>
              <a:ext uri="{FF2B5EF4-FFF2-40B4-BE49-F238E27FC236}">
                <a16:creationId xmlns:a16="http://schemas.microsoft.com/office/drawing/2014/main" id="{EDD3E08A-0602-41CD-B395-56B35E52635A}"/>
              </a:ext>
            </a:extLst>
          </p:cNvPr>
          <p:cNvSpPr>
            <a:spLocks noGrp="1" noChangeArrowheads="1"/>
          </p:cNvSpPr>
          <p:nvPr>
            <p:ph type="title"/>
          </p:nvPr>
        </p:nvSpPr>
        <p:spPr>
          <a:xfrm>
            <a:off x="1098468" y="885651"/>
            <a:ext cx="3229803" cy="4624603"/>
          </a:xfrm>
        </p:spPr>
        <p:txBody>
          <a:bodyPr>
            <a:normAutofit/>
          </a:bodyPr>
          <a:lstStyle/>
          <a:p>
            <a:r>
              <a:rPr lang="en-GB" altLang="en-US">
                <a:solidFill>
                  <a:srgbClr val="FFFFFF"/>
                </a:solidFill>
              </a:rPr>
              <a:t>Child in Need (Section 17)</a:t>
            </a:r>
          </a:p>
        </p:txBody>
      </p:sp>
      <p:sp>
        <p:nvSpPr>
          <p:cNvPr id="3" name="Content Placeholder 2">
            <a:extLst>
              <a:ext uri="{FF2B5EF4-FFF2-40B4-BE49-F238E27FC236}">
                <a16:creationId xmlns:a16="http://schemas.microsoft.com/office/drawing/2014/main" id="{767A1D02-2A1B-4212-9A53-1599783AF1CB}"/>
              </a:ext>
            </a:extLst>
          </p:cNvPr>
          <p:cNvSpPr>
            <a:spLocks noGrp="1"/>
          </p:cNvSpPr>
          <p:nvPr>
            <p:ph idx="1"/>
          </p:nvPr>
        </p:nvSpPr>
        <p:spPr>
          <a:xfrm>
            <a:off x="4978708" y="885651"/>
            <a:ext cx="6525220" cy="4616849"/>
          </a:xfrm>
        </p:spPr>
        <p:txBody>
          <a:bodyPr anchor="ctr">
            <a:normAutofit/>
          </a:bodyPr>
          <a:lstStyle/>
          <a:p>
            <a:pPr marL="0" indent="0">
              <a:buNone/>
              <a:defRPr/>
            </a:pPr>
            <a:r>
              <a:rPr lang="en-GB" sz="2400"/>
              <a:t>A child shall be taken to be in need if </a:t>
            </a:r>
          </a:p>
          <a:p>
            <a:pPr>
              <a:defRPr/>
            </a:pPr>
            <a:r>
              <a:rPr lang="en-GB" sz="2400"/>
              <a:t>S/he is unlikely to achieve or maintain, or have the opportunity of achieving or maintaining, a reasonable standard of health or development without the provision for her/him of services by a local authority</a:t>
            </a:r>
          </a:p>
          <a:p>
            <a:pPr>
              <a:defRPr/>
            </a:pPr>
            <a:r>
              <a:rPr lang="en-GB" sz="2400"/>
              <a:t>Her/his health or development is likely to be significantly, or further impaired, without the provision of such services</a:t>
            </a:r>
          </a:p>
          <a:p>
            <a:pPr>
              <a:defRPr/>
            </a:pPr>
            <a:r>
              <a:rPr lang="en-GB" sz="2400"/>
              <a:t>S/he is disabled</a:t>
            </a:r>
          </a:p>
        </p:txBody>
      </p:sp>
      <p:sp>
        <p:nvSpPr>
          <p:cNvPr id="121860" name="Slide Number Placeholder 3">
            <a:extLst>
              <a:ext uri="{FF2B5EF4-FFF2-40B4-BE49-F238E27FC236}">
                <a16:creationId xmlns:a16="http://schemas.microsoft.com/office/drawing/2014/main" id="{AA32DC4E-AF84-482C-AF88-D1D648141962}"/>
              </a:ext>
            </a:extLst>
          </p:cNvPr>
          <p:cNvSpPr>
            <a:spLocks noGrp="1"/>
          </p:cNvSpPr>
          <p:nvPr>
            <p:ph type="sldNum" sz="quarter" idx="12"/>
          </p:nvPr>
        </p:nvSpPr>
        <p:spPr>
          <a:xfrm>
            <a:off x="10707624" y="6382512"/>
            <a:ext cx="685800" cy="3200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ts val="600"/>
              </a:spcAft>
              <a:buClrTx/>
              <a:buSzTx/>
              <a:buNone/>
            </a:pPr>
            <a:fld id="{A247FECA-D8B9-42A6-AE20-CF2197AAFCB9}" type="slidenum">
              <a:rPr lang="en-GB" altLang="en-US" sz="1000">
                <a:latin typeface="Arial Black" panose="020B0A04020102020204" pitchFamily="34" charset="0"/>
                <a:ea typeface="ＭＳ Ｐゴシック" panose="020B0600070205080204" pitchFamily="34" charset="-128"/>
              </a:rPr>
              <a:pPr fontAlgn="base">
                <a:spcBef>
                  <a:spcPct val="0"/>
                </a:spcBef>
                <a:spcAft>
                  <a:spcPts val="600"/>
                </a:spcAft>
                <a:buClrTx/>
                <a:buSzTx/>
                <a:buNone/>
              </a:pPr>
              <a:t>39</a:t>
            </a:fld>
            <a:endParaRPr lang="en-GB" altLang="en-US" sz="1000">
              <a:latin typeface="Arial Black" panose="020B0A04020102020204" pitchFamily="34" charset="0"/>
              <a:ea typeface="ＭＳ Ｐゴシック"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217E1-2321-4FEF-9D98-304708D66AF2}"/>
              </a:ext>
            </a:extLst>
          </p:cNvPr>
          <p:cNvSpPr>
            <a:spLocks noGrp="1"/>
          </p:cNvSpPr>
          <p:nvPr>
            <p:ph type="title"/>
          </p:nvPr>
        </p:nvSpPr>
        <p:spPr>
          <a:xfrm>
            <a:off x="4683125" y="499533"/>
            <a:ext cx="6562726" cy="1658198"/>
          </a:xfrm>
        </p:spPr>
        <p:txBody>
          <a:bodyPr>
            <a:normAutofit/>
          </a:bodyPr>
          <a:lstStyle/>
          <a:p>
            <a:r>
              <a:rPr lang="en-GB" dirty="0"/>
              <a:t>Quick note: </a:t>
            </a:r>
          </a:p>
        </p:txBody>
      </p:sp>
      <p:sp>
        <p:nvSpPr>
          <p:cNvPr id="3" name="Content Placeholder 2">
            <a:extLst>
              <a:ext uri="{FF2B5EF4-FFF2-40B4-BE49-F238E27FC236}">
                <a16:creationId xmlns:a16="http://schemas.microsoft.com/office/drawing/2014/main" id="{972003A2-4D1A-4E52-B2AD-4147C74FB655}"/>
              </a:ext>
            </a:extLst>
          </p:cNvPr>
          <p:cNvSpPr>
            <a:spLocks noGrp="1"/>
          </p:cNvSpPr>
          <p:nvPr>
            <p:ph idx="1"/>
          </p:nvPr>
        </p:nvSpPr>
        <p:spPr>
          <a:xfrm>
            <a:off x="4702557" y="2011680"/>
            <a:ext cx="6428994" cy="3766185"/>
          </a:xfrm>
        </p:spPr>
        <p:txBody>
          <a:bodyPr>
            <a:normAutofit/>
          </a:bodyPr>
          <a:lstStyle/>
          <a:p>
            <a:r>
              <a:rPr lang="en-GB" sz="3200" dirty="0"/>
              <a:t>A large amount of content is in this presentation and we apologise if some of it is difficult to read. We will be explaining the key points as we go and you can request a copy of the presentation via the evaluation form if you would like to refer back to anything.</a:t>
            </a:r>
          </a:p>
        </p:txBody>
      </p:sp>
      <p:pic>
        <p:nvPicPr>
          <p:cNvPr id="5122" name="Picture 2" descr="hanged white printing paper">
            <a:extLst>
              <a:ext uri="{FF2B5EF4-FFF2-40B4-BE49-F238E27FC236}">
                <a16:creationId xmlns:a16="http://schemas.microsoft.com/office/drawing/2014/main" id="{24CC785D-F35B-45FC-9E80-FF8283AB7D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491" r="31088" b="1"/>
          <a:stretch/>
        </p:blipFill>
        <p:spPr bwMode="auto">
          <a:xfrm>
            <a:off x="20" y="-6418"/>
            <a:ext cx="4077443" cy="686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73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22888"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889"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890"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2882" name="Title 1">
            <a:extLst>
              <a:ext uri="{FF2B5EF4-FFF2-40B4-BE49-F238E27FC236}">
                <a16:creationId xmlns:a16="http://schemas.microsoft.com/office/drawing/2014/main" id="{AF5FFD82-6DBE-444E-9C1A-1EFDE3C2B81A}"/>
              </a:ext>
            </a:extLst>
          </p:cNvPr>
          <p:cNvSpPr>
            <a:spLocks noGrp="1" noChangeArrowheads="1"/>
          </p:cNvSpPr>
          <p:nvPr>
            <p:ph type="title"/>
          </p:nvPr>
        </p:nvSpPr>
        <p:spPr>
          <a:xfrm>
            <a:off x="7835106" y="1132517"/>
            <a:ext cx="3246509" cy="4367531"/>
          </a:xfrm>
        </p:spPr>
        <p:txBody>
          <a:bodyPr>
            <a:normAutofit/>
          </a:bodyPr>
          <a:lstStyle/>
          <a:p>
            <a:r>
              <a:rPr lang="en-GB" altLang="en-US">
                <a:solidFill>
                  <a:srgbClr val="FFFFFF"/>
                </a:solidFill>
              </a:rPr>
              <a:t>Significant Harm (Section 47)</a:t>
            </a:r>
          </a:p>
        </p:txBody>
      </p:sp>
      <p:sp>
        <p:nvSpPr>
          <p:cNvPr id="3" name="Content Placeholder 2">
            <a:extLst>
              <a:ext uri="{FF2B5EF4-FFF2-40B4-BE49-F238E27FC236}">
                <a16:creationId xmlns:a16="http://schemas.microsoft.com/office/drawing/2014/main" id="{5A8562B8-6635-4FE0-A9C4-2D04DC7A161B}"/>
              </a:ext>
            </a:extLst>
          </p:cNvPr>
          <p:cNvSpPr>
            <a:spLocks noGrp="1"/>
          </p:cNvSpPr>
          <p:nvPr>
            <p:ph idx="1"/>
          </p:nvPr>
        </p:nvSpPr>
        <p:spPr>
          <a:xfrm>
            <a:off x="838200" y="1132519"/>
            <a:ext cx="6300975" cy="4367530"/>
          </a:xfrm>
        </p:spPr>
        <p:txBody>
          <a:bodyPr anchor="ctr">
            <a:normAutofit/>
          </a:bodyPr>
          <a:lstStyle/>
          <a:p>
            <a:pPr marL="0" indent="0">
              <a:buNone/>
              <a:defRPr/>
            </a:pPr>
            <a:r>
              <a:rPr lang="en-GB" sz="2000"/>
              <a:t>Section 47 introduces the concept of significant harm to justify compulsory intervention in family life</a:t>
            </a:r>
          </a:p>
          <a:p>
            <a:pPr>
              <a:defRPr/>
            </a:pPr>
            <a:r>
              <a:rPr lang="en-GB" sz="2000"/>
              <a:t>The local authority is under a duty to make enquiries where it has reasonable cause to suspect a child is suffering significant harm known as S47 investigation</a:t>
            </a:r>
          </a:p>
          <a:p>
            <a:pPr>
              <a:defRPr/>
            </a:pPr>
            <a:r>
              <a:rPr lang="en-GB" sz="2000"/>
              <a:t>There is no absolute criteria for identifying significant harm. The severity of ill-treatment depends on:</a:t>
            </a:r>
          </a:p>
          <a:p>
            <a:pPr lvl="1">
              <a:defRPr/>
            </a:pPr>
            <a:r>
              <a:rPr lang="en-GB" sz="2000"/>
              <a:t>The degree and extent of physical harm</a:t>
            </a:r>
          </a:p>
          <a:p>
            <a:pPr lvl="1">
              <a:defRPr/>
            </a:pPr>
            <a:r>
              <a:rPr lang="en-GB" sz="2000"/>
              <a:t>The duration and frequency of abuse and neglect the extent of premeditation</a:t>
            </a:r>
          </a:p>
          <a:p>
            <a:pPr lvl="1">
              <a:defRPr/>
            </a:pPr>
            <a:r>
              <a:rPr lang="en-GB" sz="2000"/>
              <a:t>The degree of threat and coercion, sadism and/or unusual elements</a:t>
            </a:r>
          </a:p>
        </p:txBody>
      </p:sp>
      <p:sp>
        <p:nvSpPr>
          <p:cNvPr id="122884" name="Slide Number Placeholder 3">
            <a:extLst>
              <a:ext uri="{FF2B5EF4-FFF2-40B4-BE49-F238E27FC236}">
                <a16:creationId xmlns:a16="http://schemas.microsoft.com/office/drawing/2014/main" id="{2C8413EE-7F65-4FF6-9D2B-2EFE78A3267B}"/>
              </a:ext>
            </a:extLst>
          </p:cNvPr>
          <p:cNvSpPr>
            <a:spLocks noGrp="1"/>
          </p:cNvSpPr>
          <p:nvPr>
            <p:ph type="sldNum" sz="quarter" idx="12"/>
          </p:nvPr>
        </p:nvSpPr>
        <p:spPr>
          <a:xfrm>
            <a:off x="10707624" y="6382512"/>
            <a:ext cx="685800" cy="3200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lnSpc>
                <a:spcPct val="90000"/>
              </a:lnSpc>
              <a:spcBef>
                <a:spcPct val="0"/>
              </a:spcBef>
              <a:spcAft>
                <a:spcPts val="600"/>
              </a:spcAft>
              <a:buClrTx/>
              <a:buSzTx/>
              <a:buNone/>
            </a:pPr>
            <a:fld id="{982EF9DD-97F7-411B-8161-579C56F9EF6A}" type="slidenum">
              <a:rPr lang="en-GB" altLang="en-US" sz="1500">
                <a:latin typeface="Arial Black" panose="020B0A04020102020204" pitchFamily="34" charset="0"/>
                <a:ea typeface="ＭＳ Ｐゴシック" panose="020B0600070205080204" pitchFamily="34" charset="-128"/>
              </a:rPr>
              <a:pPr fontAlgn="base">
                <a:lnSpc>
                  <a:spcPct val="90000"/>
                </a:lnSpc>
                <a:spcBef>
                  <a:spcPct val="0"/>
                </a:spcBef>
                <a:spcAft>
                  <a:spcPts val="600"/>
                </a:spcAft>
                <a:buClrTx/>
                <a:buSzTx/>
                <a:buNone/>
              </a:pPr>
              <a:t>40</a:t>
            </a:fld>
            <a:endParaRPr lang="en-GB" altLang="en-US" sz="1500">
              <a:latin typeface="Arial Black" panose="020B0A04020102020204" pitchFamily="34" charset="0"/>
              <a:ea typeface="ＭＳ Ｐゴシック" panose="020B0600070205080204" pitchFamily="34"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006BA212-71D7-4D87-A41C-FFE2952C7E29}"/>
              </a:ext>
            </a:extLst>
          </p:cNvPr>
          <p:cNvSpPr>
            <a:spLocks noGrp="1" noChangeArrowheads="1"/>
          </p:cNvSpPr>
          <p:nvPr>
            <p:ph type="title"/>
          </p:nvPr>
        </p:nvSpPr>
        <p:spPr>
          <a:xfrm>
            <a:off x="426725" y="98425"/>
            <a:ext cx="4240525" cy="1143000"/>
          </a:xfrm>
        </p:spPr>
        <p:txBody>
          <a:bodyPr>
            <a:normAutofit/>
          </a:bodyPr>
          <a:lstStyle/>
          <a:p>
            <a:pPr eaLnBrk="1" hangingPunct="1"/>
            <a:r>
              <a:rPr lang="en-GB" altLang="en-US" dirty="0"/>
              <a:t>Genograms</a:t>
            </a:r>
          </a:p>
        </p:txBody>
      </p:sp>
      <p:grpSp>
        <p:nvGrpSpPr>
          <p:cNvPr id="133124" name="Group 4">
            <a:extLst>
              <a:ext uri="{FF2B5EF4-FFF2-40B4-BE49-F238E27FC236}">
                <a16:creationId xmlns:a16="http://schemas.microsoft.com/office/drawing/2014/main" id="{2866E16C-96E4-4C26-8D14-57B7AAA01207}"/>
              </a:ext>
            </a:extLst>
          </p:cNvPr>
          <p:cNvGrpSpPr>
            <a:grpSpLocks/>
          </p:cNvGrpSpPr>
          <p:nvPr/>
        </p:nvGrpSpPr>
        <p:grpSpPr bwMode="auto">
          <a:xfrm>
            <a:off x="4241801" y="3016250"/>
            <a:ext cx="1063625" cy="787400"/>
            <a:chOff x="3530" y="540"/>
            <a:chExt cx="1430" cy="1080"/>
          </a:xfrm>
        </p:grpSpPr>
        <p:sp>
          <p:nvSpPr>
            <p:cNvPr id="133171" name="AutoShape 5">
              <a:extLst>
                <a:ext uri="{FF2B5EF4-FFF2-40B4-BE49-F238E27FC236}">
                  <a16:creationId xmlns:a16="http://schemas.microsoft.com/office/drawing/2014/main" id="{D95AEB3C-69D7-42F1-94CB-87B3CE7F3198}"/>
                </a:ext>
              </a:extLst>
            </p:cNvPr>
            <p:cNvSpPr>
              <a:spLocks noChangeArrowheads="1"/>
            </p:cNvSpPr>
            <p:nvPr/>
          </p:nvSpPr>
          <p:spPr bwMode="auto">
            <a:xfrm>
              <a:off x="3530" y="540"/>
              <a:ext cx="1429" cy="1080"/>
            </a:xfrm>
            <a:prstGeom prst="triangle">
              <a:avLst>
                <a:gd name="adj" fmla="val 50000"/>
              </a:avLst>
            </a:prstGeom>
            <a:solidFill>
              <a:srgbClr val="FFFFFF"/>
            </a:solidFill>
            <a:ln w="2857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SzTx/>
                <a:buNone/>
              </a:pPr>
              <a:endParaRPr lang="en-US" altLang="en-US" sz="1800">
                <a:solidFill>
                  <a:srgbClr val="000000"/>
                </a:solidFill>
                <a:ea typeface="ＭＳ Ｐゴシック" panose="020B0600070205080204" pitchFamily="34" charset="-128"/>
              </a:endParaRPr>
            </a:p>
          </p:txBody>
        </p:sp>
        <p:sp>
          <p:nvSpPr>
            <p:cNvPr id="133172" name="Line 6">
              <a:extLst>
                <a:ext uri="{FF2B5EF4-FFF2-40B4-BE49-F238E27FC236}">
                  <a16:creationId xmlns:a16="http://schemas.microsoft.com/office/drawing/2014/main" id="{09E6BD72-7DFE-4A3F-B973-693CB20BBB7D}"/>
                </a:ext>
              </a:extLst>
            </p:cNvPr>
            <p:cNvSpPr>
              <a:spLocks noChangeShapeType="1"/>
            </p:cNvSpPr>
            <p:nvPr/>
          </p:nvSpPr>
          <p:spPr bwMode="auto">
            <a:xfrm>
              <a:off x="3860" y="1080"/>
              <a:ext cx="1100" cy="5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33173" name="Line 7">
              <a:extLst>
                <a:ext uri="{FF2B5EF4-FFF2-40B4-BE49-F238E27FC236}">
                  <a16:creationId xmlns:a16="http://schemas.microsoft.com/office/drawing/2014/main" id="{60337FE6-EFD3-46E7-9E1F-A45D94275520}"/>
                </a:ext>
              </a:extLst>
            </p:cNvPr>
            <p:cNvSpPr>
              <a:spLocks noChangeShapeType="1"/>
            </p:cNvSpPr>
            <p:nvPr/>
          </p:nvSpPr>
          <p:spPr bwMode="auto">
            <a:xfrm flipV="1">
              <a:off x="3530" y="1080"/>
              <a:ext cx="1100" cy="5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grpSp>
      <p:sp>
        <p:nvSpPr>
          <p:cNvPr id="133125" name="Rectangle 8">
            <a:extLst>
              <a:ext uri="{FF2B5EF4-FFF2-40B4-BE49-F238E27FC236}">
                <a16:creationId xmlns:a16="http://schemas.microsoft.com/office/drawing/2014/main" id="{019845DF-E41D-4424-AB20-3E6A7A745EE3}"/>
              </a:ext>
            </a:extLst>
          </p:cNvPr>
          <p:cNvSpPr>
            <a:spLocks noChangeArrowheads="1"/>
          </p:cNvSpPr>
          <p:nvPr/>
        </p:nvSpPr>
        <p:spPr bwMode="auto">
          <a:xfrm>
            <a:off x="2471739" y="1693863"/>
            <a:ext cx="898525" cy="787400"/>
          </a:xfrm>
          <a:prstGeom prst="rect">
            <a:avLst/>
          </a:prstGeom>
          <a:solidFill>
            <a:srgbClr val="FFFFFF"/>
          </a:solidFill>
          <a:ln w="2857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SzTx/>
              <a:buNone/>
            </a:pPr>
            <a:endParaRPr lang="en-US" altLang="en-US" sz="1800">
              <a:solidFill>
                <a:srgbClr val="000000"/>
              </a:solidFill>
              <a:ea typeface="ＭＳ Ｐゴシック" panose="020B0600070205080204" pitchFamily="34" charset="-128"/>
            </a:endParaRPr>
          </a:p>
        </p:txBody>
      </p:sp>
      <p:grpSp>
        <p:nvGrpSpPr>
          <p:cNvPr id="133126" name="Group 9">
            <a:extLst>
              <a:ext uri="{FF2B5EF4-FFF2-40B4-BE49-F238E27FC236}">
                <a16:creationId xmlns:a16="http://schemas.microsoft.com/office/drawing/2014/main" id="{10CE6971-3EDE-45BB-AA36-99909DB8A59E}"/>
              </a:ext>
            </a:extLst>
          </p:cNvPr>
          <p:cNvGrpSpPr>
            <a:grpSpLocks/>
          </p:cNvGrpSpPr>
          <p:nvPr/>
        </p:nvGrpSpPr>
        <p:grpSpPr bwMode="auto">
          <a:xfrm>
            <a:off x="4410075" y="1693864"/>
            <a:ext cx="920750" cy="788987"/>
            <a:chOff x="8425" y="3171"/>
            <a:chExt cx="1239" cy="1083"/>
          </a:xfrm>
        </p:grpSpPr>
        <p:sp>
          <p:nvSpPr>
            <p:cNvPr id="133168" name="Rectangle 10">
              <a:extLst>
                <a:ext uri="{FF2B5EF4-FFF2-40B4-BE49-F238E27FC236}">
                  <a16:creationId xmlns:a16="http://schemas.microsoft.com/office/drawing/2014/main" id="{29E6A515-2113-4B67-89C3-0BABD21FD46E}"/>
                </a:ext>
              </a:extLst>
            </p:cNvPr>
            <p:cNvSpPr>
              <a:spLocks noChangeArrowheads="1"/>
            </p:cNvSpPr>
            <p:nvPr/>
          </p:nvSpPr>
          <p:spPr bwMode="auto">
            <a:xfrm>
              <a:off x="8455" y="3174"/>
              <a:ext cx="1209" cy="1080"/>
            </a:xfrm>
            <a:prstGeom prst="rect">
              <a:avLst/>
            </a:prstGeom>
            <a:solidFill>
              <a:srgbClr val="FFFFFF"/>
            </a:solidFill>
            <a:ln w="2857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SzTx/>
                <a:buNone/>
              </a:pPr>
              <a:endParaRPr lang="en-US" altLang="en-US" sz="1800">
                <a:solidFill>
                  <a:srgbClr val="000000"/>
                </a:solidFill>
                <a:ea typeface="ＭＳ Ｐゴシック" panose="020B0600070205080204" pitchFamily="34" charset="-128"/>
              </a:endParaRPr>
            </a:p>
          </p:txBody>
        </p:sp>
        <p:sp>
          <p:nvSpPr>
            <p:cNvPr id="133169" name="Line 11">
              <a:extLst>
                <a:ext uri="{FF2B5EF4-FFF2-40B4-BE49-F238E27FC236}">
                  <a16:creationId xmlns:a16="http://schemas.microsoft.com/office/drawing/2014/main" id="{1C3950BB-BC8E-4BED-9F2D-4AA4B8893376}"/>
                </a:ext>
              </a:extLst>
            </p:cNvPr>
            <p:cNvSpPr>
              <a:spLocks noChangeShapeType="1"/>
            </p:cNvSpPr>
            <p:nvPr/>
          </p:nvSpPr>
          <p:spPr bwMode="auto">
            <a:xfrm flipV="1">
              <a:off x="8425" y="3171"/>
              <a:ext cx="1210" cy="10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33170" name="Line 12">
              <a:extLst>
                <a:ext uri="{FF2B5EF4-FFF2-40B4-BE49-F238E27FC236}">
                  <a16:creationId xmlns:a16="http://schemas.microsoft.com/office/drawing/2014/main" id="{17DF585B-9946-46D5-B678-ED2532912E1C}"/>
                </a:ext>
              </a:extLst>
            </p:cNvPr>
            <p:cNvSpPr>
              <a:spLocks noChangeShapeType="1"/>
            </p:cNvSpPr>
            <p:nvPr/>
          </p:nvSpPr>
          <p:spPr bwMode="auto">
            <a:xfrm>
              <a:off x="8425" y="3171"/>
              <a:ext cx="1210" cy="10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grpSp>
      <p:grpSp>
        <p:nvGrpSpPr>
          <p:cNvPr id="133127" name="Group 13">
            <a:extLst>
              <a:ext uri="{FF2B5EF4-FFF2-40B4-BE49-F238E27FC236}">
                <a16:creationId xmlns:a16="http://schemas.microsoft.com/office/drawing/2014/main" id="{AC8FAD73-A193-4A50-8006-DAD929BB92C0}"/>
              </a:ext>
            </a:extLst>
          </p:cNvPr>
          <p:cNvGrpSpPr>
            <a:grpSpLocks/>
          </p:cNvGrpSpPr>
          <p:nvPr/>
        </p:nvGrpSpPr>
        <p:grpSpPr bwMode="auto">
          <a:xfrm>
            <a:off x="8034339" y="1611313"/>
            <a:ext cx="981075" cy="919162"/>
            <a:chOff x="4540" y="13980"/>
            <a:chExt cx="1320" cy="1260"/>
          </a:xfrm>
        </p:grpSpPr>
        <p:sp>
          <p:nvSpPr>
            <p:cNvPr id="133165" name="Oval 14">
              <a:extLst>
                <a:ext uri="{FF2B5EF4-FFF2-40B4-BE49-F238E27FC236}">
                  <a16:creationId xmlns:a16="http://schemas.microsoft.com/office/drawing/2014/main" id="{BDB39AC9-ED0F-4F3B-90C7-65678CBAACD8}"/>
                </a:ext>
              </a:extLst>
            </p:cNvPr>
            <p:cNvSpPr>
              <a:spLocks noChangeArrowheads="1"/>
            </p:cNvSpPr>
            <p:nvPr/>
          </p:nvSpPr>
          <p:spPr bwMode="auto">
            <a:xfrm>
              <a:off x="4540" y="13980"/>
              <a:ext cx="1320" cy="1260"/>
            </a:xfrm>
            <a:prstGeom prst="ellipse">
              <a:avLst/>
            </a:prstGeom>
            <a:solidFill>
              <a:srgbClr val="FFFFFF"/>
            </a:solidFill>
            <a:ln w="28575">
              <a:solidFill>
                <a:srgbClr val="000000"/>
              </a:solidFill>
              <a:round/>
              <a:headEnd/>
              <a:tailEnd/>
            </a:ln>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SzTx/>
                <a:buNone/>
              </a:pPr>
              <a:endParaRPr lang="en-US" altLang="en-US" sz="1800">
                <a:solidFill>
                  <a:srgbClr val="000000"/>
                </a:solidFill>
                <a:ea typeface="ＭＳ Ｐゴシック" panose="020B0600070205080204" pitchFamily="34" charset="-128"/>
              </a:endParaRPr>
            </a:p>
          </p:txBody>
        </p:sp>
        <p:sp>
          <p:nvSpPr>
            <p:cNvPr id="133166" name="Line 15">
              <a:extLst>
                <a:ext uri="{FF2B5EF4-FFF2-40B4-BE49-F238E27FC236}">
                  <a16:creationId xmlns:a16="http://schemas.microsoft.com/office/drawing/2014/main" id="{09FDC0AB-85D7-46CA-8914-AF1F69163F62}"/>
                </a:ext>
              </a:extLst>
            </p:cNvPr>
            <p:cNvSpPr>
              <a:spLocks noChangeShapeType="1"/>
            </p:cNvSpPr>
            <p:nvPr/>
          </p:nvSpPr>
          <p:spPr bwMode="auto">
            <a:xfrm flipH="1">
              <a:off x="4725" y="14175"/>
              <a:ext cx="990" cy="9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33167" name="Line 16">
              <a:extLst>
                <a:ext uri="{FF2B5EF4-FFF2-40B4-BE49-F238E27FC236}">
                  <a16:creationId xmlns:a16="http://schemas.microsoft.com/office/drawing/2014/main" id="{FFFEB86A-A361-4E1F-AD94-E1F2D1EA52E9}"/>
                </a:ext>
              </a:extLst>
            </p:cNvPr>
            <p:cNvSpPr>
              <a:spLocks noChangeShapeType="1"/>
            </p:cNvSpPr>
            <p:nvPr/>
          </p:nvSpPr>
          <p:spPr bwMode="auto">
            <a:xfrm flipH="1" flipV="1">
              <a:off x="4695" y="14175"/>
              <a:ext cx="990" cy="9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grpSp>
      <p:grpSp>
        <p:nvGrpSpPr>
          <p:cNvPr id="133128" name="Group 17">
            <a:extLst>
              <a:ext uri="{FF2B5EF4-FFF2-40B4-BE49-F238E27FC236}">
                <a16:creationId xmlns:a16="http://schemas.microsoft.com/office/drawing/2014/main" id="{1E779D7D-39F0-4AA7-960A-858CBF1EAC40}"/>
              </a:ext>
            </a:extLst>
          </p:cNvPr>
          <p:cNvGrpSpPr>
            <a:grpSpLocks/>
          </p:cNvGrpSpPr>
          <p:nvPr/>
        </p:nvGrpSpPr>
        <p:grpSpPr bwMode="auto">
          <a:xfrm>
            <a:off x="6769101" y="3098801"/>
            <a:ext cx="900113" cy="785813"/>
            <a:chOff x="12770" y="5580"/>
            <a:chExt cx="1209" cy="1080"/>
          </a:xfrm>
        </p:grpSpPr>
        <p:sp>
          <p:nvSpPr>
            <p:cNvPr id="133163" name="Rectangle 18">
              <a:extLst>
                <a:ext uri="{FF2B5EF4-FFF2-40B4-BE49-F238E27FC236}">
                  <a16:creationId xmlns:a16="http://schemas.microsoft.com/office/drawing/2014/main" id="{D8971C93-A004-4E26-A0FE-CCA8EFA6ABDD}"/>
                </a:ext>
              </a:extLst>
            </p:cNvPr>
            <p:cNvSpPr>
              <a:spLocks noChangeArrowheads="1"/>
            </p:cNvSpPr>
            <p:nvPr/>
          </p:nvSpPr>
          <p:spPr bwMode="auto">
            <a:xfrm>
              <a:off x="12770" y="5580"/>
              <a:ext cx="1209" cy="1080"/>
            </a:xfrm>
            <a:prstGeom prst="rect">
              <a:avLst/>
            </a:prstGeom>
            <a:solidFill>
              <a:srgbClr val="FFFFFF"/>
            </a:solidFill>
            <a:ln w="2857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SzTx/>
                <a:buNone/>
              </a:pPr>
              <a:endParaRPr lang="en-US" altLang="en-US" sz="1800">
                <a:solidFill>
                  <a:srgbClr val="000000"/>
                </a:solidFill>
                <a:ea typeface="ＭＳ Ｐゴシック" panose="020B0600070205080204" pitchFamily="34" charset="-128"/>
              </a:endParaRPr>
            </a:p>
          </p:txBody>
        </p:sp>
        <p:sp>
          <p:nvSpPr>
            <p:cNvPr id="133164" name="Oval 19">
              <a:extLst>
                <a:ext uri="{FF2B5EF4-FFF2-40B4-BE49-F238E27FC236}">
                  <a16:creationId xmlns:a16="http://schemas.microsoft.com/office/drawing/2014/main" id="{DDB81B49-E5F6-468B-BB34-D24DEF4B18F9}"/>
                </a:ext>
              </a:extLst>
            </p:cNvPr>
            <p:cNvSpPr>
              <a:spLocks noChangeArrowheads="1"/>
            </p:cNvSpPr>
            <p:nvPr/>
          </p:nvSpPr>
          <p:spPr bwMode="auto">
            <a:xfrm>
              <a:off x="12850" y="5670"/>
              <a:ext cx="1000" cy="900"/>
            </a:xfrm>
            <a:prstGeom prst="ellipse">
              <a:avLst/>
            </a:prstGeom>
            <a:solidFill>
              <a:srgbClr val="FFFFFF"/>
            </a:solidFill>
            <a:ln w="28575">
              <a:solidFill>
                <a:srgbClr val="000000"/>
              </a:solidFill>
              <a:round/>
              <a:headEnd/>
              <a:tailEnd/>
            </a:ln>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SzTx/>
                <a:buNone/>
              </a:pPr>
              <a:endParaRPr lang="en-US" altLang="en-US" sz="1800">
                <a:solidFill>
                  <a:srgbClr val="000000"/>
                </a:solidFill>
                <a:ea typeface="ＭＳ Ｐゴシック" panose="020B0600070205080204" pitchFamily="34" charset="-128"/>
              </a:endParaRPr>
            </a:p>
          </p:txBody>
        </p:sp>
      </p:grpSp>
      <p:grpSp>
        <p:nvGrpSpPr>
          <p:cNvPr id="133129" name="Group 20">
            <a:extLst>
              <a:ext uri="{FF2B5EF4-FFF2-40B4-BE49-F238E27FC236}">
                <a16:creationId xmlns:a16="http://schemas.microsoft.com/office/drawing/2014/main" id="{0580502E-24B7-4EC4-B883-0F377238AE06}"/>
              </a:ext>
            </a:extLst>
          </p:cNvPr>
          <p:cNvGrpSpPr>
            <a:grpSpLocks/>
          </p:cNvGrpSpPr>
          <p:nvPr/>
        </p:nvGrpSpPr>
        <p:grpSpPr bwMode="auto">
          <a:xfrm>
            <a:off x="1847851" y="4665663"/>
            <a:ext cx="2862263" cy="785812"/>
            <a:chOff x="9360" y="6860"/>
            <a:chExt cx="3850" cy="1080"/>
          </a:xfrm>
        </p:grpSpPr>
        <p:sp>
          <p:nvSpPr>
            <p:cNvPr id="133160" name="Line 21">
              <a:extLst>
                <a:ext uri="{FF2B5EF4-FFF2-40B4-BE49-F238E27FC236}">
                  <a16:creationId xmlns:a16="http://schemas.microsoft.com/office/drawing/2014/main" id="{B02A34D6-8C20-4139-B9C8-5B80DA6767DC}"/>
                </a:ext>
              </a:extLst>
            </p:cNvPr>
            <p:cNvSpPr>
              <a:spLocks noChangeShapeType="1"/>
            </p:cNvSpPr>
            <p:nvPr/>
          </p:nvSpPr>
          <p:spPr bwMode="auto">
            <a:xfrm>
              <a:off x="9470" y="7920"/>
              <a:ext cx="3740" cy="0"/>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33161" name="Line 22">
              <a:extLst>
                <a:ext uri="{FF2B5EF4-FFF2-40B4-BE49-F238E27FC236}">
                  <a16:creationId xmlns:a16="http://schemas.microsoft.com/office/drawing/2014/main" id="{9B89ACEB-9216-46DF-8AEC-3A3C93D60F96}"/>
                </a:ext>
              </a:extLst>
            </p:cNvPr>
            <p:cNvSpPr>
              <a:spLocks noChangeShapeType="1"/>
            </p:cNvSpPr>
            <p:nvPr/>
          </p:nvSpPr>
          <p:spPr bwMode="auto">
            <a:xfrm>
              <a:off x="13210" y="6860"/>
              <a:ext cx="0" cy="1080"/>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33162" name="Line 23">
              <a:extLst>
                <a:ext uri="{FF2B5EF4-FFF2-40B4-BE49-F238E27FC236}">
                  <a16:creationId xmlns:a16="http://schemas.microsoft.com/office/drawing/2014/main" id="{68713152-CAA8-43DF-AF3A-2A7BC228F29A}"/>
                </a:ext>
              </a:extLst>
            </p:cNvPr>
            <p:cNvSpPr>
              <a:spLocks noChangeShapeType="1"/>
            </p:cNvSpPr>
            <p:nvPr/>
          </p:nvSpPr>
          <p:spPr bwMode="auto">
            <a:xfrm>
              <a:off x="9360" y="6860"/>
              <a:ext cx="0" cy="1080"/>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grpSp>
      <p:grpSp>
        <p:nvGrpSpPr>
          <p:cNvPr id="133130" name="Group 24">
            <a:extLst>
              <a:ext uri="{FF2B5EF4-FFF2-40B4-BE49-F238E27FC236}">
                <a16:creationId xmlns:a16="http://schemas.microsoft.com/office/drawing/2014/main" id="{2E6971CD-2E2C-4397-84D3-1137CFD98D35}"/>
              </a:ext>
            </a:extLst>
          </p:cNvPr>
          <p:cNvGrpSpPr>
            <a:grpSpLocks/>
          </p:cNvGrpSpPr>
          <p:nvPr/>
        </p:nvGrpSpPr>
        <p:grpSpPr bwMode="auto">
          <a:xfrm>
            <a:off x="4510088" y="6230939"/>
            <a:ext cx="1560512" cy="396875"/>
            <a:chOff x="1750" y="13715"/>
            <a:chExt cx="2100" cy="544"/>
          </a:xfrm>
        </p:grpSpPr>
        <p:sp>
          <p:nvSpPr>
            <p:cNvPr id="133156" name="Line 25">
              <a:extLst>
                <a:ext uri="{FF2B5EF4-FFF2-40B4-BE49-F238E27FC236}">
                  <a16:creationId xmlns:a16="http://schemas.microsoft.com/office/drawing/2014/main" id="{6F5C30DE-0448-41F1-BDF3-EBDA6A55F792}"/>
                </a:ext>
              </a:extLst>
            </p:cNvPr>
            <p:cNvSpPr>
              <a:spLocks noChangeShapeType="1"/>
            </p:cNvSpPr>
            <p:nvPr/>
          </p:nvSpPr>
          <p:spPr bwMode="auto">
            <a:xfrm flipV="1">
              <a:off x="2660" y="13719"/>
              <a:ext cx="0" cy="5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33157" name="Line 26">
              <a:extLst>
                <a:ext uri="{FF2B5EF4-FFF2-40B4-BE49-F238E27FC236}">
                  <a16:creationId xmlns:a16="http://schemas.microsoft.com/office/drawing/2014/main" id="{49C5D73A-7487-4C01-97F1-D0A133D5C8AA}"/>
                </a:ext>
              </a:extLst>
            </p:cNvPr>
            <p:cNvSpPr>
              <a:spLocks noChangeShapeType="1"/>
            </p:cNvSpPr>
            <p:nvPr/>
          </p:nvSpPr>
          <p:spPr bwMode="auto">
            <a:xfrm flipV="1">
              <a:off x="2980" y="13715"/>
              <a:ext cx="0" cy="5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33158" name="Line 27">
              <a:extLst>
                <a:ext uri="{FF2B5EF4-FFF2-40B4-BE49-F238E27FC236}">
                  <a16:creationId xmlns:a16="http://schemas.microsoft.com/office/drawing/2014/main" id="{0783888A-D4E5-47B0-B5A3-6355F1A2E233}"/>
                </a:ext>
              </a:extLst>
            </p:cNvPr>
            <p:cNvSpPr>
              <a:spLocks noChangeShapeType="1"/>
            </p:cNvSpPr>
            <p:nvPr/>
          </p:nvSpPr>
          <p:spPr bwMode="auto">
            <a:xfrm flipH="1" flipV="1">
              <a:off x="1750" y="13970"/>
              <a:ext cx="88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33159" name="Line 28">
              <a:extLst>
                <a:ext uri="{FF2B5EF4-FFF2-40B4-BE49-F238E27FC236}">
                  <a16:creationId xmlns:a16="http://schemas.microsoft.com/office/drawing/2014/main" id="{D1D8F6D3-8545-456C-BB28-8F15D18CC3B2}"/>
                </a:ext>
              </a:extLst>
            </p:cNvPr>
            <p:cNvSpPr>
              <a:spLocks noChangeShapeType="1"/>
            </p:cNvSpPr>
            <p:nvPr/>
          </p:nvSpPr>
          <p:spPr bwMode="auto">
            <a:xfrm flipH="1" flipV="1">
              <a:off x="2970" y="13966"/>
              <a:ext cx="88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grpSp>
      <p:sp>
        <p:nvSpPr>
          <p:cNvPr id="133131" name="Line 32">
            <a:extLst>
              <a:ext uri="{FF2B5EF4-FFF2-40B4-BE49-F238E27FC236}">
                <a16:creationId xmlns:a16="http://schemas.microsoft.com/office/drawing/2014/main" id="{E95951CF-1319-4C5A-A573-5A18CC68CEB5}"/>
              </a:ext>
            </a:extLst>
          </p:cNvPr>
          <p:cNvSpPr>
            <a:spLocks noChangeShapeType="1"/>
          </p:cNvSpPr>
          <p:nvPr/>
        </p:nvSpPr>
        <p:spPr bwMode="auto">
          <a:xfrm>
            <a:off x="7920038" y="6413500"/>
            <a:ext cx="24447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33132" name="Text Box 33">
            <a:extLst>
              <a:ext uri="{FF2B5EF4-FFF2-40B4-BE49-F238E27FC236}">
                <a16:creationId xmlns:a16="http://schemas.microsoft.com/office/drawing/2014/main" id="{BF7348E9-5D6E-4366-BC15-28C491267B6F}"/>
              </a:ext>
            </a:extLst>
          </p:cNvPr>
          <p:cNvSpPr txBox="1">
            <a:spLocks noChangeArrowheads="1"/>
          </p:cNvSpPr>
          <p:nvPr/>
        </p:nvSpPr>
        <p:spPr bwMode="auto">
          <a:xfrm>
            <a:off x="2135189" y="2603500"/>
            <a:ext cx="1349375" cy="39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107" tIns="53053" rIns="106107" bIns="53053">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SzTx/>
              <a:buNone/>
            </a:pPr>
            <a:endParaRPr lang="en-US" altLang="en-US" sz="1900">
              <a:solidFill>
                <a:srgbClr val="000000"/>
              </a:solidFill>
              <a:ea typeface="ＭＳ Ｐゴシック" panose="020B0600070205080204" pitchFamily="34" charset="-128"/>
            </a:endParaRPr>
          </a:p>
        </p:txBody>
      </p:sp>
      <p:sp>
        <p:nvSpPr>
          <p:cNvPr id="133133" name="Text Box 34">
            <a:extLst>
              <a:ext uri="{FF2B5EF4-FFF2-40B4-BE49-F238E27FC236}">
                <a16:creationId xmlns:a16="http://schemas.microsoft.com/office/drawing/2014/main" id="{C4954FE6-D0FC-4F5C-981B-910CC03FA906}"/>
              </a:ext>
            </a:extLst>
          </p:cNvPr>
          <p:cNvSpPr txBox="1">
            <a:spLocks noChangeArrowheads="1"/>
          </p:cNvSpPr>
          <p:nvPr/>
        </p:nvSpPr>
        <p:spPr bwMode="auto">
          <a:xfrm>
            <a:off x="4005264" y="2486025"/>
            <a:ext cx="2359025" cy="39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107" tIns="53053" rIns="106107" bIns="53053">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SzTx/>
              <a:buNone/>
            </a:pPr>
            <a:r>
              <a:rPr lang="en-GB" altLang="en-US" sz="1900">
                <a:solidFill>
                  <a:srgbClr val="000000"/>
                </a:solidFill>
                <a:ea typeface="ＭＳ Ｐゴシック" panose="020B0600070205080204" pitchFamily="34" charset="-128"/>
              </a:rPr>
              <a:t>Male deceased</a:t>
            </a:r>
          </a:p>
        </p:txBody>
      </p:sp>
      <p:sp>
        <p:nvSpPr>
          <p:cNvPr id="133134" name="Text Box 35">
            <a:extLst>
              <a:ext uri="{FF2B5EF4-FFF2-40B4-BE49-F238E27FC236}">
                <a16:creationId xmlns:a16="http://schemas.microsoft.com/office/drawing/2014/main" id="{BD82B864-AB2D-4201-9918-42EC2164DBBD}"/>
              </a:ext>
            </a:extLst>
          </p:cNvPr>
          <p:cNvSpPr txBox="1">
            <a:spLocks noChangeArrowheads="1"/>
          </p:cNvSpPr>
          <p:nvPr/>
        </p:nvSpPr>
        <p:spPr bwMode="auto">
          <a:xfrm>
            <a:off x="2555875" y="2486025"/>
            <a:ext cx="1684338" cy="39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107" tIns="53053" rIns="106107" bIns="53053">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SzTx/>
              <a:buNone/>
            </a:pPr>
            <a:r>
              <a:rPr lang="en-GB" altLang="en-US" sz="1900">
                <a:solidFill>
                  <a:srgbClr val="000000"/>
                </a:solidFill>
                <a:ea typeface="ＭＳ Ｐゴシック" panose="020B0600070205080204" pitchFamily="34" charset="-128"/>
              </a:rPr>
              <a:t>Male</a:t>
            </a:r>
          </a:p>
        </p:txBody>
      </p:sp>
      <p:sp>
        <p:nvSpPr>
          <p:cNvPr id="133135" name="Text Box 36">
            <a:extLst>
              <a:ext uri="{FF2B5EF4-FFF2-40B4-BE49-F238E27FC236}">
                <a16:creationId xmlns:a16="http://schemas.microsoft.com/office/drawing/2014/main" id="{96EEB8A5-261E-463A-8F4E-E4B44F3389C8}"/>
              </a:ext>
            </a:extLst>
          </p:cNvPr>
          <p:cNvSpPr txBox="1">
            <a:spLocks noChangeArrowheads="1"/>
          </p:cNvSpPr>
          <p:nvPr/>
        </p:nvSpPr>
        <p:spPr bwMode="auto">
          <a:xfrm>
            <a:off x="6264276" y="2520950"/>
            <a:ext cx="2359025" cy="39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107" tIns="53053" rIns="106107" bIns="53053">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SzTx/>
              <a:buNone/>
            </a:pPr>
            <a:r>
              <a:rPr lang="en-GB" altLang="en-US" sz="1900">
                <a:solidFill>
                  <a:srgbClr val="000000"/>
                </a:solidFill>
                <a:ea typeface="ＭＳ Ｐゴシック" panose="020B0600070205080204" pitchFamily="34" charset="-128"/>
              </a:rPr>
              <a:t>Female</a:t>
            </a:r>
          </a:p>
        </p:txBody>
      </p:sp>
      <p:sp>
        <p:nvSpPr>
          <p:cNvPr id="133136" name="Text Box 37">
            <a:extLst>
              <a:ext uri="{FF2B5EF4-FFF2-40B4-BE49-F238E27FC236}">
                <a16:creationId xmlns:a16="http://schemas.microsoft.com/office/drawing/2014/main" id="{876A741A-DE94-402A-A4BE-2F3A7676461D}"/>
              </a:ext>
            </a:extLst>
          </p:cNvPr>
          <p:cNvSpPr txBox="1">
            <a:spLocks noChangeArrowheads="1"/>
          </p:cNvSpPr>
          <p:nvPr/>
        </p:nvSpPr>
        <p:spPr bwMode="auto">
          <a:xfrm>
            <a:off x="7618413" y="2520950"/>
            <a:ext cx="3308350" cy="39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107" tIns="53053" rIns="106107" bIns="53053">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SzTx/>
              <a:buNone/>
            </a:pPr>
            <a:r>
              <a:rPr lang="en-GB" altLang="en-US" sz="1900">
                <a:solidFill>
                  <a:srgbClr val="000000"/>
                </a:solidFill>
                <a:ea typeface="ＭＳ Ｐゴシック" panose="020B0600070205080204" pitchFamily="34" charset="-128"/>
              </a:rPr>
              <a:t> Female deceased</a:t>
            </a:r>
          </a:p>
        </p:txBody>
      </p:sp>
      <p:sp>
        <p:nvSpPr>
          <p:cNvPr id="133137" name="Text Box 38">
            <a:extLst>
              <a:ext uri="{FF2B5EF4-FFF2-40B4-BE49-F238E27FC236}">
                <a16:creationId xmlns:a16="http://schemas.microsoft.com/office/drawing/2014/main" id="{B14BD140-79F4-425A-B5DB-EA10C514DD3E}"/>
              </a:ext>
            </a:extLst>
          </p:cNvPr>
          <p:cNvSpPr txBox="1">
            <a:spLocks noChangeArrowheads="1"/>
          </p:cNvSpPr>
          <p:nvPr/>
        </p:nvSpPr>
        <p:spPr bwMode="auto">
          <a:xfrm>
            <a:off x="4083051" y="3817938"/>
            <a:ext cx="2359025" cy="39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107" tIns="53053" rIns="106107" bIns="53053">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SzTx/>
              <a:buNone/>
            </a:pPr>
            <a:r>
              <a:rPr lang="en-GB" altLang="en-US" sz="1900">
                <a:solidFill>
                  <a:srgbClr val="000000"/>
                </a:solidFill>
                <a:ea typeface="ＭＳ Ｐゴシック" panose="020B0600070205080204" pitchFamily="34" charset="-128"/>
              </a:rPr>
              <a:t>Miscarriage</a:t>
            </a:r>
          </a:p>
        </p:txBody>
      </p:sp>
      <p:sp>
        <p:nvSpPr>
          <p:cNvPr id="133138" name="Text Box 39">
            <a:extLst>
              <a:ext uri="{FF2B5EF4-FFF2-40B4-BE49-F238E27FC236}">
                <a16:creationId xmlns:a16="http://schemas.microsoft.com/office/drawing/2014/main" id="{953FFC4E-6E1F-44F2-A24F-8B6D304D7062}"/>
              </a:ext>
            </a:extLst>
          </p:cNvPr>
          <p:cNvSpPr txBox="1">
            <a:spLocks noChangeArrowheads="1"/>
          </p:cNvSpPr>
          <p:nvPr/>
        </p:nvSpPr>
        <p:spPr bwMode="auto">
          <a:xfrm>
            <a:off x="2284414" y="3838575"/>
            <a:ext cx="2359025" cy="39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107" tIns="53053" rIns="106107" bIns="53053">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SzTx/>
              <a:buNone/>
            </a:pPr>
            <a:r>
              <a:rPr lang="en-GB" altLang="en-US" sz="1900" dirty="0">
                <a:solidFill>
                  <a:srgbClr val="000000"/>
                </a:solidFill>
                <a:ea typeface="ＭＳ Ｐゴシック" panose="020B0600070205080204" pitchFamily="34" charset="-128"/>
              </a:rPr>
              <a:t>Pregnant</a:t>
            </a:r>
          </a:p>
        </p:txBody>
      </p:sp>
      <p:sp>
        <p:nvSpPr>
          <p:cNvPr id="133139" name="Text Box 40">
            <a:extLst>
              <a:ext uri="{FF2B5EF4-FFF2-40B4-BE49-F238E27FC236}">
                <a16:creationId xmlns:a16="http://schemas.microsoft.com/office/drawing/2014/main" id="{D59F534B-ED63-458F-8FA5-BA926523A38A}"/>
              </a:ext>
            </a:extLst>
          </p:cNvPr>
          <p:cNvSpPr txBox="1">
            <a:spLocks noChangeArrowheads="1"/>
          </p:cNvSpPr>
          <p:nvPr/>
        </p:nvSpPr>
        <p:spPr bwMode="auto">
          <a:xfrm>
            <a:off x="6142039" y="3841750"/>
            <a:ext cx="3605968" cy="39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6107" tIns="53053" rIns="106107" bIns="53053">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SzTx/>
              <a:buNone/>
            </a:pPr>
            <a:r>
              <a:rPr lang="en-GB" altLang="en-US" sz="1900" dirty="0">
                <a:solidFill>
                  <a:srgbClr val="000000"/>
                </a:solidFill>
                <a:ea typeface="ＭＳ Ｐゴシック" panose="020B0600070205080204" pitchFamily="34" charset="-128"/>
              </a:rPr>
              <a:t>Transgender - woman to man</a:t>
            </a:r>
          </a:p>
        </p:txBody>
      </p:sp>
      <p:sp>
        <p:nvSpPr>
          <p:cNvPr id="133140" name="Text Box 41">
            <a:extLst>
              <a:ext uri="{FF2B5EF4-FFF2-40B4-BE49-F238E27FC236}">
                <a16:creationId xmlns:a16="http://schemas.microsoft.com/office/drawing/2014/main" id="{08A0F93D-95CD-4525-B0B9-D018102F76AA}"/>
              </a:ext>
            </a:extLst>
          </p:cNvPr>
          <p:cNvSpPr txBox="1">
            <a:spLocks noChangeArrowheads="1"/>
          </p:cNvSpPr>
          <p:nvPr/>
        </p:nvSpPr>
        <p:spPr bwMode="auto">
          <a:xfrm>
            <a:off x="2178051" y="5497513"/>
            <a:ext cx="2613025" cy="39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107" tIns="53053" rIns="106107" bIns="53053">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SzTx/>
              <a:buNone/>
            </a:pPr>
            <a:r>
              <a:rPr lang="en-GB" altLang="en-US" sz="1900">
                <a:solidFill>
                  <a:srgbClr val="000000"/>
                </a:solidFill>
                <a:ea typeface="ＭＳ Ｐゴシック" panose="020B0600070205080204" pitchFamily="34" charset="-128"/>
              </a:rPr>
              <a:t>Living together</a:t>
            </a:r>
          </a:p>
        </p:txBody>
      </p:sp>
      <p:sp>
        <p:nvSpPr>
          <p:cNvPr id="133141" name="Text Box 42">
            <a:extLst>
              <a:ext uri="{FF2B5EF4-FFF2-40B4-BE49-F238E27FC236}">
                <a16:creationId xmlns:a16="http://schemas.microsoft.com/office/drawing/2014/main" id="{32476E2C-0097-4489-A9CD-2372248C128A}"/>
              </a:ext>
            </a:extLst>
          </p:cNvPr>
          <p:cNvSpPr txBox="1">
            <a:spLocks noChangeArrowheads="1"/>
          </p:cNvSpPr>
          <p:nvPr/>
        </p:nvSpPr>
        <p:spPr bwMode="auto">
          <a:xfrm>
            <a:off x="2155826" y="6251575"/>
            <a:ext cx="2359025" cy="39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107" tIns="53053" rIns="106107" bIns="53053">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SzTx/>
              <a:buNone/>
            </a:pPr>
            <a:r>
              <a:rPr lang="en-GB" altLang="en-US" sz="1900">
                <a:solidFill>
                  <a:srgbClr val="000000"/>
                </a:solidFill>
                <a:ea typeface="ＭＳ Ｐゴシック" panose="020B0600070205080204" pitchFamily="34" charset="-128"/>
              </a:rPr>
              <a:t>Cut off / estranged</a:t>
            </a:r>
          </a:p>
        </p:txBody>
      </p:sp>
      <p:sp>
        <p:nvSpPr>
          <p:cNvPr id="133142" name="Text Box 43">
            <a:extLst>
              <a:ext uri="{FF2B5EF4-FFF2-40B4-BE49-F238E27FC236}">
                <a16:creationId xmlns:a16="http://schemas.microsoft.com/office/drawing/2014/main" id="{207DFC89-8C71-4F93-988F-AA837F076D5C}"/>
              </a:ext>
            </a:extLst>
          </p:cNvPr>
          <p:cNvSpPr txBox="1">
            <a:spLocks noChangeArrowheads="1"/>
          </p:cNvSpPr>
          <p:nvPr/>
        </p:nvSpPr>
        <p:spPr bwMode="auto">
          <a:xfrm>
            <a:off x="8151813" y="5630863"/>
            <a:ext cx="2362200" cy="69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107" tIns="53053" rIns="106107" bIns="53053">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SzTx/>
              <a:buNone/>
            </a:pPr>
            <a:r>
              <a:rPr lang="en-GB" altLang="en-US" sz="1900">
                <a:solidFill>
                  <a:srgbClr val="000000"/>
                </a:solidFill>
                <a:ea typeface="ＭＳ Ｐゴシック" panose="020B0600070205080204" pitchFamily="34" charset="-128"/>
              </a:rPr>
              <a:t>Positive relationship</a:t>
            </a:r>
          </a:p>
        </p:txBody>
      </p:sp>
      <p:sp>
        <p:nvSpPr>
          <p:cNvPr id="133143" name="Line 44">
            <a:extLst>
              <a:ext uri="{FF2B5EF4-FFF2-40B4-BE49-F238E27FC236}">
                <a16:creationId xmlns:a16="http://schemas.microsoft.com/office/drawing/2014/main" id="{4B27EEB8-4CEE-45F4-BBCD-960B1B81C8CD}"/>
              </a:ext>
            </a:extLst>
          </p:cNvPr>
          <p:cNvSpPr>
            <a:spLocks noChangeShapeType="1"/>
          </p:cNvSpPr>
          <p:nvPr/>
        </p:nvSpPr>
        <p:spPr bwMode="auto">
          <a:xfrm flipV="1">
            <a:off x="4830763" y="371475"/>
            <a:ext cx="0" cy="13223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33144" name="Text Box 45">
            <a:extLst>
              <a:ext uri="{FF2B5EF4-FFF2-40B4-BE49-F238E27FC236}">
                <a16:creationId xmlns:a16="http://schemas.microsoft.com/office/drawing/2014/main" id="{C3CEA194-C319-4036-B8CD-DF48DBA83929}"/>
              </a:ext>
            </a:extLst>
          </p:cNvPr>
          <p:cNvSpPr txBox="1">
            <a:spLocks noChangeArrowheads="1"/>
          </p:cNvSpPr>
          <p:nvPr/>
        </p:nvSpPr>
        <p:spPr bwMode="auto">
          <a:xfrm>
            <a:off x="4830763" y="371475"/>
            <a:ext cx="3308350" cy="39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107" tIns="53053" rIns="106107" bIns="53053">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SzTx/>
              <a:buNone/>
            </a:pPr>
            <a:r>
              <a:rPr lang="en-GB" altLang="en-US" sz="1900">
                <a:solidFill>
                  <a:srgbClr val="000000"/>
                </a:solidFill>
                <a:ea typeface="ＭＳ Ｐゴシック" panose="020B0600070205080204" pitchFamily="34" charset="-128"/>
              </a:rPr>
              <a:t> Biological child straight line </a:t>
            </a:r>
          </a:p>
        </p:txBody>
      </p:sp>
      <p:sp>
        <p:nvSpPr>
          <p:cNvPr id="133145" name="Line 46">
            <a:extLst>
              <a:ext uri="{FF2B5EF4-FFF2-40B4-BE49-F238E27FC236}">
                <a16:creationId xmlns:a16="http://schemas.microsoft.com/office/drawing/2014/main" id="{DCC872AE-9BF2-45B1-B368-AD98F3392D7D}"/>
              </a:ext>
            </a:extLst>
          </p:cNvPr>
          <p:cNvSpPr>
            <a:spLocks noChangeShapeType="1"/>
          </p:cNvSpPr>
          <p:nvPr/>
        </p:nvSpPr>
        <p:spPr bwMode="auto">
          <a:xfrm flipH="1" flipV="1">
            <a:off x="7529513" y="785813"/>
            <a:ext cx="927100" cy="8255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33146" name="Line 47">
            <a:extLst>
              <a:ext uri="{FF2B5EF4-FFF2-40B4-BE49-F238E27FC236}">
                <a16:creationId xmlns:a16="http://schemas.microsoft.com/office/drawing/2014/main" id="{743CF6A6-537F-4B4F-AF17-3A199DC122D6}"/>
              </a:ext>
            </a:extLst>
          </p:cNvPr>
          <p:cNvSpPr>
            <a:spLocks noChangeShapeType="1"/>
          </p:cNvSpPr>
          <p:nvPr/>
        </p:nvSpPr>
        <p:spPr bwMode="auto">
          <a:xfrm flipH="1">
            <a:off x="6686551" y="785813"/>
            <a:ext cx="842963" cy="8255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33147" name="Line 48">
            <a:extLst>
              <a:ext uri="{FF2B5EF4-FFF2-40B4-BE49-F238E27FC236}">
                <a16:creationId xmlns:a16="http://schemas.microsoft.com/office/drawing/2014/main" id="{51C76BAA-8C42-4D30-8EDC-58333E8AD691}"/>
              </a:ext>
            </a:extLst>
          </p:cNvPr>
          <p:cNvSpPr>
            <a:spLocks noChangeShapeType="1"/>
          </p:cNvSpPr>
          <p:nvPr/>
        </p:nvSpPr>
        <p:spPr bwMode="auto">
          <a:xfrm flipH="1" flipV="1">
            <a:off x="7191376" y="2024063"/>
            <a:ext cx="8429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33148" name="Oval 49">
            <a:extLst>
              <a:ext uri="{FF2B5EF4-FFF2-40B4-BE49-F238E27FC236}">
                <a16:creationId xmlns:a16="http://schemas.microsoft.com/office/drawing/2014/main" id="{C63AC6DE-82C8-4917-B95C-DFC51728294B}"/>
              </a:ext>
            </a:extLst>
          </p:cNvPr>
          <p:cNvSpPr>
            <a:spLocks noChangeArrowheads="1"/>
          </p:cNvSpPr>
          <p:nvPr/>
        </p:nvSpPr>
        <p:spPr bwMode="auto">
          <a:xfrm>
            <a:off x="6264276" y="1611313"/>
            <a:ext cx="981075" cy="919162"/>
          </a:xfrm>
          <a:prstGeom prst="ellipse">
            <a:avLst/>
          </a:prstGeom>
          <a:solidFill>
            <a:srgbClr val="FFFFFF"/>
          </a:solidFill>
          <a:ln w="28575">
            <a:solidFill>
              <a:srgbClr val="000000"/>
            </a:solidFill>
            <a:round/>
            <a:headEnd/>
            <a:tailEnd/>
          </a:ln>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SzTx/>
              <a:buNone/>
            </a:pPr>
            <a:endParaRPr lang="en-US" altLang="en-US" sz="1800">
              <a:solidFill>
                <a:srgbClr val="000000"/>
              </a:solidFill>
              <a:ea typeface="ＭＳ Ｐゴシック" panose="020B0600070205080204" pitchFamily="34" charset="-128"/>
            </a:endParaRPr>
          </a:p>
        </p:txBody>
      </p:sp>
      <p:sp>
        <p:nvSpPr>
          <p:cNvPr id="133149" name="Text Box 50">
            <a:extLst>
              <a:ext uri="{FF2B5EF4-FFF2-40B4-BE49-F238E27FC236}">
                <a16:creationId xmlns:a16="http://schemas.microsoft.com/office/drawing/2014/main" id="{DB5AE651-BA3B-460D-A08A-44E248C856A9}"/>
              </a:ext>
            </a:extLst>
          </p:cNvPr>
          <p:cNvSpPr txBox="1">
            <a:spLocks noChangeArrowheads="1"/>
          </p:cNvSpPr>
          <p:nvPr/>
        </p:nvSpPr>
        <p:spPr bwMode="auto">
          <a:xfrm>
            <a:off x="8015288" y="1033463"/>
            <a:ext cx="3306762" cy="39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107" tIns="53053" rIns="106107" bIns="53053">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SzTx/>
              <a:buNone/>
            </a:pPr>
            <a:r>
              <a:rPr lang="en-GB" altLang="en-US" sz="1900">
                <a:solidFill>
                  <a:srgbClr val="000000"/>
                </a:solidFill>
                <a:ea typeface="ＭＳ Ｐゴシック" panose="020B0600070205080204" pitchFamily="34" charset="-128"/>
              </a:rPr>
              <a:t> Identical twins triangle</a:t>
            </a:r>
          </a:p>
        </p:txBody>
      </p:sp>
      <p:grpSp>
        <p:nvGrpSpPr>
          <p:cNvPr id="133151" name="Group 20">
            <a:extLst>
              <a:ext uri="{FF2B5EF4-FFF2-40B4-BE49-F238E27FC236}">
                <a16:creationId xmlns:a16="http://schemas.microsoft.com/office/drawing/2014/main" id="{C53C312A-A991-4B5C-B889-8884C1DB0081}"/>
              </a:ext>
            </a:extLst>
          </p:cNvPr>
          <p:cNvGrpSpPr>
            <a:grpSpLocks/>
          </p:cNvGrpSpPr>
          <p:nvPr/>
        </p:nvGrpSpPr>
        <p:grpSpPr bwMode="auto">
          <a:xfrm>
            <a:off x="5059364" y="4673601"/>
            <a:ext cx="2422525" cy="785813"/>
            <a:chOff x="9360" y="6860"/>
            <a:chExt cx="3850" cy="1080"/>
          </a:xfrm>
        </p:grpSpPr>
        <p:sp>
          <p:nvSpPr>
            <p:cNvPr id="133153" name="Line 21">
              <a:extLst>
                <a:ext uri="{FF2B5EF4-FFF2-40B4-BE49-F238E27FC236}">
                  <a16:creationId xmlns:a16="http://schemas.microsoft.com/office/drawing/2014/main" id="{860BCDDB-5C29-48EB-960C-4964DA501C56}"/>
                </a:ext>
              </a:extLst>
            </p:cNvPr>
            <p:cNvSpPr>
              <a:spLocks noChangeShapeType="1"/>
            </p:cNvSpPr>
            <p:nvPr/>
          </p:nvSpPr>
          <p:spPr bwMode="auto">
            <a:xfrm flipV="1">
              <a:off x="9360" y="7920"/>
              <a:ext cx="3850" cy="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33154" name="Line 22">
              <a:extLst>
                <a:ext uri="{FF2B5EF4-FFF2-40B4-BE49-F238E27FC236}">
                  <a16:creationId xmlns:a16="http://schemas.microsoft.com/office/drawing/2014/main" id="{4B310B05-FA63-4008-8A7D-C9F14BBD4852}"/>
                </a:ext>
              </a:extLst>
            </p:cNvPr>
            <p:cNvSpPr>
              <a:spLocks noChangeShapeType="1"/>
            </p:cNvSpPr>
            <p:nvPr/>
          </p:nvSpPr>
          <p:spPr bwMode="auto">
            <a:xfrm>
              <a:off x="13210" y="6860"/>
              <a:ext cx="0" cy="10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sp>
          <p:nvSpPr>
            <p:cNvPr id="133155" name="Line 23">
              <a:extLst>
                <a:ext uri="{FF2B5EF4-FFF2-40B4-BE49-F238E27FC236}">
                  <a16:creationId xmlns:a16="http://schemas.microsoft.com/office/drawing/2014/main" id="{1F250490-6B30-4F77-B657-901F8D9D4048}"/>
                </a:ext>
              </a:extLst>
            </p:cNvPr>
            <p:cNvSpPr>
              <a:spLocks noChangeShapeType="1"/>
            </p:cNvSpPr>
            <p:nvPr/>
          </p:nvSpPr>
          <p:spPr bwMode="auto">
            <a:xfrm>
              <a:off x="9360" y="6860"/>
              <a:ext cx="0" cy="10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ＭＳ Ｐゴシック" panose="020B0600070205080204" pitchFamily="34" charset="-128"/>
              </a:endParaRPr>
            </a:p>
          </p:txBody>
        </p:sp>
      </p:grpSp>
      <p:sp>
        <p:nvSpPr>
          <p:cNvPr id="133152" name="Text Box 41">
            <a:extLst>
              <a:ext uri="{FF2B5EF4-FFF2-40B4-BE49-F238E27FC236}">
                <a16:creationId xmlns:a16="http://schemas.microsoft.com/office/drawing/2014/main" id="{DF3EFE27-C692-42A6-8321-B06828C85A8B}"/>
              </a:ext>
            </a:extLst>
          </p:cNvPr>
          <p:cNvSpPr txBox="1">
            <a:spLocks noChangeArrowheads="1"/>
          </p:cNvSpPr>
          <p:nvPr/>
        </p:nvSpPr>
        <p:spPr bwMode="auto">
          <a:xfrm>
            <a:off x="4813300" y="5519738"/>
            <a:ext cx="29845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107" tIns="53053" rIns="106107" bIns="53053">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SzTx/>
              <a:buNone/>
            </a:pPr>
            <a:r>
              <a:rPr lang="en-GB" altLang="en-US" sz="1900">
                <a:solidFill>
                  <a:srgbClr val="000000"/>
                </a:solidFill>
                <a:ea typeface="ＭＳ Ｐゴシック" panose="020B0600070205080204" pitchFamily="34" charset="-128"/>
              </a:rPr>
              <a:t>Married/civil partnership</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19" name="Rectangle 2">
            <a:extLst>
              <a:ext uri="{FF2B5EF4-FFF2-40B4-BE49-F238E27FC236}">
                <a16:creationId xmlns:a16="http://schemas.microsoft.com/office/drawing/2014/main" id="{FC914032-7D70-4834-ADD4-6459BDD49E5D}"/>
              </a:ext>
            </a:extLst>
          </p:cNvPr>
          <p:cNvSpPr>
            <a:spLocks noGrp="1" noChangeArrowheads="1"/>
          </p:cNvSpPr>
          <p:nvPr>
            <p:ph type="title"/>
          </p:nvPr>
        </p:nvSpPr>
        <p:spPr>
          <a:xfrm>
            <a:off x="1245072" y="1289765"/>
            <a:ext cx="3651101" cy="4270963"/>
          </a:xfrm>
        </p:spPr>
        <p:txBody>
          <a:bodyPr anchor="ctr">
            <a:normAutofit/>
          </a:bodyPr>
          <a:lstStyle/>
          <a:p>
            <a:pPr algn="ctr"/>
            <a:br>
              <a:rPr lang="en-US" altLang="en-US" sz="5600">
                <a:solidFill>
                  <a:srgbClr val="FFFFFF"/>
                </a:solidFill>
              </a:rPr>
            </a:br>
            <a:r>
              <a:rPr lang="en-US" altLang="en-US" sz="5600">
                <a:solidFill>
                  <a:srgbClr val="FFFFFF"/>
                </a:solidFill>
              </a:rPr>
              <a:t>Managing allegations against staff</a:t>
            </a:r>
            <a:br>
              <a:rPr lang="en-US" altLang="en-US" sz="5600">
                <a:solidFill>
                  <a:srgbClr val="FFFFFF"/>
                </a:solidFill>
              </a:rPr>
            </a:br>
            <a:endParaRPr lang="en-GB" altLang="en-US" sz="5600">
              <a:solidFill>
                <a:srgbClr val="FFFFFF"/>
              </a:solidFill>
            </a:endParaRPr>
          </a:p>
        </p:txBody>
      </p:sp>
      <p:sp>
        <p:nvSpPr>
          <p:cNvPr id="7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7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37220" name="Rectangle 3">
            <a:extLst>
              <a:ext uri="{FF2B5EF4-FFF2-40B4-BE49-F238E27FC236}">
                <a16:creationId xmlns:a16="http://schemas.microsoft.com/office/drawing/2014/main" id="{D826454D-A319-46BC-9CD7-EA41B733128A}"/>
              </a:ext>
            </a:extLst>
          </p:cNvPr>
          <p:cNvSpPr>
            <a:spLocks noGrp="1" noChangeArrowheads="1"/>
          </p:cNvSpPr>
          <p:nvPr>
            <p:ph idx="1"/>
          </p:nvPr>
        </p:nvSpPr>
        <p:spPr>
          <a:xfrm>
            <a:off x="6297233" y="518400"/>
            <a:ext cx="4771607" cy="5837949"/>
          </a:xfrm>
        </p:spPr>
        <p:txBody>
          <a:bodyPr anchor="ctr">
            <a:normAutofit/>
          </a:bodyPr>
          <a:lstStyle/>
          <a:p>
            <a:r>
              <a:rPr lang="en-US" altLang="en-US" sz="2000" dirty="0">
                <a:solidFill>
                  <a:schemeClr val="tx1">
                    <a:alpha val="80000"/>
                  </a:schemeClr>
                </a:solidFill>
              </a:rPr>
              <a:t>Working Together 2018 says there should be clear policies in line with those from the LSCP for dealing with allegations against people who work with children. An allegation may relate to someone who has:</a:t>
            </a:r>
          </a:p>
          <a:p>
            <a:pPr lvl="1"/>
            <a:r>
              <a:rPr lang="en-US" altLang="en-US" sz="2000" dirty="0">
                <a:solidFill>
                  <a:schemeClr val="tx1">
                    <a:alpha val="80000"/>
                  </a:schemeClr>
                </a:solidFill>
              </a:rPr>
              <a:t>behaved in a way that has harmed a child, or may have harmed a child </a:t>
            </a:r>
          </a:p>
          <a:p>
            <a:pPr lvl="1"/>
            <a:r>
              <a:rPr lang="en-US" altLang="en-US" sz="2000" dirty="0">
                <a:solidFill>
                  <a:schemeClr val="tx1">
                    <a:alpha val="80000"/>
                  </a:schemeClr>
                </a:solidFill>
              </a:rPr>
              <a:t>possibly committed a criminal offence against or related to a child</a:t>
            </a:r>
          </a:p>
          <a:p>
            <a:pPr lvl="1"/>
            <a:r>
              <a:rPr lang="en-US" altLang="en-US" sz="2000" dirty="0">
                <a:solidFill>
                  <a:schemeClr val="tx1">
                    <a:alpha val="80000"/>
                  </a:schemeClr>
                </a:solidFill>
              </a:rPr>
              <a:t>behaved towards a child or children in a way that indicates they may pose a risk of harm to children</a:t>
            </a:r>
          </a:p>
          <a:p>
            <a:r>
              <a:rPr lang="en-US" altLang="en-US" sz="2000" dirty="0">
                <a:solidFill>
                  <a:schemeClr val="tx1">
                    <a:alpha val="80000"/>
                  </a:schemeClr>
                </a:solidFill>
              </a:rPr>
              <a:t>Local authorities will have a designated officer (LADO 277 4636). To provide advice and guidance  </a:t>
            </a:r>
          </a:p>
        </p:txBody>
      </p:sp>
      <p:sp>
        <p:nvSpPr>
          <p:cNvPr id="8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37218" name="Rectangle 3">
            <a:extLst>
              <a:ext uri="{FF2B5EF4-FFF2-40B4-BE49-F238E27FC236}">
                <a16:creationId xmlns:a16="http://schemas.microsoft.com/office/drawing/2014/main" id="{7A8835E4-225A-41B8-ABC9-7BBE7BD1E5AA}"/>
              </a:ext>
            </a:extLst>
          </p:cNvPr>
          <p:cNvSpPr>
            <a:spLocks noGrp="1" noChangeArrowheads="1"/>
          </p:cNvSpPr>
          <p:nvPr>
            <p:ph type="sldNum" sz="quarter" idx="12"/>
          </p:nvPr>
        </p:nvSpPr>
        <p:spPr>
          <a:xfrm>
            <a:off x="8610600" y="6356350"/>
            <a:ext cx="27432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lnSpc>
                <a:spcPct val="90000"/>
              </a:lnSpc>
              <a:spcBef>
                <a:spcPct val="0"/>
              </a:spcBef>
              <a:spcAft>
                <a:spcPts val="600"/>
              </a:spcAft>
              <a:buClrTx/>
              <a:buSzTx/>
              <a:buNone/>
            </a:pPr>
            <a:fld id="{B1C15028-21E3-4F3D-AD64-0F70F05AE4F7}" type="slidenum">
              <a:rPr lang="en-GB" altLang="en-US" sz="1800">
                <a:solidFill>
                  <a:schemeClr val="tx1">
                    <a:alpha val="60000"/>
                  </a:schemeClr>
                </a:solidFill>
                <a:latin typeface="Arial Black" panose="020B0A04020102020204" pitchFamily="34" charset="0"/>
                <a:ea typeface="ＭＳ Ｐゴシック" panose="020B0600070205080204" pitchFamily="34" charset="-128"/>
              </a:rPr>
              <a:pPr fontAlgn="base">
                <a:lnSpc>
                  <a:spcPct val="90000"/>
                </a:lnSpc>
                <a:spcBef>
                  <a:spcPct val="0"/>
                </a:spcBef>
                <a:spcAft>
                  <a:spcPts val="600"/>
                </a:spcAft>
                <a:buClrTx/>
                <a:buSzTx/>
                <a:buNone/>
              </a:pPr>
              <a:t>42</a:t>
            </a:fld>
            <a:endParaRPr lang="en-GB" altLang="en-US" sz="1800">
              <a:solidFill>
                <a:schemeClr val="tx1">
                  <a:alpha val="60000"/>
                </a:schemeClr>
              </a:solidFill>
              <a:latin typeface="Arial Black" panose="020B0A04020102020204" pitchFamily="34" charset="0"/>
              <a:ea typeface="ＭＳ Ｐゴシック" panose="020B0600070205080204" pitchFamily="34" charset="-128"/>
            </a:endParaRPr>
          </a:p>
        </p:txBody>
      </p:sp>
      <p:cxnSp>
        <p:nvCxnSpPr>
          <p:cNvPr id="83" name="Straight Connector 8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11602-4DA2-46FE-9967-514678749715}"/>
              </a:ext>
            </a:extLst>
          </p:cNvPr>
          <p:cNvSpPr>
            <a:spLocks noGrp="1"/>
          </p:cNvSpPr>
          <p:nvPr>
            <p:ph type="title"/>
          </p:nvPr>
        </p:nvSpPr>
        <p:spPr>
          <a:xfrm>
            <a:off x="263472" y="365125"/>
            <a:ext cx="3518114" cy="3912407"/>
          </a:xfrm>
        </p:spPr>
        <p:txBody>
          <a:bodyPr>
            <a:normAutofit/>
          </a:bodyPr>
          <a:lstStyle/>
          <a:p>
            <a:r>
              <a:rPr lang="en-GB" altLang="en-US" sz="3200" dirty="0"/>
              <a:t>The new website - </a:t>
            </a:r>
            <a:r>
              <a:rPr lang="en-GB" altLang="en-US" sz="3200" dirty="0">
                <a:hlinkClick r:id="rId2"/>
              </a:rPr>
              <a:t>www.newcastlesafeguarding.org.uk</a:t>
            </a:r>
            <a:br>
              <a:rPr lang="en-GB" altLang="en-US" sz="3200" dirty="0"/>
            </a:br>
            <a:r>
              <a:rPr lang="en-GB" altLang="en-US" sz="3200" dirty="0"/>
              <a:t>for training information, resources and referrals </a:t>
            </a:r>
            <a:endParaRPr lang="en-GB" sz="3200" dirty="0"/>
          </a:p>
        </p:txBody>
      </p:sp>
      <p:pic>
        <p:nvPicPr>
          <p:cNvPr id="4" name="Content Placeholder 3">
            <a:extLst>
              <a:ext uri="{FF2B5EF4-FFF2-40B4-BE49-F238E27FC236}">
                <a16:creationId xmlns:a16="http://schemas.microsoft.com/office/drawing/2014/main" id="{382AEF0A-55A5-448D-97F8-9836D538D37F}"/>
              </a:ext>
            </a:extLst>
          </p:cNvPr>
          <p:cNvPicPr>
            <a:picLocks noGrp="1" noChangeAspect="1"/>
          </p:cNvPicPr>
          <p:nvPr>
            <p:ph idx="1"/>
          </p:nvPr>
        </p:nvPicPr>
        <p:blipFill>
          <a:blip r:embed="rId3"/>
          <a:stretch>
            <a:fillRect/>
          </a:stretch>
        </p:blipFill>
        <p:spPr>
          <a:xfrm>
            <a:off x="3950526" y="574576"/>
            <a:ext cx="8241474" cy="6283424"/>
          </a:xfrm>
          <a:prstGeom prst="rect">
            <a:avLst/>
          </a:prstGeom>
        </p:spPr>
      </p:pic>
      <p:pic>
        <p:nvPicPr>
          <p:cNvPr id="15" name="Graphic 10" descr="Right pointing backhand index">
            <a:extLst>
              <a:ext uri="{FF2B5EF4-FFF2-40B4-BE49-F238E27FC236}">
                <a16:creationId xmlns:a16="http://schemas.microsoft.com/office/drawing/2014/main" id="{781E7B13-CFE6-43E1-9037-8029383E70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656" y="443953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880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D444C9-9FA6-485E-8F7A-5B65A28F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88CB58F-1A04-48F5-9A90-855AE0F8DA22}"/>
              </a:ext>
            </a:extLst>
          </p:cNvPr>
          <p:cNvSpPr>
            <a:spLocks noGrp="1"/>
          </p:cNvSpPr>
          <p:nvPr>
            <p:ph type="title"/>
          </p:nvPr>
        </p:nvSpPr>
        <p:spPr>
          <a:xfrm>
            <a:off x="793159" y="1377146"/>
            <a:ext cx="4076460" cy="3626217"/>
          </a:xfrm>
        </p:spPr>
        <p:txBody>
          <a:bodyPr vert="horz" lIns="91440" tIns="45720" rIns="91440" bIns="45720" rtlCol="0" anchor="b">
            <a:normAutofit/>
          </a:bodyPr>
          <a:lstStyle/>
          <a:p>
            <a:pPr algn="r"/>
            <a:r>
              <a:rPr lang="en-US" sz="6800" dirty="0">
                <a:solidFill>
                  <a:srgbClr val="FFFFFF"/>
                </a:solidFill>
              </a:rPr>
              <a:t>Questions and Evaluation</a:t>
            </a:r>
          </a:p>
        </p:txBody>
      </p:sp>
      <p:pic>
        <p:nvPicPr>
          <p:cNvPr id="4" name="Picture 2" descr="grayscale photography of two people raising their hands">
            <a:extLst>
              <a:ext uri="{FF2B5EF4-FFF2-40B4-BE49-F238E27FC236}">
                <a16:creationId xmlns:a16="http://schemas.microsoft.com/office/drawing/2014/main" id="{38481547-1C1C-46DD-988D-AFA911F0DBAD}"/>
              </a:ext>
            </a:extLst>
          </p:cNvPr>
          <p:cNvPicPr>
            <a:picLocks noGrp="1" noChangeAspect="1" noChangeArrowheads="1"/>
          </p:cNvPicPr>
          <p:nvPr>
            <p:ph idx="1"/>
          </p:nvPr>
        </p:nvPicPr>
        <p:blipFill rotWithShape="1">
          <a:blip r:embed="rId2">
            <a:duotone>
              <a:schemeClr val="accent2">
                <a:shade val="45000"/>
                <a:satMod val="135000"/>
              </a:schemeClr>
              <a:prstClr val="white"/>
            </a:duotone>
            <a:alphaModFix amt="51000"/>
            <a:extLst>
              <a:ext uri="{28A0092B-C50C-407E-A947-70E740481C1C}">
                <a14:useLocalDpi xmlns:a14="http://schemas.microsoft.com/office/drawing/2010/main" val="0"/>
              </a:ext>
            </a:extLst>
          </a:blip>
          <a:srcRect t="2643" r="2" b="29389"/>
          <a:stretch/>
        </p:blipFill>
        <p:spPr bwMode="auto">
          <a:xfrm>
            <a:off x="5457027" y="10"/>
            <a:ext cx="6734973" cy="6857990"/>
          </a:xfrm>
          <a:prstGeom prst="rect">
            <a:avLst/>
          </a:prstGeom>
          <a:solidFill>
            <a:srgbClr val="FFFFFF"/>
          </a:solidFill>
        </p:spPr>
      </p:pic>
      <p:grpSp>
        <p:nvGrpSpPr>
          <p:cNvPr id="13" name="Group 12">
            <a:extLst>
              <a:ext uri="{FF2B5EF4-FFF2-40B4-BE49-F238E27FC236}">
                <a16:creationId xmlns:a16="http://schemas.microsoft.com/office/drawing/2014/main" id="{F542BB3E-999E-485A-8D89-20CA76FCB9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57736" y="815001"/>
            <a:ext cx="449918" cy="320434"/>
            <a:chOff x="10957736" y="815001"/>
            <a:chExt cx="449918" cy="320434"/>
          </a:xfrm>
          <a:solidFill>
            <a:srgbClr val="FFFFFF"/>
          </a:solidFill>
        </p:grpSpPr>
        <p:sp>
          <p:nvSpPr>
            <p:cNvPr id="14"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gr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172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A85619E-59AB-4E59-8DD1-77D17FCB3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70524" cy="6858000"/>
          </a:xfrm>
          <a:custGeom>
            <a:avLst/>
            <a:gdLst>
              <a:gd name="connsiteX0" fmla="*/ 0 w 7579856"/>
              <a:gd name="connsiteY0" fmla="*/ 0 h 6858000"/>
              <a:gd name="connsiteX1" fmla="*/ 7579856 w 7579856"/>
              <a:gd name="connsiteY1" fmla="*/ 0 h 6858000"/>
              <a:gd name="connsiteX2" fmla="*/ 7470504 w 7579856"/>
              <a:gd name="connsiteY2" fmla="*/ 260102 h 6858000"/>
              <a:gd name="connsiteX3" fmla="*/ 7382971 w 7579856"/>
              <a:gd name="connsiteY3" fmla="*/ 293939 h 6858000"/>
              <a:gd name="connsiteX4" fmla="*/ 7424315 w 7579856"/>
              <a:gd name="connsiteY4" fmla="*/ 333533 h 6858000"/>
              <a:gd name="connsiteX5" fmla="*/ 7371566 w 7579856"/>
              <a:gd name="connsiteY5" fmla="*/ 479678 h 6858000"/>
              <a:gd name="connsiteX6" fmla="*/ 7333409 w 7579856"/>
              <a:gd name="connsiteY6" fmla="*/ 639474 h 6858000"/>
              <a:gd name="connsiteX7" fmla="*/ 7277592 w 7579856"/>
              <a:gd name="connsiteY7" fmla="*/ 752461 h 6858000"/>
              <a:gd name="connsiteX8" fmla="*/ 7168002 w 7579856"/>
              <a:gd name="connsiteY8" fmla="*/ 908523 h 6858000"/>
              <a:gd name="connsiteX9" fmla="*/ 6878697 w 7579856"/>
              <a:gd name="connsiteY9" fmla="*/ 1346641 h 6858000"/>
              <a:gd name="connsiteX10" fmla="*/ 6794992 w 7579856"/>
              <a:gd name="connsiteY10" fmla="*/ 1562952 h 6858000"/>
              <a:gd name="connsiteX11" fmla="*/ 6734639 w 7579856"/>
              <a:gd name="connsiteY11" fmla="*/ 1920622 h 6858000"/>
              <a:gd name="connsiteX12" fmla="*/ 6730519 w 7579856"/>
              <a:gd name="connsiteY12" fmla="*/ 2097872 h 6858000"/>
              <a:gd name="connsiteX13" fmla="*/ 6705894 w 7579856"/>
              <a:gd name="connsiteY13" fmla="*/ 2420416 h 6858000"/>
              <a:gd name="connsiteX14" fmla="*/ 6683705 w 7579856"/>
              <a:gd name="connsiteY14" fmla="*/ 2654677 h 6858000"/>
              <a:gd name="connsiteX15" fmla="*/ 6638423 w 7579856"/>
              <a:gd name="connsiteY15" fmla="*/ 2846969 h 6858000"/>
              <a:gd name="connsiteX16" fmla="*/ 6553674 w 7579856"/>
              <a:gd name="connsiteY16" fmla="*/ 3101886 h 6858000"/>
              <a:gd name="connsiteX17" fmla="*/ 6511102 w 7579856"/>
              <a:gd name="connsiteY17" fmla="*/ 3227971 h 6858000"/>
              <a:gd name="connsiteX18" fmla="*/ 6492768 w 7579856"/>
              <a:gd name="connsiteY18" fmla="*/ 3410007 h 6858000"/>
              <a:gd name="connsiteX19" fmla="*/ 6483278 w 7579856"/>
              <a:gd name="connsiteY19" fmla="*/ 3413112 h 6858000"/>
              <a:gd name="connsiteX20" fmla="*/ 6457853 w 7579856"/>
              <a:gd name="connsiteY20" fmla="*/ 3475597 h 6858000"/>
              <a:gd name="connsiteX21" fmla="*/ 6410459 w 7579856"/>
              <a:gd name="connsiteY21" fmla="*/ 3726672 h 6858000"/>
              <a:gd name="connsiteX22" fmla="*/ 6359621 w 7579856"/>
              <a:gd name="connsiteY22" fmla="*/ 3847892 h 6858000"/>
              <a:gd name="connsiteX23" fmla="*/ 6334856 w 7579856"/>
              <a:gd name="connsiteY23" fmla="*/ 3885724 h 6858000"/>
              <a:gd name="connsiteX24" fmla="*/ 6293786 w 7579856"/>
              <a:gd name="connsiteY24" fmla="*/ 3949434 h 6858000"/>
              <a:gd name="connsiteX25" fmla="*/ 6245606 w 7579856"/>
              <a:gd name="connsiteY25" fmla="*/ 3999200 h 6858000"/>
              <a:gd name="connsiteX26" fmla="*/ 6141951 w 7579856"/>
              <a:gd name="connsiteY26" fmla="*/ 4086732 h 6858000"/>
              <a:gd name="connsiteX27" fmla="*/ 6078664 w 7579856"/>
              <a:gd name="connsiteY27" fmla="*/ 4186250 h 6858000"/>
              <a:gd name="connsiteX28" fmla="*/ 6022393 w 7579856"/>
              <a:gd name="connsiteY28" fmla="*/ 4256032 h 6858000"/>
              <a:gd name="connsiteX29" fmla="*/ 5948407 w 7579856"/>
              <a:gd name="connsiteY29" fmla="*/ 4384326 h 6858000"/>
              <a:gd name="connsiteX30" fmla="*/ 5876649 w 7579856"/>
              <a:gd name="connsiteY30" fmla="*/ 4557747 h 6858000"/>
              <a:gd name="connsiteX31" fmla="*/ 5843760 w 7579856"/>
              <a:gd name="connsiteY31" fmla="*/ 4628455 h 6858000"/>
              <a:gd name="connsiteX32" fmla="*/ 5770009 w 7579856"/>
              <a:gd name="connsiteY32" fmla="*/ 4708689 h 6858000"/>
              <a:gd name="connsiteX33" fmla="*/ 5725056 w 7579856"/>
              <a:gd name="connsiteY33" fmla="*/ 4751553 h 6858000"/>
              <a:gd name="connsiteX34" fmla="*/ 5673106 w 7579856"/>
              <a:gd name="connsiteY34" fmla="*/ 4803022 h 6858000"/>
              <a:gd name="connsiteX35" fmla="*/ 5646635 w 7579856"/>
              <a:gd name="connsiteY35" fmla="*/ 4918486 h 6858000"/>
              <a:gd name="connsiteX36" fmla="*/ 5632308 w 7579856"/>
              <a:gd name="connsiteY36" fmla="*/ 5003261 h 6858000"/>
              <a:gd name="connsiteX37" fmla="*/ 5600041 w 7579856"/>
              <a:gd name="connsiteY37" fmla="*/ 5126502 h 6858000"/>
              <a:gd name="connsiteX38" fmla="*/ 5593786 w 7579856"/>
              <a:gd name="connsiteY38" fmla="*/ 5183759 h 6858000"/>
              <a:gd name="connsiteX39" fmla="*/ 5566847 w 7579856"/>
              <a:gd name="connsiteY39" fmla="*/ 5283130 h 6858000"/>
              <a:gd name="connsiteX40" fmla="*/ 5545211 w 7579856"/>
              <a:gd name="connsiteY40" fmla="*/ 5391620 h 6858000"/>
              <a:gd name="connsiteX41" fmla="*/ 5504490 w 7579856"/>
              <a:gd name="connsiteY41" fmla="*/ 5443028 h 6858000"/>
              <a:gd name="connsiteX42" fmla="*/ 5495036 w 7579856"/>
              <a:gd name="connsiteY42" fmla="*/ 5535042 h 6858000"/>
              <a:gd name="connsiteX43" fmla="*/ 5481653 w 7579856"/>
              <a:gd name="connsiteY43" fmla="*/ 5579759 h 6858000"/>
              <a:gd name="connsiteX44" fmla="*/ 5453795 w 7579856"/>
              <a:gd name="connsiteY44" fmla="*/ 5665992 h 6858000"/>
              <a:gd name="connsiteX45" fmla="*/ 5417837 w 7579856"/>
              <a:gd name="connsiteY45" fmla="*/ 5741729 h 6858000"/>
              <a:gd name="connsiteX46" fmla="*/ 5398588 w 7579856"/>
              <a:gd name="connsiteY46" fmla="*/ 5893367 h 6858000"/>
              <a:gd name="connsiteX47" fmla="*/ 5412427 w 7579856"/>
              <a:gd name="connsiteY47" fmla="*/ 5943796 h 6858000"/>
              <a:gd name="connsiteX48" fmla="*/ 5400101 w 7579856"/>
              <a:gd name="connsiteY48" fmla="*/ 6000335 h 6858000"/>
              <a:gd name="connsiteX49" fmla="*/ 5408124 w 7579856"/>
              <a:gd name="connsiteY49" fmla="*/ 6055832 h 6858000"/>
              <a:gd name="connsiteX50" fmla="*/ 5382772 w 7579856"/>
              <a:gd name="connsiteY50" fmla="*/ 6106527 h 6858000"/>
              <a:gd name="connsiteX51" fmla="*/ 5354118 w 7579856"/>
              <a:gd name="connsiteY51" fmla="*/ 6177715 h 6858000"/>
              <a:gd name="connsiteX52" fmla="*/ 5352724 w 7579856"/>
              <a:gd name="connsiteY52" fmla="*/ 6231835 h 6858000"/>
              <a:gd name="connsiteX53" fmla="*/ 5314801 w 7579856"/>
              <a:gd name="connsiteY53" fmla="*/ 6378377 h 6858000"/>
              <a:gd name="connsiteX54" fmla="*/ 5346289 w 7579856"/>
              <a:gd name="connsiteY54" fmla="*/ 6531204 h 6858000"/>
              <a:gd name="connsiteX55" fmla="*/ 5296493 w 7579856"/>
              <a:gd name="connsiteY55" fmla="*/ 6828948 h 6858000"/>
              <a:gd name="connsiteX56" fmla="*/ 5299149 w 7579856"/>
              <a:gd name="connsiteY56" fmla="*/ 6850700 h 6858000"/>
              <a:gd name="connsiteX57" fmla="*/ 5293995 w 7579856"/>
              <a:gd name="connsiteY57" fmla="*/ 6858000 h 6858000"/>
              <a:gd name="connsiteX58" fmla="*/ 0 w 7579856"/>
              <a:gd name="connsiteY58" fmla="*/ 6858000 h 6858000"/>
              <a:gd name="connsiteX0" fmla="*/ 0 w 7579856"/>
              <a:gd name="connsiteY0" fmla="*/ 0 h 6858000"/>
              <a:gd name="connsiteX1" fmla="*/ 7579856 w 7579856"/>
              <a:gd name="connsiteY1" fmla="*/ 0 h 6858000"/>
              <a:gd name="connsiteX2" fmla="*/ 7470504 w 7579856"/>
              <a:gd name="connsiteY2" fmla="*/ 260102 h 6858000"/>
              <a:gd name="connsiteX3" fmla="*/ 7382971 w 7579856"/>
              <a:gd name="connsiteY3" fmla="*/ 293939 h 6858000"/>
              <a:gd name="connsiteX4" fmla="*/ 7371566 w 7579856"/>
              <a:gd name="connsiteY4" fmla="*/ 479678 h 6858000"/>
              <a:gd name="connsiteX5" fmla="*/ 7333409 w 7579856"/>
              <a:gd name="connsiteY5" fmla="*/ 639474 h 6858000"/>
              <a:gd name="connsiteX6" fmla="*/ 7277592 w 7579856"/>
              <a:gd name="connsiteY6" fmla="*/ 752461 h 6858000"/>
              <a:gd name="connsiteX7" fmla="*/ 7168002 w 7579856"/>
              <a:gd name="connsiteY7" fmla="*/ 908523 h 6858000"/>
              <a:gd name="connsiteX8" fmla="*/ 6878697 w 7579856"/>
              <a:gd name="connsiteY8" fmla="*/ 1346641 h 6858000"/>
              <a:gd name="connsiteX9" fmla="*/ 6794992 w 7579856"/>
              <a:gd name="connsiteY9" fmla="*/ 1562952 h 6858000"/>
              <a:gd name="connsiteX10" fmla="*/ 6734639 w 7579856"/>
              <a:gd name="connsiteY10" fmla="*/ 1920622 h 6858000"/>
              <a:gd name="connsiteX11" fmla="*/ 6730519 w 7579856"/>
              <a:gd name="connsiteY11" fmla="*/ 2097872 h 6858000"/>
              <a:gd name="connsiteX12" fmla="*/ 6705894 w 7579856"/>
              <a:gd name="connsiteY12" fmla="*/ 2420416 h 6858000"/>
              <a:gd name="connsiteX13" fmla="*/ 6683705 w 7579856"/>
              <a:gd name="connsiteY13" fmla="*/ 2654677 h 6858000"/>
              <a:gd name="connsiteX14" fmla="*/ 6638423 w 7579856"/>
              <a:gd name="connsiteY14" fmla="*/ 2846969 h 6858000"/>
              <a:gd name="connsiteX15" fmla="*/ 6553674 w 7579856"/>
              <a:gd name="connsiteY15" fmla="*/ 3101886 h 6858000"/>
              <a:gd name="connsiteX16" fmla="*/ 6511102 w 7579856"/>
              <a:gd name="connsiteY16" fmla="*/ 3227971 h 6858000"/>
              <a:gd name="connsiteX17" fmla="*/ 6492768 w 7579856"/>
              <a:gd name="connsiteY17" fmla="*/ 3410007 h 6858000"/>
              <a:gd name="connsiteX18" fmla="*/ 6483278 w 7579856"/>
              <a:gd name="connsiteY18" fmla="*/ 3413112 h 6858000"/>
              <a:gd name="connsiteX19" fmla="*/ 6457853 w 7579856"/>
              <a:gd name="connsiteY19" fmla="*/ 3475597 h 6858000"/>
              <a:gd name="connsiteX20" fmla="*/ 6410459 w 7579856"/>
              <a:gd name="connsiteY20" fmla="*/ 3726672 h 6858000"/>
              <a:gd name="connsiteX21" fmla="*/ 6359621 w 7579856"/>
              <a:gd name="connsiteY21" fmla="*/ 3847892 h 6858000"/>
              <a:gd name="connsiteX22" fmla="*/ 6334856 w 7579856"/>
              <a:gd name="connsiteY22" fmla="*/ 3885724 h 6858000"/>
              <a:gd name="connsiteX23" fmla="*/ 6293786 w 7579856"/>
              <a:gd name="connsiteY23" fmla="*/ 3949434 h 6858000"/>
              <a:gd name="connsiteX24" fmla="*/ 6245606 w 7579856"/>
              <a:gd name="connsiteY24" fmla="*/ 3999200 h 6858000"/>
              <a:gd name="connsiteX25" fmla="*/ 6141951 w 7579856"/>
              <a:gd name="connsiteY25" fmla="*/ 4086732 h 6858000"/>
              <a:gd name="connsiteX26" fmla="*/ 6078664 w 7579856"/>
              <a:gd name="connsiteY26" fmla="*/ 4186250 h 6858000"/>
              <a:gd name="connsiteX27" fmla="*/ 6022393 w 7579856"/>
              <a:gd name="connsiteY27" fmla="*/ 4256032 h 6858000"/>
              <a:gd name="connsiteX28" fmla="*/ 5948407 w 7579856"/>
              <a:gd name="connsiteY28" fmla="*/ 4384326 h 6858000"/>
              <a:gd name="connsiteX29" fmla="*/ 5876649 w 7579856"/>
              <a:gd name="connsiteY29" fmla="*/ 4557747 h 6858000"/>
              <a:gd name="connsiteX30" fmla="*/ 5843760 w 7579856"/>
              <a:gd name="connsiteY30" fmla="*/ 4628455 h 6858000"/>
              <a:gd name="connsiteX31" fmla="*/ 5770009 w 7579856"/>
              <a:gd name="connsiteY31" fmla="*/ 4708689 h 6858000"/>
              <a:gd name="connsiteX32" fmla="*/ 5725056 w 7579856"/>
              <a:gd name="connsiteY32" fmla="*/ 4751553 h 6858000"/>
              <a:gd name="connsiteX33" fmla="*/ 5673106 w 7579856"/>
              <a:gd name="connsiteY33" fmla="*/ 4803022 h 6858000"/>
              <a:gd name="connsiteX34" fmla="*/ 5646635 w 7579856"/>
              <a:gd name="connsiteY34" fmla="*/ 4918486 h 6858000"/>
              <a:gd name="connsiteX35" fmla="*/ 5632308 w 7579856"/>
              <a:gd name="connsiteY35" fmla="*/ 5003261 h 6858000"/>
              <a:gd name="connsiteX36" fmla="*/ 5600041 w 7579856"/>
              <a:gd name="connsiteY36" fmla="*/ 5126502 h 6858000"/>
              <a:gd name="connsiteX37" fmla="*/ 5593786 w 7579856"/>
              <a:gd name="connsiteY37" fmla="*/ 5183759 h 6858000"/>
              <a:gd name="connsiteX38" fmla="*/ 5566847 w 7579856"/>
              <a:gd name="connsiteY38" fmla="*/ 5283130 h 6858000"/>
              <a:gd name="connsiteX39" fmla="*/ 5545211 w 7579856"/>
              <a:gd name="connsiteY39" fmla="*/ 5391620 h 6858000"/>
              <a:gd name="connsiteX40" fmla="*/ 5504490 w 7579856"/>
              <a:gd name="connsiteY40" fmla="*/ 5443028 h 6858000"/>
              <a:gd name="connsiteX41" fmla="*/ 5495036 w 7579856"/>
              <a:gd name="connsiteY41" fmla="*/ 5535042 h 6858000"/>
              <a:gd name="connsiteX42" fmla="*/ 5481653 w 7579856"/>
              <a:gd name="connsiteY42" fmla="*/ 5579759 h 6858000"/>
              <a:gd name="connsiteX43" fmla="*/ 5453795 w 7579856"/>
              <a:gd name="connsiteY43" fmla="*/ 5665992 h 6858000"/>
              <a:gd name="connsiteX44" fmla="*/ 5417837 w 7579856"/>
              <a:gd name="connsiteY44" fmla="*/ 5741729 h 6858000"/>
              <a:gd name="connsiteX45" fmla="*/ 5398588 w 7579856"/>
              <a:gd name="connsiteY45" fmla="*/ 5893367 h 6858000"/>
              <a:gd name="connsiteX46" fmla="*/ 5412427 w 7579856"/>
              <a:gd name="connsiteY46" fmla="*/ 5943796 h 6858000"/>
              <a:gd name="connsiteX47" fmla="*/ 5400101 w 7579856"/>
              <a:gd name="connsiteY47" fmla="*/ 6000335 h 6858000"/>
              <a:gd name="connsiteX48" fmla="*/ 5408124 w 7579856"/>
              <a:gd name="connsiteY48" fmla="*/ 6055832 h 6858000"/>
              <a:gd name="connsiteX49" fmla="*/ 5382772 w 7579856"/>
              <a:gd name="connsiteY49" fmla="*/ 6106527 h 6858000"/>
              <a:gd name="connsiteX50" fmla="*/ 5354118 w 7579856"/>
              <a:gd name="connsiteY50" fmla="*/ 6177715 h 6858000"/>
              <a:gd name="connsiteX51" fmla="*/ 5352724 w 7579856"/>
              <a:gd name="connsiteY51" fmla="*/ 6231835 h 6858000"/>
              <a:gd name="connsiteX52" fmla="*/ 5314801 w 7579856"/>
              <a:gd name="connsiteY52" fmla="*/ 6378377 h 6858000"/>
              <a:gd name="connsiteX53" fmla="*/ 5346289 w 7579856"/>
              <a:gd name="connsiteY53" fmla="*/ 6531204 h 6858000"/>
              <a:gd name="connsiteX54" fmla="*/ 5296493 w 7579856"/>
              <a:gd name="connsiteY54" fmla="*/ 6828948 h 6858000"/>
              <a:gd name="connsiteX55" fmla="*/ 5299149 w 7579856"/>
              <a:gd name="connsiteY55" fmla="*/ 6850700 h 6858000"/>
              <a:gd name="connsiteX56" fmla="*/ 5293995 w 7579856"/>
              <a:gd name="connsiteY56" fmla="*/ 6858000 h 6858000"/>
              <a:gd name="connsiteX57" fmla="*/ 0 w 7579856"/>
              <a:gd name="connsiteY57" fmla="*/ 6858000 h 6858000"/>
              <a:gd name="connsiteX58" fmla="*/ 0 w 7579856"/>
              <a:gd name="connsiteY58" fmla="*/ 0 h 6858000"/>
              <a:gd name="connsiteX0" fmla="*/ 0 w 7579856"/>
              <a:gd name="connsiteY0" fmla="*/ 0 h 6858000"/>
              <a:gd name="connsiteX1" fmla="*/ 7579856 w 7579856"/>
              <a:gd name="connsiteY1" fmla="*/ 0 h 6858000"/>
              <a:gd name="connsiteX2" fmla="*/ 7470504 w 7579856"/>
              <a:gd name="connsiteY2" fmla="*/ 260102 h 6858000"/>
              <a:gd name="connsiteX3" fmla="*/ 7393573 w 7579856"/>
              <a:gd name="connsiteY3" fmla="*/ 399956 h 6858000"/>
              <a:gd name="connsiteX4" fmla="*/ 7371566 w 7579856"/>
              <a:gd name="connsiteY4" fmla="*/ 479678 h 6858000"/>
              <a:gd name="connsiteX5" fmla="*/ 7333409 w 7579856"/>
              <a:gd name="connsiteY5" fmla="*/ 639474 h 6858000"/>
              <a:gd name="connsiteX6" fmla="*/ 7277592 w 7579856"/>
              <a:gd name="connsiteY6" fmla="*/ 752461 h 6858000"/>
              <a:gd name="connsiteX7" fmla="*/ 7168002 w 7579856"/>
              <a:gd name="connsiteY7" fmla="*/ 908523 h 6858000"/>
              <a:gd name="connsiteX8" fmla="*/ 6878697 w 7579856"/>
              <a:gd name="connsiteY8" fmla="*/ 1346641 h 6858000"/>
              <a:gd name="connsiteX9" fmla="*/ 6794992 w 7579856"/>
              <a:gd name="connsiteY9" fmla="*/ 1562952 h 6858000"/>
              <a:gd name="connsiteX10" fmla="*/ 6734639 w 7579856"/>
              <a:gd name="connsiteY10" fmla="*/ 1920622 h 6858000"/>
              <a:gd name="connsiteX11" fmla="*/ 6730519 w 7579856"/>
              <a:gd name="connsiteY11" fmla="*/ 2097872 h 6858000"/>
              <a:gd name="connsiteX12" fmla="*/ 6705894 w 7579856"/>
              <a:gd name="connsiteY12" fmla="*/ 2420416 h 6858000"/>
              <a:gd name="connsiteX13" fmla="*/ 6683705 w 7579856"/>
              <a:gd name="connsiteY13" fmla="*/ 2654677 h 6858000"/>
              <a:gd name="connsiteX14" fmla="*/ 6638423 w 7579856"/>
              <a:gd name="connsiteY14" fmla="*/ 2846969 h 6858000"/>
              <a:gd name="connsiteX15" fmla="*/ 6553674 w 7579856"/>
              <a:gd name="connsiteY15" fmla="*/ 3101886 h 6858000"/>
              <a:gd name="connsiteX16" fmla="*/ 6511102 w 7579856"/>
              <a:gd name="connsiteY16" fmla="*/ 3227971 h 6858000"/>
              <a:gd name="connsiteX17" fmla="*/ 6492768 w 7579856"/>
              <a:gd name="connsiteY17" fmla="*/ 3410007 h 6858000"/>
              <a:gd name="connsiteX18" fmla="*/ 6483278 w 7579856"/>
              <a:gd name="connsiteY18" fmla="*/ 3413112 h 6858000"/>
              <a:gd name="connsiteX19" fmla="*/ 6457853 w 7579856"/>
              <a:gd name="connsiteY19" fmla="*/ 3475597 h 6858000"/>
              <a:gd name="connsiteX20" fmla="*/ 6410459 w 7579856"/>
              <a:gd name="connsiteY20" fmla="*/ 3726672 h 6858000"/>
              <a:gd name="connsiteX21" fmla="*/ 6359621 w 7579856"/>
              <a:gd name="connsiteY21" fmla="*/ 3847892 h 6858000"/>
              <a:gd name="connsiteX22" fmla="*/ 6334856 w 7579856"/>
              <a:gd name="connsiteY22" fmla="*/ 3885724 h 6858000"/>
              <a:gd name="connsiteX23" fmla="*/ 6293786 w 7579856"/>
              <a:gd name="connsiteY23" fmla="*/ 3949434 h 6858000"/>
              <a:gd name="connsiteX24" fmla="*/ 6245606 w 7579856"/>
              <a:gd name="connsiteY24" fmla="*/ 3999200 h 6858000"/>
              <a:gd name="connsiteX25" fmla="*/ 6141951 w 7579856"/>
              <a:gd name="connsiteY25" fmla="*/ 4086732 h 6858000"/>
              <a:gd name="connsiteX26" fmla="*/ 6078664 w 7579856"/>
              <a:gd name="connsiteY26" fmla="*/ 4186250 h 6858000"/>
              <a:gd name="connsiteX27" fmla="*/ 6022393 w 7579856"/>
              <a:gd name="connsiteY27" fmla="*/ 4256032 h 6858000"/>
              <a:gd name="connsiteX28" fmla="*/ 5948407 w 7579856"/>
              <a:gd name="connsiteY28" fmla="*/ 4384326 h 6858000"/>
              <a:gd name="connsiteX29" fmla="*/ 5876649 w 7579856"/>
              <a:gd name="connsiteY29" fmla="*/ 4557747 h 6858000"/>
              <a:gd name="connsiteX30" fmla="*/ 5843760 w 7579856"/>
              <a:gd name="connsiteY30" fmla="*/ 4628455 h 6858000"/>
              <a:gd name="connsiteX31" fmla="*/ 5770009 w 7579856"/>
              <a:gd name="connsiteY31" fmla="*/ 4708689 h 6858000"/>
              <a:gd name="connsiteX32" fmla="*/ 5725056 w 7579856"/>
              <a:gd name="connsiteY32" fmla="*/ 4751553 h 6858000"/>
              <a:gd name="connsiteX33" fmla="*/ 5673106 w 7579856"/>
              <a:gd name="connsiteY33" fmla="*/ 4803022 h 6858000"/>
              <a:gd name="connsiteX34" fmla="*/ 5646635 w 7579856"/>
              <a:gd name="connsiteY34" fmla="*/ 4918486 h 6858000"/>
              <a:gd name="connsiteX35" fmla="*/ 5632308 w 7579856"/>
              <a:gd name="connsiteY35" fmla="*/ 5003261 h 6858000"/>
              <a:gd name="connsiteX36" fmla="*/ 5600041 w 7579856"/>
              <a:gd name="connsiteY36" fmla="*/ 5126502 h 6858000"/>
              <a:gd name="connsiteX37" fmla="*/ 5593786 w 7579856"/>
              <a:gd name="connsiteY37" fmla="*/ 5183759 h 6858000"/>
              <a:gd name="connsiteX38" fmla="*/ 5566847 w 7579856"/>
              <a:gd name="connsiteY38" fmla="*/ 5283130 h 6858000"/>
              <a:gd name="connsiteX39" fmla="*/ 5545211 w 7579856"/>
              <a:gd name="connsiteY39" fmla="*/ 5391620 h 6858000"/>
              <a:gd name="connsiteX40" fmla="*/ 5504490 w 7579856"/>
              <a:gd name="connsiteY40" fmla="*/ 5443028 h 6858000"/>
              <a:gd name="connsiteX41" fmla="*/ 5495036 w 7579856"/>
              <a:gd name="connsiteY41" fmla="*/ 5535042 h 6858000"/>
              <a:gd name="connsiteX42" fmla="*/ 5481653 w 7579856"/>
              <a:gd name="connsiteY42" fmla="*/ 5579759 h 6858000"/>
              <a:gd name="connsiteX43" fmla="*/ 5453795 w 7579856"/>
              <a:gd name="connsiteY43" fmla="*/ 5665992 h 6858000"/>
              <a:gd name="connsiteX44" fmla="*/ 5417837 w 7579856"/>
              <a:gd name="connsiteY44" fmla="*/ 5741729 h 6858000"/>
              <a:gd name="connsiteX45" fmla="*/ 5398588 w 7579856"/>
              <a:gd name="connsiteY45" fmla="*/ 5893367 h 6858000"/>
              <a:gd name="connsiteX46" fmla="*/ 5412427 w 7579856"/>
              <a:gd name="connsiteY46" fmla="*/ 5943796 h 6858000"/>
              <a:gd name="connsiteX47" fmla="*/ 5400101 w 7579856"/>
              <a:gd name="connsiteY47" fmla="*/ 6000335 h 6858000"/>
              <a:gd name="connsiteX48" fmla="*/ 5408124 w 7579856"/>
              <a:gd name="connsiteY48" fmla="*/ 6055832 h 6858000"/>
              <a:gd name="connsiteX49" fmla="*/ 5382772 w 7579856"/>
              <a:gd name="connsiteY49" fmla="*/ 6106527 h 6858000"/>
              <a:gd name="connsiteX50" fmla="*/ 5354118 w 7579856"/>
              <a:gd name="connsiteY50" fmla="*/ 6177715 h 6858000"/>
              <a:gd name="connsiteX51" fmla="*/ 5352724 w 7579856"/>
              <a:gd name="connsiteY51" fmla="*/ 6231835 h 6858000"/>
              <a:gd name="connsiteX52" fmla="*/ 5314801 w 7579856"/>
              <a:gd name="connsiteY52" fmla="*/ 6378377 h 6858000"/>
              <a:gd name="connsiteX53" fmla="*/ 5346289 w 7579856"/>
              <a:gd name="connsiteY53" fmla="*/ 6531204 h 6858000"/>
              <a:gd name="connsiteX54" fmla="*/ 5296493 w 7579856"/>
              <a:gd name="connsiteY54" fmla="*/ 6828948 h 6858000"/>
              <a:gd name="connsiteX55" fmla="*/ 5299149 w 7579856"/>
              <a:gd name="connsiteY55" fmla="*/ 6850700 h 6858000"/>
              <a:gd name="connsiteX56" fmla="*/ 5293995 w 7579856"/>
              <a:gd name="connsiteY56" fmla="*/ 6858000 h 6858000"/>
              <a:gd name="connsiteX57" fmla="*/ 0 w 7579856"/>
              <a:gd name="connsiteY57" fmla="*/ 6858000 h 6858000"/>
              <a:gd name="connsiteX58" fmla="*/ 0 w 7579856"/>
              <a:gd name="connsiteY5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579856" h="6858000">
                <a:moveTo>
                  <a:pt x="0" y="0"/>
                </a:moveTo>
                <a:lnTo>
                  <a:pt x="7579856" y="0"/>
                </a:lnTo>
                <a:lnTo>
                  <a:pt x="7470504" y="260102"/>
                </a:lnTo>
                <a:cubicBezTo>
                  <a:pt x="7461630" y="268839"/>
                  <a:pt x="7394342" y="394464"/>
                  <a:pt x="7393573" y="399956"/>
                </a:cubicBezTo>
                <a:cubicBezTo>
                  <a:pt x="7377083" y="436552"/>
                  <a:pt x="7379826" y="422089"/>
                  <a:pt x="7371566" y="479678"/>
                </a:cubicBezTo>
                <a:cubicBezTo>
                  <a:pt x="7375726" y="514866"/>
                  <a:pt x="7314090" y="538026"/>
                  <a:pt x="7333409" y="639474"/>
                </a:cubicBezTo>
                <a:cubicBezTo>
                  <a:pt x="7304030" y="645989"/>
                  <a:pt x="7277305" y="734514"/>
                  <a:pt x="7277592" y="752461"/>
                </a:cubicBezTo>
                <a:cubicBezTo>
                  <a:pt x="7263957" y="826326"/>
                  <a:pt x="7190549" y="831933"/>
                  <a:pt x="7168002" y="908523"/>
                </a:cubicBezTo>
                <a:cubicBezTo>
                  <a:pt x="7159192" y="1017987"/>
                  <a:pt x="6881131" y="1275734"/>
                  <a:pt x="6878697" y="1346641"/>
                </a:cubicBezTo>
                <a:cubicBezTo>
                  <a:pt x="6857377" y="1450976"/>
                  <a:pt x="6800249" y="1488570"/>
                  <a:pt x="6794992" y="1562952"/>
                </a:cubicBezTo>
                <a:cubicBezTo>
                  <a:pt x="6777186" y="1744477"/>
                  <a:pt x="6752997" y="1733417"/>
                  <a:pt x="6734639" y="1920622"/>
                </a:cubicBezTo>
                <a:cubicBezTo>
                  <a:pt x="6723638" y="2037344"/>
                  <a:pt x="6741520" y="1981150"/>
                  <a:pt x="6730519" y="2097872"/>
                </a:cubicBezTo>
                <a:lnTo>
                  <a:pt x="6705894" y="2420416"/>
                </a:lnTo>
                <a:cubicBezTo>
                  <a:pt x="6699729" y="2429580"/>
                  <a:pt x="6687282" y="2640728"/>
                  <a:pt x="6683705" y="2654677"/>
                </a:cubicBezTo>
                <a:cubicBezTo>
                  <a:pt x="6659846" y="2709901"/>
                  <a:pt x="6664499" y="2789595"/>
                  <a:pt x="6638423" y="2846969"/>
                </a:cubicBezTo>
                <a:cubicBezTo>
                  <a:pt x="6619172" y="2849418"/>
                  <a:pt x="6569554" y="3118422"/>
                  <a:pt x="6553674" y="3101886"/>
                </a:cubicBezTo>
                <a:cubicBezTo>
                  <a:pt x="6557982" y="3144969"/>
                  <a:pt x="6529319" y="3203242"/>
                  <a:pt x="6511102" y="3227971"/>
                </a:cubicBezTo>
                <a:cubicBezTo>
                  <a:pt x="6488937" y="3278163"/>
                  <a:pt x="6507177" y="3372316"/>
                  <a:pt x="6492768" y="3410007"/>
                </a:cubicBezTo>
                <a:cubicBezTo>
                  <a:pt x="6489589" y="3410402"/>
                  <a:pt x="6486392" y="3411447"/>
                  <a:pt x="6483278" y="3413112"/>
                </a:cubicBezTo>
                <a:cubicBezTo>
                  <a:pt x="6465197" y="3422775"/>
                  <a:pt x="6453811" y="3450753"/>
                  <a:pt x="6457853" y="3475597"/>
                </a:cubicBezTo>
                <a:cubicBezTo>
                  <a:pt x="6460183" y="3580433"/>
                  <a:pt x="6430321" y="3652787"/>
                  <a:pt x="6410459" y="3726672"/>
                </a:cubicBezTo>
                <a:cubicBezTo>
                  <a:pt x="6384227" y="3807490"/>
                  <a:pt x="6365561" y="3727296"/>
                  <a:pt x="6359621" y="3847892"/>
                </a:cubicBezTo>
                <a:cubicBezTo>
                  <a:pt x="6342065" y="3848387"/>
                  <a:pt x="6336582" y="3860219"/>
                  <a:pt x="6334856" y="3885724"/>
                </a:cubicBezTo>
                <a:cubicBezTo>
                  <a:pt x="6321106" y="3924250"/>
                  <a:pt x="6288462" y="3896248"/>
                  <a:pt x="6293786" y="3949434"/>
                </a:cubicBezTo>
                <a:lnTo>
                  <a:pt x="6245606" y="3999200"/>
                </a:lnTo>
                <a:cubicBezTo>
                  <a:pt x="6252452" y="3999667"/>
                  <a:pt x="6147291" y="4071013"/>
                  <a:pt x="6141951" y="4086732"/>
                </a:cubicBezTo>
                <a:lnTo>
                  <a:pt x="6078664" y="4186250"/>
                </a:lnTo>
                <a:cubicBezTo>
                  <a:pt x="6043445" y="4216806"/>
                  <a:pt x="6044102" y="4223020"/>
                  <a:pt x="6022393" y="4256032"/>
                </a:cubicBezTo>
                <a:cubicBezTo>
                  <a:pt x="6000683" y="4289045"/>
                  <a:pt x="6004124" y="4308922"/>
                  <a:pt x="5948407" y="4384326"/>
                </a:cubicBezTo>
                <a:cubicBezTo>
                  <a:pt x="5917508" y="4413425"/>
                  <a:pt x="5922990" y="4499081"/>
                  <a:pt x="5876649" y="4557747"/>
                </a:cubicBezTo>
                <a:cubicBezTo>
                  <a:pt x="5858396" y="4553894"/>
                  <a:pt x="5841562" y="4597689"/>
                  <a:pt x="5843760" y="4628455"/>
                </a:cubicBezTo>
                <a:lnTo>
                  <a:pt x="5770009" y="4708689"/>
                </a:lnTo>
                <a:cubicBezTo>
                  <a:pt x="5744628" y="4703789"/>
                  <a:pt x="5756788" y="4718752"/>
                  <a:pt x="5725056" y="4751553"/>
                </a:cubicBezTo>
                <a:cubicBezTo>
                  <a:pt x="5704052" y="4760054"/>
                  <a:pt x="5698443" y="4778037"/>
                  <a:pt x="5673106" y="4803022"/>
                </a:cubicBezTo>
                <a:cubicBezTo>
                  <a:pt x="5653325" y="4810967"/>
                  <a:pt x="5666864" y="4896812"/>
                  <a:pt x="5646635" y="4918486"/>
                </a:cubicBezTo>
                <a:cubicBezTo>
                  <a:pt x="5631909" y="4941605"/>
                  <a:pt x="5659196" y="4943736"/>
                  <a:pt x="5632308" y="5003261"/>
                </a:cubicBezTo>
                <a:cubicBezTo>
                  <a:pt x="5612112" y="5060835"/>
                  <a:pt x="5619821" y="5064904"/>
                  <a:pt x="5600041" y="5126502"/>
                </a:cubicBezTo>
                <a:cubicBezTo>
                  <a:pt x="5586116" y="5167992"/>
                  <a:pt x="5601826" y="5161046"/>
                  <a:pt x="5593786" y="5183759"/>
                </a:cubicBezTo>
                <a:cubicBezTo>
                  <a:pt x="5561334" y="5210589"/>
                  <a:pt x="5598993" y="5264555"/>
                  <a:pt x="5566847" y="5283130"/>
                </a:cubicBezTo>
                <a:lnTo>
                  <a:pt x="5545211" y="5391620"/>
                </a:lnTo>
                <a:lnTo>
                  <a:pt x="5504490" y="5443028"/>
                </a:lnTo>
                <a:cubicBezTo>
                  <a:pt x="5494192" y="5459332"/>
                  <a:pt x="5499256" y="5522813"/>
                  <a:pt x="5495036" y="5535042"/>
                </a:cubicBezTo>
                <a:cubicBezTo>
                  <a:pt x="5479787" y="5537507"/>
                  <a:pt x="5482184" y="5553460"/>
                  <a:pt x="5481653" y="5579759"/>
                </a:cubicBezTo>
                <a:cubicBezTo>
                  <a:pt x="5471160" y="5620723"/>
                  <a:pt x="5461279" y="5625872"/>
                  <a:pt x="5453795" y="5665992"/>
                </a:cubicBezTo>
                <a:cubicBezTo>
                  <a:pt x="5424217" y="5715929"/>
                  <a:pt x="5429438" y="5686607"/>
                  <a:pt x="5417837" y="5741729"/>
                </a:cubicBezTo>
                <a:cubicBezTo>
                  <a:pt x="5401590" y="5774002"/>
                  <a:pt x="5420077" y="5829059"/>
                  <a:pt x="5398588" y="5893367"/>
                </a:cubicBezTo>
                <a:cubicBezTo>
                  <a:pt x="5382045" y="5933309"/>
                  <a:pt x="5422284" y="5921390"/>
                  <a:pt x="5412427" y="5943796"/>
                </a:cubicBezTo>
                <a:lnTo>
                  <a:pt x="5400101" y="6000335"/>
                </a:lnTo>
                <a:lnTo>
                  <a:pt x="5408124" y="6055832"/>
                </a:lnTo>
                <a:cubicBezTo>
                  <a:pt x="5410319" y="6059068"/>
                  <a:pt x="5377455" y="6104819"/>
                  <a:pt x="5382772" y="6106527"/>
                </a:cubicBezTo>
                <a:lnTo>
                  <a:pt x="5354118" y="6177715"/>
                </a:lnTo>
                <a:cubicBezTo>
                  <a:pt x="5353654" y="6195756"/>
                  <a:pt x="5353188" y="6213795"/>
                  <a:pt x="5352724" y="6231835"/>
                </a:cubicBezTo>
                <a:lnTo>
                  <a:pt x="5314801" y="6378377"/>
                </a:lnTo>
                <a:cubicBezTo>
                  <a:pt x="5286767" y="6424906"/>
                  <a:pt x="5363614" y="6441657"/>
                  <a:pt x="5346289" y="6531204"/>
                </a:cubicBezTo>
                <a:cubicBezTo>
                  <a:pt x="5336370" y="6605939"/>
                  <a:pt x="5310363" y="6768382"/>
                  <a:pt x="5296493" y="6828948"/>
                </a:cubicBezTo>
                <a:cubicBezTo>
                  <a:pt x="5300217" y="6838357"/>
                  <a:pt x="5300699" y="6845216"/>
                  <a:pt x="5299149" y="6850700"/>
                </a:cubicBezTo>
                <a:lnTo>
                  <a:pt x="5293995" y="6858000"/>
                </a:lnTo>
                <a:lnTo>
                  <a:pt x="0" y="6858000"/>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25158" y="1317273"/>
            <a:ext cx="3715081" cy="3125773"/>
          </a:xfrm>
        </p:spPr>
        <p:txBody>
          <a:bodyPr vert="horz" lIns="91440" tIns="45720" rIns="91440" bIns="45720" rtlCol="0" anchor="b">
            <a:normAutofit/>
          </a:bodyPr>
          <a:lstStyle/>
          <a:p>
            <a:pPr algn="ctr"/>
            <a:r>
              <a:rPr lang="en-US" sz="3300" dirty="0">
                <a:solidFill>
                  <a:schemeClr val="tx1">
                    <a:lumMod val="85000"/>
                    <a:lumOff val="15000"/>
                  </a:schemeClr>
                </a:solidFill>
              </a:rPr>
              <a:t>Thank you</a:t>
            </a:r>
            <a:br>
              <a:rPr lang="en-US" sz="3300" dirty="0">
                <a:solidFill>
                  <a:schemeClr val="tx1">
                    <a:lumMod val="85000"/>
                    <a:lumOff val="15000"/>
                  </a:schemeClr>
                </a:solidFill>
              </a:rPr>
            </a:br>
            <a:r>
              <a:rPr lang="en-US" sz="3300" dirty="0">
                <a:solidFill>
                  <a:schemeClr val="tx1">
                    <a:lumMod val="85000"/>
                    <a:lumOff val="15000"/>
                  </a:schemeClr>
                </a:solidFill>
              </a:rPr>
              <a:t> </a:t>
            </a:r>
            <a:br>
              <a:rPr lang="en-US" sz="3300" dirty="0">
                <a:solidFill>
                  <a:schemeClr val="tx1">
                    <a:lumMod val="85000"/>
                    <a:lumOff val="15000"/>
                  </a:schemeClr>
                </a:solidFill>
              </a:rPr>
            </a:br>
            <a:r>
              <a:rPr lang="en-US" sz="3300" dirty="0">
                <a:solidFill>
                  <a:schemeClr val="tx1">
                    <a:lumMod val="85000"/>
                    <a:lumOff val="15000"/>
                  </a:schemeClr>
                </a:solidFill>
              </a:rPr>
              <a:t>Please complete the evaluation</a:t>
            </a:r>
          </a:p>
        </p:txBody>
      </p:sp>
      <p:sp>
        <p:nvSpPr>
          <p:cNvPr id="75" name="Freeform: Shape 74">
            <a:extLst>
              <a:ext uri="{FF2B5EF4-FFF2-40B4-BE49-F238E27FC236}">
                <a16:creationId xmlns:a16="http://schemas.microsoft.com/office/drawing/2014/main" id="{B5AAC39E-8294-44DC-AB9F-2B9F22C39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1131" y="618119"/>
            <a:ext cx="6124588" cy="5615588"/>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5F6F5"/>
          </a:solidFill>
          <a:ln>
            <a:noFill/>
          </a:ln>
          <a:effectLst>
            <a:outerShdw blurRad="25400" dist="25400" dir="30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0" name="Picture 2" descr="i m a little girl i m a little girl i m a little girl">
            <a:extLst>
              <a:ext uri="{FF2B5EF4-FFF2-40B4-BE49-F238E27FC236}">
                <a16:creationId xmlns:a16="http://schemas.microsoft.com/office/drawing/2014/main" id="{95D82F35-5E9B-4F31-8EF4-83382FA95EB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4075" r="12671"/>
          <a:stretch/>
        </p:blipFill>
        <p:spPr bwMode="auto">
          <a:xfrm>
            <a:off x="5591998" y="785161"/>
            <a:ext cx="5802855" cy="5287680"/>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6">
            <a:extLst>
              <a:ext uri="{FF2B5EF4-FFF2-40B4-BE49-F238E27FC236}">
                <a16:creationId xmlns:a16="http://schemas.microsoft.com/office/drawing/2014/main" id="{11685A1B-C158-49A6-BF8F-0D4868852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6787" y="434144"/>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7403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22EC8B-2AC2-4234-AE6F-E5F7350E1A4F}"/>
              </a:ext>
            </a:extLst>
          </p:cNvPr>
          <p:cNvSpPr>
            <a:spLocks noGrp="1"/>
          </p:cNvSpPr>
          <p:nvPr>
            <p:ph type="title"/>
          </p:nvPr>
        </p:nvSpPr>
        <p:spPr>
          <a:xfrm>
            <a:off x="838200" y="562271"/>
            <a:ext cx="10515600" cy="1128417"/>
          </a:xfrm>
        </p:spPr>
        <p:txBody>
          <a:bodyPr vert="horz" lIns="91440" tIns="45720" rIns="91440" bIns="45720" rtlCol="0" anchor="ctr">
            <a:normAutofit/>
          </a:bodyPr>
          <a:lstStyle/>
          <a:p>
            <a:r>
              <a:rPr lang="en-US" sz="3600"/>
              <a:t>Please maintain utmost confidentiality in relation to cases and service users</a:t>
            </a:r>
          </a:p>
        </p:txBody>
      </p:sp>
      <p:pic>
        <p:nvPicPr>
          <p:cNvPr id="76802" name="Picture 2" descr="Does your company take confidentiality and trade secrets seriously? —  Creative Business Inc.">
            <a:extLst>
              <a:ext uri="{FF2B5EF4-FFF2-40B4-BE49-F238E27FC236}">
                <a16:creationId xmlns:a16="http://schemas.microsoft.com/office/drawing/2014/main" id="{F20AB45F-F4FD-4D22-A1BC-478616B90CD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512" r="-1" b="-1"/>
          <a:stretch/>
        </p:blipFill>
        <p:spPr bwMode="auto">
          <a:xfrm>
            <a:off x="838200" y="1845426"/>
            <a:ext cx="10512547" cy="445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69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0CCB4-CFA5-440C-BAE4-78970D631CA0}"/>
              </a:ext>
            </a:extLst>
          </p:cNvPr>
          <p:cNvSpPr>
            <a:spLocks noGrp="1"/>
          </p:cNvSpPr>
          <p:nvPr>
            <p:ph type="title"/>
          </p:nvPr>
        </p:nvSpPr>
        <p:spPr>
          <a:xfrm>
            <a:off x="838200" y="585216"/>
            <a:ext cx="10515600" cy="1325563"/>
          </a:xfrm>
        </p:spPr>
        <p:txBody>
          <a:bodyPr>
            <a:normAutofit/>
          </a:bodyPr>
          <a:lstStyle/>
          <a:p>
            <a:r>
              <a:rPr lang="en-GB" altLang="en-US" b="1">
                <a:solidFill>
                  <a:schemeClr val="bg1"/>
                </a:solidFill>
              </a:rPr>
              <a:t>Introductions</a:t>
            </a:r>
            <a:endParaRPr lang="en-GB" b="1">
              <a:solidFill>
                <a:schemeClr val="bg1"/>
              </a:solidFill>
            </a:endParaRPr>
          </a:p>
        </p:txBody>
      </p:sp>
      <p:pic>
        <p:nvPicPr>
          <p:cNvPr id="77826" name="Picture 2" descr="Say Hello To Others text">
            <a:extLst>
              <a:ext uri="{FF2B5EF4-FFF2-40B4-BE49-F238E27FC236}">
                <a16:creationId xmlns:a16="http://schemas.microsoft.com/office/drawing/2014/main" id="{2E4E1F99-4B5E-4120-986E-96957F8C6B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1743"/>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AC8B35B3-2167-41ED-8BBF-07B3F7568FAF}"/>
              </a:ext>
            </a:extLst>
          </p:cNvPr>
          <p:cNvGraphicFramePr>
            <a:graphicFrameLocks noGrp="1"/>
          </p:cNvGraphicFramePr>
          <p:nvPr>
            <p:ph idx="1"/>
            <p:extLst>
              <p:ext uri="{D42A27DB-BD31-4B8C-83A1-F6EECF244321}">
                <p14:modId xmlns:p14="http://schemas.microsoft.com/office/powerpoint/2010/main" val="4174206692"/>
              </p:ext>
            </p:extLst>
          </p:nvPr>
        </p:nvGraphicFramePr>
        <p:xfrm>
          <a:off x="7546848" y="2516777"/>
          <a:ext cx="3803904" cy="3660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8678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0D24ECC2-29F5-4E80-B804-5B7CEEDC7EF0}"/>
              </a:ext>
            </a:extLst>
          </p:cNvPr>
          <p:cNvSpPr>
            <a:spLocks noGrp="1" noChangeArrowheads="1"/>
          </p:cNvSpPr>
          <p:nvPr>
            <p:ph type="title"/>
          </p:nvPr>
        </p:nvSpPr>
        <p:spPr>
          <a:xfrm>
            <a:off x="609600" y="501650"/>
            <a:ext cx="8507413" cy="1371600"/>
          </a:xfrm>
        </p:spPr>
        <p:txBody>
          <a:bodyPr>
            <a:normAutofit/>
          </a:bodyPr>
          <a:lstStyle/>
          <a:p>
            <a:r>
              <a:rPr lang="en-GB" altLang="en-US" dirty="0"/>
              <a:t>Learning outcomes</a:t>
            </a:r>
            <a:br>
              <a:rPr lang="en-GB" altLang="en-US" dirty="0"/>
            </a:br>
            <a:r>
              <a:rPr lang="en-GB" altLang="en-US" sz="3200" dirty="0"/>
              <a:t>by the end of the training the participants will</a:t>
            </a:r>
            <a:r>
              <a:rPr lang="en-GB" altLang="en-US" sz="3200" dirty="0">
                <a:solidFill>
                  <a:schemeClr val="bg2"/>
                </a:solidFill>
              </a:rPr>
              <a:t>:</a:t>
            </a:r>
          </a:p>
        </p:txBody>
      </p:sp>
      <p:sp>
        <p:nvSpPr>
          <p:cNvPr id="64516" name="Rectangle 3">
            <a:extLst>
              <a:ext uri="{FF2B5EF4-FFF2-40B4-BE49-F238E27FC236}">
                <a16:creationId xmlns:a16="http://schemas.microsoft.com/office/drawing/2014/main" id="{AC66364E-CA4D-4F87-8102-EC077EFF5F72}"/>
              </a:ext>
            </a:extLst>
          </p:cNvPr>
          <p:cNvSpPr>
            <a:spLocks noGrp="1" noChangeArrowheads="1"/>
          </p:cNvSpPr>
          <p:nvPr>
            <p:ph idx="1"/>
          </p:nvPr>
        </p:nvSpPr>
        <p:spPr>
          <a:xfrm>
            <a:off x="609600" y="2105024"/>
            <a:ext cx="9467850" cy="4251326"/>
          </a:xfrm>
        </p:spPr>
        <p:txBody>
          <a:bodyPr>
            <a:normAutofit/>
          </a:bodyPr>
          <a:lstStyle/>
          <a:p>
            <a:pPr>
              <a:lnSpc>
                <a:spcPct val="90000"/>
              </a:lnSpc>
            </a:pPr>
            <a:r>
              <a:rPr lang="en-GB" altLang="en-US" sz="2400" dirty="0"/>
              <a:t>Evaluate your learning from level one</a:t>
            </a:r>
          </a:p>
          <a:p>
            <a:pPr>
              <a:lnSpc>
                <a:spcPct val="90000"/>
              </a:lnSpc>
            </a:pPr>
            <a:r>
              <a:rPr lang="en-GB" altLang="en-US" sz="2400" dirty="0"/>
              <a:t>Identifying the most vulnerable and additional risk factors</a:t>
            </a:r>
          </a:p>
          <a:p>
            <a:pPr>
              <a:lnSpc>
                <a:spcPct val="90000"/>
              </a:lnSpc>
            </a:pPr>
            <a:r>
              <a:rPr lang="en-GB" altLang="en-US" sz="2400" dirty="0"/>
              <a:t>Know your own and other inter-agency roles and responsibilities for safeguarding children</a:t>
            </a:r>
          </a:p>
          <a:p>
            <a:pPr>
              <a:lnSpc>
                <a:spcPct val="90000"/>
              </a:lnSpc>
            </a:pPr>
            <a:r>
              <a:rPr lang="en-GB" altLang="en-US" sz="2400" dirty="0"/>
              <a:t>Understand the importance of documenting, recording and sharing information</a:t>
            </a:r>
          </a:p>
          <a:p>
            <a:pPr>
              <a:lnSpc>
                <a:spcPct val="90000"/>
              </a:lnSpc>
            </a:pPr>
            <a:r>
              <a:rPr lang="en-GB" altLang="en-US" sz="2400" dirty="0"/>
              <a:t>Practice using the framework for the assessment of children and their families</a:t>
            </a:r>
          </a:p>
          <a:p>
            <a:pPr>
              <a:lnSpc>
                <a:spcPct val="90000"/>
              </a:lnSpc>
            </a:pPr>
            <a:r>
              <a:rPr lang="en-GB" altLang="en-US" sz="2400" dirty="0"/>
              <a:t>Understand the key safeguarding terms associated with social care processes and the thresholds for intervention in the lives of children</a:t>
            </a:r>
          </a:p>
          <a:p>
            <a:pPr>
              <a:lnSpc>
                <a:spcPct val="90000"/>
              </a:lnSpc>
              <a:buFont typeface="Wingdings" panose="05000000000000000000" pitchFamily="2" charset="2"/>
              <a:buNone/>
            </a:pPr>
            <a:endParaRPr lang="en-GB" altLang="en-US" sz="1400" dirty="0"/>
          </a:p>
          <a:p>
            <a:pPr>
              <a:lnSpc>
                <a:spcPct val="90000"/>
              </a:lnSpc>
              <a:buFont typeface="Wingdings" panose="05000000000000000000" pitchFamily="2" charset="2"/>
              <a:buNone/>
            </a:pPr>
            <a:endParaRPr lang="en-GB" altLang="en-US" sz="2400" dirty="0"/>
          </a:p>
        </p:txBody>
      </p:sp>
      <p:sp>
        <p:nvSpPr>
          <p:cNvPr id="64514" name="Rectangle 3">
            <a:extLst>
              <a:ext uri="{FF2B5EF4-FFF2-40B4-BE49-F238E27FC236}">
                <a16:creationId xmlns:a16="http://schemas.microsoft.com/office/drawing/2014/main" id="{DE28D8E8-CFCF-4C28-8BDC-37A9BA92643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9A91517-F7CD-432A-92BA-3767A70FB5B4}" type="slidenum">
              <a:rPr lang="en-GB" altLang="en-US" sz="1200">
                <a:solidFill>
                  <a:srgbClr val="000000"/>
                </a:solidFill>
                <a:latin typeface="Arial Black" panose="020B0A04020102020204" pitchFamily="34" charset="0"/>
              </a:rPr>
              <a:pPr>
                <a:spcBef>
                  <a:spcPct val="0"/>
                </a:spcBef>
                <a:buClrTx/>
                <a:buSzTx/>
                <a:buFontTx/>
                <a:buNone/>
              </a:pPr>
              <a:t>7</a:t>
            </a:fld>
            <a:endParaRPr lang="en-GB" altLang="en-US" sz="1200">
              <a:solidFill>
                <a:srgbClr val="000000"/>
              </a:solidFill>
              <a:latin typeface="Arial Black" panose="020B0A04020102020204" pitchFamily="34" charset="0"/>
            </a:endParaRPr>
          </a:p>
        </p:txBody>
      </p:sp>
      <p:sp>
        <p:nvSpPr>
          <p:cNvPr id="64517" name="Rectangle 4">
            <a:extLst>
              <a:ext uri="{FF2B5EF4-FFF2-40B4-BE49-F238E27FC236}">
                <a16:creationId xmlns:a16="http://schemas.microsoft.com/office/drawing/2014/main" id="{F13979B1-CBCF-4E03-B4E7-CF7A3A1117AE}"/>
              </a:ext>
            </a:extLst>
          </p:cNvPr>
          <p:cNvSpPr>
            <a:spLocks noChangeArrowheads="1"/>
          </p:cNvSpPr>
          <p:nvPr/>
        </p:nvSpPr>
        <p:spPr bwMode="auto">
          <a:xfrm>
            <a:off x="2063751" y="619629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en-GB" altLang="en-US" sz="1800">
              <a:solidFill>
                <a:srgbClr val="000000"/>
              </a:solidFill>
            </a:endParaRPr>
          </a:p>
        </p:txBody>
      </p:sp>
      <p:sp>
        <p:nvSpPr>
          <p:cNvPr id="64518" name="Rectangle 5">
            <a:extLst>
              <a:ext uri="{FF2B5EF4-FFF2-40B4-BE49-F238E27FC236}">
                <a16:creationId xmlns:a16="http://schemas.microsoft.com/office/drawing/2014/main" id="{58FDC981-AB21-47EE-A788-A81096A5A1FB}"/>
              </a:ext>
            </a:extLst>
          </p:cNvPr>
          <p:cNvSpPr>
            <a:spLocks noChangeArrowheads="1"/>
          </p:cNvSpPr>
          <p:nvPr/>
        </p:nvSpPr>
        <p:spPr bwMode="auto">
          <a:xfrm>
            <a:off x="1992314" y="616057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en-GB" altLang="en-US" sz="1800">
              <a:solidFill>
                <a:srgbClr val="000000"/>
              </a:solidFil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king with adaptive quizzes: A beginners guide | CanopyLAB">
            <a:extLst>
              <a:ext uri="{FF2B5EF4-FFF2-40B4-BE49-F238E27FC236}">
                <a16:creationId xmlns:a16="http://schemas.microsoft.com/office/drawing/2014/main" id="{FC01124F-B9FA-4535-ABD5-2BE468D5153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827" b="692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C7441F6E-6074-4F98-BE3A-F8DC8DAC4652}"/>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7534275" y="5526245"/>
            <a:ext cx="3783716" cy="102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085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a:extLst>
              <a:ext uri="{FF2B5EF4-FFF2-40B4-BE49-F238E27FC236}">
                <a16:creationId xmlns:a16="http://schemas.microsoft.com/office/drawing/2014/main" id="{B8305D34-E397-429E-B193-D9A3684C6F49}"/>
              </a:ext>
            </a:extLst>
          </p:cNvPr>
          <p:cNvSpPr>
            <a:spLocks noGrp="1" noChangeArrowheads="1"/>
          </p:cNvSpPr>
          <p:nvPr>
            <p:ph idx="1"/>
          </p:nvPr>
        </p:nvSpPr>
        <p:spPr>
          <a:xfrm>
            <a:off x="581025" y="342901"/>
            <a:ext cx="11134725" cy="5781676"/>
          </a:xfrm>
        </p:spPr>
        <p:txBody>
          <a:bodyPr/>
          <a:lstStyle/>
          <a:p>
            <a:pPr marL="0" indent="0">
              <a:buNone/>
            </a:pPr>
            <a:r>
              <a:rPr lang="en-GB" altLang="en-US" dirty="0"/>
              <a:t>1. Working Together (WT 2018) to Safeguard Children defines a child as anyone who has not yet reached their…..?</a:t>
            </a:r>
          </a:p>
          <a:p>
            <a:pPr marL="0" indent="0">
              <a:buNone/>
            </a:pPr>
            <a:r>
              <a:rPr lang="en-GB" altLang="en-US" sz="5400" dirty="0"/>
              <a:t>16</a:t>
            </a:r>
            <a:r>
              <a:rPr lang="en-GB" altLang="en-US" sz="5400" baseline="30000" dirty="0"/>
              <a:t>th</a:t>
            </a:r>
            <a:r>
              <a:rPr lang="en-GB" altLang="en-US" sz="5400" dirty="0"/>
              <a:t> - A</a:t>
            </a:r>
            <a:r>
              <a:rPr lang="en-GB" altLang="en-US" sz="5400" baseline="30000" dirty="0"/>
              <a:t> </a:t>
            </a:r>
            <a:endParaRPr lang="en-GB" altLang="en-US" sz="5400" dirty="0"/>
          </a:p>
          <a:p>
            <a:pPr marL="0" indent="0">
              <a:buNone/>
            </a:pPr>
            <a:r>
              <a:rPr lang="en-GB" altLang="en-US" sz="5400" dirty="0"/>
              <a:t>18</a:t>
            </a:r>
            <a:r>
              <a:rPr lang="en-GB" altLang="en-US" sz="5400" baseline="30000" dirty="0"/>
              <a:t>th</a:t>
            </a:r>
            <a:r>
              <a:rPr lang="en-GB" altLang="en-US" sz="5400" dirty="0"/>
              <a:t> – B  		</a:t>
            </a:r>
            <a:endParaRPr lang="en-GB" altLang="en-US" sz="5400" dirty="0">
              <a:solidFill>
                <a:srgbClr val="FF0000"/>
              </a:solidFill>
            </a:endParaRPr>
          </a:p>
          <a:p>
            <a:pPr marL="0" indent="0">
              <a:buNone/>
            </a:pPr>
            <a:r>
              <a:rPr lang="en-GB" altLang="en-US" sz="5400" dirty="0"/>
              <a:t>21</a:t>
            </a:r>
            <a:r>
              <a:rPr lang="en-GB" altLang="en-US" sz="5400" baseline="30000" dirty="0"/>
              <a:t>st </a:t>
            </a:r>
            <a:r>
              <a:rPr lang="en-GB" altLang="en-US" sz="5400" dirty="0"/>
              <a:t>- C</a:t>
            </a:r>
          </a:p>
          <a:p>
            <a:pPr marL="0" indent="0">
              <a:buNone/>
            </a:pPr>
            <a:r>
              <a:rPr lang="en-GB" altLang="en-US" sz="5400" dirty="0"/>
              <a:t>Birthday</a:t>
            </a:r>
          </a:p>
          <a:p>
            <a:pPr marL="0" indent="0">
              <a:buNone/>
            </a:pPr>
            <a:endParaRPr lang="en-GB" altLang="en-US" dirty="0"/>
          </a:p>
          <a:p>
            <a:pPr marL="0" indent="0">
              <a:buNone/>
            </a:pPr>
            <a:r>
              <a:rPr lang="en-GB" altLang="en-US" sz="5400" dirty="0">
                <a:solidFill>
                  <a:srgbClr val="FF0000"/>
                </a:solidFill>
              </a:rPr>
              <a:t>18</a:t>
            </a:r>
            <a:r>
              <a:rPr lang="en-GB" altLang="en-US" sz="5400" baseline="30000" dirty="0">
                <a:solidFill>
                  <a:srgbClr val="FF0000"/>
                </a:solidFill>
              </a:rPr>
              <a:t>th</a:t>
            </a:r>
            <a:r>
              <a:rPr lang="en-GB" altLang="en-US" sz="5400" dirty="0">
                <a:solidFill>
                  <a:srgbClr val="0033CC"/>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1029</TotalTime>
  <Words>4602</Words>
  <Application>Microsoft Office PowerPoint</Application>
  <PresentationFormat>Widescreen</PresentationFormat>
  <Paragraphs>633</Paragraphs>
  <Slides>45</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Arial Black</vt:lpstr>
      <vt:lpstr>Calibri</vt:lpstr>
      <vt:lpstr>Calibri Light</vt:lpstr>
      <vt:lpstr>Garamond</vt:lpstr>
      <vt:lpstr>Magneto</vt:lpstr>
      <vt:lpstr>Times New Roman</vt:lpstr>
      <vt:lpstr>Tw Cen MT</vt:lpstr>
      <vt:lpstr>Wingdings</vt:lpstr>
      <vt:lpstr>Office Theme</vt:lpstr>
      <vt:lpstr>Welcome​ to Safeguarding Children Level 2 session</vt:lpstr>
      <vt:lpstr>PowerPoint Presentation</vt:lpstr>
      <vt:lpstr>Staying Safe</vt:lpstr>
      <vt:lpstr>Quick note: </vt:lpstr>
      <vt:lpstr>Please maintain utmost confidentiality in relation to cases and service users</vt:lpstr>
      <vt:lpstr>Introductions</vt:lpstr>
      <vt:lpstr>Learning outcomes by the end of the training the participants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The following policies have been jumbled up. Each one is designed to keep children safe in your organisation. Can you correctly pair them together?</vt:lpstr>
      <vt:lpstr>PowerPoint Presentation</vt:lpstr>
      <vt:lpstr>PowerPoint Presentation</vt:lpstr>
      <vt:lpstr>10. Who are the most vulnerable groups?   Please comment in the chat room why these children might be vulnerable.</vt:lpstr>
      <vt:lpstr>Additional risk factors</vt:lpstr>
      <vt:lpstr>Take a break</vt:lpstr>
      <vt:lpstr>PowerPoint Presentation</vt:lpstr>
      <vt:lpstr>Roles and responsibilities of ​key professionals in the safeguarding processes ​  For more detailed information refer to Working Together to Safeguard Children 2018​</vt:lpstr>
      <vt:lpstr>POLICE​ </vt:lpstr>
      <vt:lpstr>HEALTH​ </vt:lpstr>
      <vt:lpstr>CHILDRENS SOCIAL CARE​ </vt:lpstr>
      <vt:lpstr>EDUCATION​ </vt:lpstr>
      <vt:lpstr>Other agencies and the wider environment: Who may or may not have a relationship with the child or have information to add to the jigsaw</vt:lpstr>
      <vt:lpstr>Four steps to follow to help you identify and respond appropriately</vt:lpstr>
      <vt:lpstr>What should the Lead Safeguarding Officer do next ? </vt:lpstr>
      <vt:lpstr>What can you do if you are not satisfied with your lead safeguarding officers action? </vt:lpstr>
      <vt:lpstr>How might you be involved?</vt:lpstr>
      <vt:lpstr>Why share information? </vt:lpstr>
      <vt:lpstr>There are seven golden rules for  information sharing:</vt:lpstr>
      <vt:lpstr>Good practice for record keeping</vt:lpstr>
      <vt:lpstr>PowerPoint Presentation</vt:lpstr>
      <vt:lpstr>PowerPoint Presentation</vt:lpstr>
      <vt:lpstr>PowerPoint Presentation</vt:lpstr>
      <vt:lpstr>Child in Need (Section 17)</vt:lpstr>
      <vt:lpstr>Significant Harm (Section 47)</vt:lpstr>
      <vt:lpstr>Genograms</vt:lpstr>
      <vt:lpstr> Managing allegations against staff </vt:lpstr>
      <vt:lpstr>The new website - www.newcastlesafeguarding.org.uk for training information, resources and referrals </vt:lpstr>
      <vt:lpstr>Questions and Evaluation</vt:lpstr>
      <vt:lpstr>Thank you   Please complete the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Safeguarding Children Level 2 session</dc:title>
  <dc:creator>Topping, Kerry</dc:creator>
  <cp:lastModifiedBy>Topping, Kerry</cp:lastModifiedBy>
  <cp:revision>48</cp:revision>
  <dcterms:created xsi:type="dcterms:W3CDTF">2021-02-18T16:36:05Z</dcterms:created>
  <dcterms:modified xsi:type="dcterms:W3CDTF">2022-04-26T16:39:56Z</dcterms:modified>
</cp:coreProperties>
</file>