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5" r:id="rId2"/>
    <p:sldId id="306" r:id="rId3"/>
    <p:sldId id="428" r:id="rId4"/>
    <p:sldId id="417" r:id="rId5"/>
    <p:sldId id="430" r:id="rId6"/>
    <p:sldId id="424" r:id="rId7"/>
    <p:sldId id="4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7955-9F4A-4EE6-B25B-B4757EA0656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9036-BAE4-4EB7-B44D-552E1C79C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4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6761A-A325-8D43-8C71-82B7481BB7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to reflect new slides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FEE5-A6C5-4C1A-989D-94E4986A9D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0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80F9-FFC8-9A46-94D3-1C5EB5ADD697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2A15-12DB-3E4A-A08E-BA01710C3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victimsupport.org.uk/more-us/why-choose-us/specialist-services/wematt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NULL"/><Relationship Id="rId26" Type="http://schemas.openxmlformats.org/officeDocument/2006/relationships/image" Target="../media/image20.jpe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microsoft.com/office/2007/relationships/hdphoto" Target="../media/hdphoto1.wdp"/><Relationship Id="rId25" Type="http://schemas.openxmlformats.org/officeDocument/2006/relationships/image" Target="../media/image19.gif"/><Relationship Id="rId33" Type="http://schemas.openxmlformats.org/officeDocument/2006/relationships/image" Target="../media/image27.png"/><Relationship Id="rId38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4.gif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gif"/><Relationship Id="rId5" Type="http://schemas.openxmlformats.org/officeDocument/2006/relationships/image" Target="../media/image8.png"/><Relationship Id="rId23" Type="http://schemas.openxmlformats.org/officeDocument/2006/relationships/image" Target="../media/image17.jpeg"/><Relationship Id="rId28" Type="http://schemas.openxmlformats.org/officeDocument/2006/relationships/image" Target="../media/image22.jpeg"/><Relationship Id="rId36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13.gif"/><Relationship Id="rId31" Type="http://schemas.openxmlformats.org/officeDocument/2006/relationships/image" Target="../media/image25.gif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22" Type="http://schemas.openxmlformats.org/officeDocument/2006/relationships/image" Target="../media/image16.gif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878" y="2425797"/>
            <a:ext cx="7200000" cy="2174614"/>
          </a:xfrm>
        </p:spPr>
        <p:txBody>
          <a:bodyPr vert="horz" lIns="0" tIns="0" rIns="0" bIns="0" rtlCol="0" anchor="ctr"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Trebuchet MS"/>
                <a:cs typeface="Trebuchet MS"/>
              </a:rPr>
              <a:t>Introduction to</a:t>
            </a:r>
            <a:r>
              <a:rPr lang="en-US" sz="7200" dirty="0" smtClean="0">
                <a:solidFill>
                  <a:srgbClr val="FFFFFF"/>
                </a:solidFill>
                <a:latin typeface="Trebuchet MS"/>
                <a:cs typeface="Trebuchet MS"/>
              </a:rPr>
              <a:t/>
            </a:r>
            <a:br>
              <a:rPr lang="en-US" sz="720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en-US" sz="72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WeMatter</a:t>
            </a:r>
            <a:r>
              <a:rPr lang="en-US" sz="7200" dirty="0" smtClean="0">
                <a:solidFill>
                  <a:srgbClr val="FFFFFF"/>
                </a:solidFill>
                <a:latin typeface="Trebuchet MS"/>
                <a:cs typeface="Trebuchet MS"/>
              </a:rPr>
              <a:t/>
            </a:r>
            <a:br>
              <a:rPr lang="en-US" sz="720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endParaRPr lang="en-US" sz="2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000" y="6309289"/>
            <a:ext cx="7200000" cy="360000"/>
          </a:xfrm>
        </p:spPr>
        <p:txBody>
          <a:bodyPr vert="horz" lIns="0" tIns="0" rIns="0" bIns="0" rtlCol="0">
            <a:normAutofit/>
          </a:bodyPr>
          <a:lstStyle/>
          <a:p>
            <a:pPr algn="l"/>
            <a:r>
              <a:rPr lang="en-US" sz="1100" dirty="0" err="1">
                <a:solidFill>
                  <a:schemeClr val="bg1"/>
                </a:solidFill>
                <a:latin typeface="Trebuchet MS"/>
                <a:cs typeface="Trebuchet MS"/>
              </a:rPr>
              <a:t>victimsupport.org.uk</a:t>
            </a:r>
            <a:endParaRPr lang="en-US" sz="11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9B5DBD0-F7DC-774C-B648-E1A2EF80387F}"/>
              </a:ext>
            </a:extLst>
          </p:cNvPr>
          <p:cNvSpPr txBox="1">
            <a:spLocks/>
          </p:cNvSpPr>
          <p:nvPr/>
        </p:nvSpPr>
        <p:spPr>
          <a:xfrm>
            <a:off x="1091996" y="5315134"/>
            <a:ext cx="7200000" cy="8281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Vanessa Rowland &amp; Elijah Giraudel – Project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Leaders</a:t>
            </a: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auto" latinLnBrk="0" hangingPunct="1">
              <a:lnSpc>
                <a:spcPts val="7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59C13D-D773-BE40-B56A-E76A8139B5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92" y="345349"/>
            <a:ext cx="1554647" cy="1554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E0255-FBF8-5249-AE49-5A251110E2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59" y="1899996"/>
            <a:ext cx="3228680" cy="32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68500" y="6416675"/>
            <a:ext cx="8255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8501" y="6430446"/>
            <a:ext cx="2480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victimsupport.org.uk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87731" y="123115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6412" y="6905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467" y="547214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E30615"/>
                </a:solidFill>
                <a:latin typeface="Trebuchet MS"/>
                <a:cs typeface="Trebuchet MS"/>
              </a:rPr>
              <a:t>What is WeMatter?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graphicFrame>
        <p:nvGraphicFramePr>
          <p:cNvPr id="1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269131"/>
              </p:ext>
            </p:extLst>
          </p:nvPr>
        </p:nvGraphicFramePr>
        <p:xfrm>
          <a:off x="4449234" y="369453"/>
          <a:ext cx="7521967" cy="5902038"/>
        </p:xfrm>
        <a:graphic>
          <a:graphicData uri="http://schemas.openxmlformats.org/drawingml/2006/table">
            <a:tbl>
              <a:tblPr/>
              <a:tblGrid>
                <a:gridCol w="7521967">
                  <a:extLst>
                    <a:ext uri="{9D8B030D-6E8A-4147-A177-3AD203B41FA5}">
                      <a16:colId xmlns:a16="http://schemas.microsoft.com/office/drawing/2014/main" val="3522417056"/>
                    </a:ext>
                  </a:extLst>
                </a:gridCol>
              </a:tblGrid>
              <a:tr h="5902038">
                <a:tc>
                  <a:txBody>
                    <a:bodyPr/>
                    <a:lstStyle/>
                    <a:p>
                      <a:pPr algn="ctr"/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WeMatter – a digital service providing specialist support and information to children and young people who have experienced domestic abuse in their home, through the online delivery of the CYP Recovery Toolkit.  </a:t>
                      </a:r>
                    </a:p>
                    <a:p>
                      <a:pPr algn="ctr"/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WeMatter began as a pilot in Devon &amp; Cornwall,</a:t>
                      </a:r>
                    </a:p>
                    <a:p>
                      <a:pPr algn="ctr"/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Staffordshire, Warwickshire and Brent (London) from 1 July 2022 – 31st March 2024.</a:t>
                      </a:r>
                    </a:p>
                    <a:p>
                      <a:pPr algn="ctr"/>
                      <a:endParaRPr lang="en-GB" sz="2400" kern="1200" baseline="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Our new funding with Foundations has seen WeMatter expand its service delivery to include the whole of England. </a:t>
                      </a: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dirty="0" smtClean="0">
                          <a:hlinkClick r:id="rId2"/>
                        </a:rPr>
                        <a:t>WeMatter - Victim Support</a:t>
                      </a: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50572"/>
                  </a:ext>
                </a:extLst>
              </a:tr>
            </a:tbl>
          </a:graphicData>
        </a:graphic>
      </p:graphicFrame>
      <p:pic>
        <p:nvPicPr>
          <p:cNvPr id="10" name="Picture 9" descr="https://www.victimsupport.org.uk/wp-content/uploads/2022/11/GettyImages-1366308076-Convert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8" y="2295008"/>
            <a:ext cx="3764511" cy="235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68500" y="6416675"/>
            <a:ext cx="8255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8501" y="6430446"/>
            <a:ext cx="2480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victimsupport.org.uk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87731" y="123115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6412" y="6905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467" y="392875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E30615"/>
                </a:solidFill>
                <a:latin typeface="Trebuchet MS"/>
                <a:cs typeface="Trebuchet MS"/>
              </a:rPr>
              <a:t>What is WeMatter?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graphicFrame>
        <p:nvGraphicFramePr>
          <p:cNvPr id="17" name="Content Placeholder 1"/>
          <p:cNvGraphicFramePr>
            <a:graphicFrameLocks/>
          </p:cNvGraphicFramePr>
          <p:nvPr>
            <p:extLst/>
          </p:nvPr>
        </p:nvGraphicFramePr>
        <p:xfrm>
          <a:off x="337507" y="806419"/>
          <a:ext cx="11221422" cy="5303268"/>
        </p:xfrm>
        <a:graphic>
          <a:graphicData uri="http://schemas.openxmlformats.org/drawingml/2006/table">
            <a:tbl>
              <a:tblPr/>
              <a:tblGrid>
                <a:gridCol w="11221422">
                  <a:extLst>
                    <a:ext uri="{9D8B030D-6E8A-4147-A177-3AD203B41FA5}">
                      <a16:colId xmlns:a16="http://schemas.microsoft.com/office/drawing/2014/main" val="3522417056"/>
                    </a:ext>
                  </a:extLst>
                </a:gridCol>
              </a:tblGrid>
              <a:tr h="530326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20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Recovery Toolkit </a:t>
                      </a: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is 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nformed by Trauma Focused CBT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it 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ffers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 wide ra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nge of activities, games and discussions to support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children in understanding and recovering from their experience of Domestic Abuse.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Peer support element for CYP’s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– Safe environment for children to explore their feelings and develop healthy coping strategies.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Growth of healthy relationships and support networks.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Increased anonymity.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en-US" sz="2200" i="0" kern="1200" baseline="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Option to attend a school-based (09:30 – 10:30; 13:30 – 14:30) or home-based group (16:00 – 17:00); each CYP receives an initial 1:1 and post-group 1:1.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2200" i="0" kern="1200" baseline="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Digital support service that inclusive and accessible to all CYP’s.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505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614" y="4938596"/>
            <a:ext cx="1801347" cy="17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68500" y="6416675"/>
            <a:ext cx="8255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68501" y="6430446"/>
            <a:ext cx="2480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victimsupport.org.uk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87731" y="123115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6412" y="6905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467" y="216070"/>
            <a:ext cx="8280400" cy="827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E30615"/>
                </a:solidFill>
                <a:latin typeface="Trebuchet MS"/>
                <a:cs typeface="Trebuchet MS"/>
              </a:rPr>
              <a:t>Referral Criteria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30615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graphicFrame>
        <p:nvGraphicFramePr>
          <p:cNvPr id="1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185868"/>
              </p:ext>
            </p:extLst>
          </p:nvPr>
        </p:nvGraphicFramePr>
        <p:xfrm>
          <a:off x="328604" y="990375"/>
          <a:ext cx="10148896" cy="5486400"/>
        </p:xfrm>
        <a:graphic>
          <a:graphicData uri="http://schemas.openxmlformats.org/drawingml/2006/table">
            <a:tbl>
              <a:tblPr/>
              <a:tblGrid>
                <a:gridCol w="10148896">
                  <a:extLst>
                    <a:ext uri="{9D8B030D-6E8A-4147-A177-3AD203B41FA5}">
                      <a16:colId xmlns:a16="http://schemas.microsoft.com/office/drawing/2014/main" val="3522417056"/>
                    </a:ext>
                  </a:extLst>
                </a:gridCol>
              </a:tblGrid>
              <a:tr h="5303268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</a:rPr>
                        <a:t>WeMatter welcomes</a:t>
                      </a: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 referrals from parents and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professionals for: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CYP’s aged 8-17 years old.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Across the whole of England.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Experienced historic DA (no high risk cases)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Ideally no longer living with alleged perpetrator of the abuse *will be assessed based on level of current risk.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baseline="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 make a referral please email </a:t>
                      </a:r>
                      <a:r>
                        <a:rPr lang="en-GB" sz="2400" b="1" u="sng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wematter@victimsupport.org.uk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or contact the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WeMatter support line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2400" b="1" u="sng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0300 373 0258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for more information.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2400" baseline="0" dirty="0" smtClean="0"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baseline="0" dirty="0" smtClean="0">
                          <a:latin typeface="Trebuchet MS" panose="020B0603020202020204" pitchFamily="34" charset="0"/>
                        </a:rPr>
                        <a:t>Completed referrals can also be sent to our triage team via email.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sz="2400" dirty="0" smtClean="0">
                        <a:latin typeface="Trebuchet MS" panose="020B0603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50572"/>
                  </a:ext>
                </a:extLst>
              </a:tr>
            </a:tbl>
          </a:graphicData>
        </a:graphic>
      </p:graphicFrame>
      <p:pic>
        <p:nvPicPr>
          <p:cNvPr id="10" name="Picture 9" descr="https://www.victimsupport.org.uk/wp-content/uploads/2022/11/GettyImages-1270069063_poster_edit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26" y="655628"/>
            <a:ext cx="3476233" cy="2323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2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Lee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29" y="0"/>
            <a:ext cx="1003556" cy="19779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11" y="2235193"/>
            <a:ext cx="1586655" cy="1820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098" y="2001080"/>
            <a:ext cx="6770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Session 1: Getting to know each other</a:t>
            </a:r>
          </a:p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Session 2: Why we act the way we do?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Session 3:Self-esteem &amp; ANTs</a:t>
            </a:r>
          </a:p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Session 4: Family &amp; Safety</a:t>
            </a:r>
          </a:p>
          <a:p>
            <a:pPr algn="ctr"/>
            <a:r>
              <a:rPr lang="en-GB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Session 5: Being more positive!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Session 6: </a:t>
            </a:r>
            <a:r>
              <a:rPr lang="en-US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Handling difficult </a:t>
            </a:r>
            <a:r>
              <a:rPr 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feelings </a:t>
            </a:r>
            <a:endParaRPr lang="en-US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Session 7: </a:t>
            </a:r>
            <a:r>
              <a:rPr lang="en-GB" sz="2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Consent, trust and healthy relationships</a:t>
            </a:r>
          </a:p>
          <a:p>
            <a:pPr algn="ctr"/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Session 8: Games &amp; Goodbyes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074" y="2113963"/>
            <a:ext cx="1714424" cy="2037774"/>
            <a:chOff x="-326431" y="2234780"/>
            <a:chExt cx="2076178" cy="20377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6431" y="2234780"/>
              <a:ext cx="2076178" cy="20377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6593" y="2844004"/>
              <a:ext cx="148609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Group</a:t>
              </a:r>
            </a:p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Contract</a:t>
              </a:r>
            </a:p>
            <a:p>
              <a:pPr algn="ctr"/>
              <a:r>
                <a:rPr lang="en-GB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 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941" l="9893" r="89954">
                        <a14:foregroundMark x1="47641" y1="83529" x2="47945" y2="87647"/>
                        <a14:foregroundMark x1="54642" y1="81882" x2="53577" y2="85647"/>
                        <a14:foregroundMark x1="55708" y1="83294" x2="57382" y2="8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23627" r="27886" b="3834"/>
          <a:stretch/>
        </p:blipFill>
        <p:spPr bwMode="auto">
          <a:xfrm>
            <a:off x="8564727" y="4483467"/>
            <a:ext cx="838675" cy="1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941" l="9893" r="89954">
                        <a14:foregroundMark x1="47641" y1="83529" x2="47945" y2="87647"/>
                        <a14:foregroundMark x1="54642" y1="81882" x2="53577" y2="85647"/>
                        <a14:foregroundMark x1="55708" y1="83294" x2="57382" y2="8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23627" r="27886" b="3834"/>
          <a:stretch/>
        </p:blipFill>
        <p:spPr bwMode="auto">
          <a:xfrm>
            <a:off x="7744516" y="4464599"/>
            <a:ext cx="794997" cy="1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195" y="335612"/>
            <a:ext cx="474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else are we covering?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8627" t="11182" r="12874" b="8078"/>
          <a:stretch/>
        </p:blipFill>
        <p:spPr>
          <a:xfrm flipH="1">
            <a:off x="1406626" y="2236709"/>
            <a:ext cx="1141658" cy="12749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/>
          <a:srcRect l="2954" t="6839" r="2510" b="2628"/>
          <a:stretch/>
        </p:blipFill>
        <p:spPr>
          <a:xfrm>
            <a:off x="2583605" y="2520943"/>
            <a:ext cx="1070670" cy="12729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17815" y="335612"/>
            <a:ext cx="1489385" cy="1524809"/>
            <a:chOff x="5422185" y="269774"/>
            <a:chExt cx="7014308" cy="7157111"/>
          </a:xfrm>
        </p:grpSpPr>
        <p:pic>
          <p:nvPicPr>
            <p:cNvPr id="41" name="Graphic 9">
              <a:extLst>
                <a:ext uri="{FF2B5EF4-FFF2-40B4-BE49-F238E27FC236}">
                  <a16:creationId xmlns:a16="http://schemas.microsoft.com/office/drawing/2014/main" id="{8931D9EA-C04A-4AE1-9029-7BB0E4390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 b="16779"/>
            <a:stretch/>
          </p:blipFill>
          <p:spPr>
            <a:xfrm>
              <a:off x="5422185" y="269774"/>
              <a:ext cx="7014308" cy="7157111"/>
            </a:xfrm>
            <a:prstGeom prst="rect">
              <a:avLst/>
            </a:prstGeom>
          </p:spPr>
        </p:pic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D29FBB31-4613-4B60-BEAA-3F8370A81A1D}"/>
                </a:ext>
              </a:extLst>
            </p:cNvPr>
            <p:cNvSpPr/>
            <p:nvPr/>
          </p:nvSpPr>
          <p:spPr>
            <a:xfrm>
              <a:off x="7497655" y="1364697"/>
              <a:ext cx="1022636" cy="412955"/>
            </a:xfrm>
            <a:prstGeom prst="roundRect">
              <a:avLst/>
            </a:prstGeom>
            <a:solidFill>
              <a:srgbClr val="F797EC"/>
            </a:solidFill>
            <a:ln w="28575">
              <a:solidFill>
                <a:srgbClr val="F797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D29FBB31-4613-4B60-BEAA-3F8370A81A1D}"/>
                </a:ext>
              </a:extLst>
            </p:cNvPr>
            <p:cNvSpPr/>
            <p:nvPr/>
          </p:nvSpPr>
          <p:spPr>
            <a:xfrm>
              <a:off x="8705365" y="1035670"/>
              <a:ext cx="1022636" cy="412955"/>
            </a:xfrm>
            <a:prstGeom prst="roundRect">
              <a:avLst/>
            </a:prstGeom>
            <a:solidFill>
              <a:srgbClr val="FCDCF8"/>
            </a:solidFill>
            <a:ln w="28575">
              <a:solidFill>
                <a:srgbClr val="FCDC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D29FBB31-4613-4B60-BEAA-3F8370A81A1D}"/>
                </a:ext>
              </a:extLst>
            </p:cNvPr>
            <p:cNvSpPr/>
            <p:nvPr/>
          </p:nvSpPr>
          <p:spPr>
            <a:xfrm>
              <a:off x="6223596" y="4159045"/>
              <a:ext cx="1022636" cy="392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D29FBB31-4613-4B60-BEAA-3F8370A81A1D}"/>
                </a:ext>
              </a:extLst>
            </p:cNvPr>
            <p:cNvSpPr/>
            <p:nvPr/>
          </p:nvSpPr>
          <p:spPr>
            <a:xfrm>
              <a:off x="9967073" y="1406904"/>
              <a:ext cx="1022637" cy="4129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: Rounded Corners 6">
              <a:extLst>
                <a:ext uri="{FF2B5EF4-FFF2-40B4-BE49-F238E27FC236}">
                  <a16:creationId xmlns:a16="http://schemas.microsoft.com/office/drawing/2014/main" id="{D29FBB31-4613-4B60-BEAA-3F8370A81A1D}"/>
                </a:ext>
              </a:extLst>
            </p:cNvPr>
            <p:cNvSpPr/>
            <p:nvPr/>
          </p:nvSpPr>
          <p:spPr>
            <a:xfrm>
              <a:off x="10935712" y="2370067"/>
              <a:ext cx="1022637" cy="412955"/>
            </a:xfrm>
            <a:prstGeom prst="roundRect">
              <a:avLst/>
            </a:prstGeom>
            <a:solidFill>
              <a:srgbClr val="FAC6F4"/>
            </a:solidFill>
            <a:ln w="28575">
              <a:solidFill>
                <a:srgbClr val="FAC6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02" y="1088376"/>
            <a:ext cx="916568" cy="916568"/>
          </a:xfrm>
          <a:prstGeom prst="rect">
            <a:avLst/>
          </a:prstGeom>
          <a:ln>
            <a:noFill/>
          </a:ln>
        </p:spPr>
      </p:pic>
      <p:pic>
        <p:nvPicPr>
          <p:cNvPr id="48" name="Picture 2" descr="Heart Sad Upset Sticker - Heart Sad Upset Down Stickers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81" y="1246880"/>
            <a:ext cx="669709" cy="6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o.remove.bg/downloads/2972b77d-6744-4bcf-8c4d-c84df071b712/image-removebg-preview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01" y="5746400"/>
            <a:ext cx="643334" cy="10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ee the source image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95" y="200053"/>
            <a:ext cx="1661338" cy="12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13" descr="No photo description available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" y="369251"/>
            <a:ext cx="1767842" cy="15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66" y="52661"/>
            <a:ext cx="812077" cy="1984615"/>
          </a:xfrm>
          <a:prstGeom prst="rect">
            <a:avLst/>
          </a:prstGeom>
        </p:spPr>
      </p:pic>
      <p:pic>
        <p:nvPicPr>
          <p:cNvPr id="51" name="Picture 16" descr="See the source image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905">
            <a:off x="3846678" y="837316"/>
            <a:ext cx="1127917" cy="10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9433983" y="3762523"/>
            <a:ext cx="2629017" cy="3035579"/>
            <a:chOff x="9448289" y="3743773"/>
            <a:chExt cx="2629017" cy="3035579"/>
          </a:xfrm>
        </p:grpSpPr>
        <p:grpSp>
          <p:nvGrpSpPr>
            <p:cNvPr id="57" name="Group 56"/>
            <p:cNvGrpSpPr/>
            <p:nvPr/>
          </p:nvGrpSpPr>
          <p:grpSpPr>
            <a:xfrm>
              <a:off x="9448289" y="4183008"/>
              <a:ext cx="1191237" cy="1473673"/>
              <a:chOff x="5737726" y="3215979"/>
              <a:chExt cx="1377349" cy="1812713"/>
            </a:xfrm>
          </p:grpSpPr>
          <p:pic>
            <p:nvPicPr>
              <p:cNvPr id="64" name="Picture 2" descr="Angry business woman boxing punching Royalty Free Vector"/>
              <p:cNvPicPr>
                <a:picLocks noChangeAspect="1" noChangeArrowheads="1"/>
              </p:cNvPicPr>
              <p:nvPr/>
            </p:nvPicPr>
            <p:blipFill rotWithShape="1"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681"/>
              <a:stretch/>
            </p:blipFill>
            <p:spPr bwMode="auto">
              <a:xfrm>
                <a:off x="5737726" y="3215979"/>
                <a:ext cx="1377349" cy="1358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5967832" y="4574390"/>
                <a:ext cx="869637" cy="454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n w="10160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Fight</a:t>
                </a:r>
                <a:endParaRPr lang="en-US" sz="2000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0148163" y="5257153"/>
              <a:ext cx="1253535" cy="1522199"/>
              <a:chOff x="6616351" y="4336957"/>
              <a:chExt cx="1644418" cy="2098663"/>
            </a:xfrm>
          </p:grpSpPr>
          <p:pic>
            <p:nvPicPr>
              <p:cNvPr id="62" name="Picture 4" descr="Running Vector PNG Photos - PNG All | PNG All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16351" y="4336957"/>
                <a:ext cx="1644418" cy="1644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6804865" y="5926420"/>
                <a:ext cx="1068673" cy="5092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cap="none" spc="0" dirty="0" smtClean="0">
                    <a:ln w="10160">
                      <a:solidFill>
                        <a:srgbClr val="8434B6"/>
                      </a:solidFill>
                      <a:prstDash val="solid"/>
                    </a:ln>
                    <a:solidFill>
                      <a:srgbClr val="8434B6"/>
                    </a:solidFill>
                    <a:latin typeface="Comic Sans MS" panose="030F0702030302020204" pitchFamily="66" charset="0"/>
                  </a:rPr>
                  <a:t>Flight</a:t>
                </a:r>
                <a:endParaRPr lang="en-US" sz="1600" cap="none" spc="0" dirty="0">
                  <a:ln w="10160">
                    <a:solidFill>
                      <a:srgbClr val="8434B6"/>
                    </a:solidFill>
                    <a:prstDash val="solid"/>
                  </a:ln>
                  <a:solidFill>
                    <a:srgbClr val="8434B6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139229" y="3743773"/>
              <a:ext cx="938077" cy="1861495"/>
              <a:chOff x="8023677" y="2981950"/>
              <a:chExt cx="1281447" cy="2729548"/>
            </a:xfrm>
          </p:grpSpPr>
          <p:pic>
            <p:nvPicPr>
              <p:cNvPr id="60" name="Picture 6" descr="Boy Scared Illustrations, Royalty-Free Vector Graphics &amp; Clip Art - iStock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84" r="30861"/>
              <a:stretch/>
            </p:blipFill>
            <p:spPr bwMode="auto">
              <a:xfrm>
                <a:off x="8092769" y="2981950"/>
                <a:ext cx="905281" cy="254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8023677" y="5169939"/>
                <a:ext cx="1281447" cy="54155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cap="none" spc="0" dirty="0" smtClean="0">
                    <a:ln w="1016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Freeze</a:t>
                </a:r>
                <a:endParaRPr lang="en-US" cap="none" spc="0" dirty="0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701883" y="4834130"/>
            <a:ext cx="2054160" cy="1779306"/>
            <a:chOff x="9767759" y="184750"/>
            <a:chExt cx="2054160" cy="1779306"/>
          </a:xfrm>
        </p:grpSpPr>
        <p:pic>
          <p:nvPicPr>
            <p:cNvPr id="67" name="Picture 4" descr="https://o.remove.bg/downloads/8650494d-baa4-4060-8367-9050838be9b8/image-removebg-preview.png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524"/>
            <a:stretch/>
          </p:blipFill>
          <p:spPr bwMode="auto">
            <a:xfrm>
              <a:off x="9767759" y="347164"/>
              <a:ext cx="1208592" cy="1616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7528" y="184750"/>
              <a:ext cx="1024391" cy="1736378"/>
            </a:xfrm>
            <a:prstGeom prst="rect">
              <a:avLst/>
            </a:prstGeom>
          </p:spPr>
        </p:pic>
      </p:grpSp>
      <p:pic>
        <p:nvPicPr>
          <p:cNvPr id="69" name="Picture 6" descr="See the source image"/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5" y="2778039"/>
            <a:ext cx="2223944" cy="10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1689896" y="3690917"/>
            <a:ext cx="1931841" cy="1615182"/>
            <a:chOff x="6831413" y="4944499"/>
            <a:chExt cx="1931841" cy="1615182"/>
          </a:xfrm>
        </p:grpSpPr>
        <p:pic>
          <p:nvPicPr>
            <p:cNvPr id="72" name="Picture 6" descr="https://o.remove.bg/downloads/f6e46a53-b5bc-4bd5-97e1-4116b304b359/image-removebg-preview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67661">
              <a:off x="6831413" y="4944499"/>
              <a:ext cx="1100204" cy="110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https://o.remove.bg/downloads/e194cb2e-931e-4436-bd9b-b9ab7cd42aea/image-removebg-preview.pn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885" y="5565452"/>
              <a:ext cx="1474369" cy="99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7" y="4436869"/>
            <a:ext cx="1424468" cy="1053896"/>
          </a:xfrm>
          <a:prstGeom prst="rect">
            <a:avLst/>
          </a:prstGeom>
        </p:spPr>
      </p:pic>
      <p:pic>
        <p:nvPicPr>
          <p:cNvPr id="75" name="Picture 8" descr="Cartoon Inspire GIF by Pablo TV Show"/>
          <p:cNvPicPr>
            <a:picLocks noChangeAspect="1" noChangeArrowheads="1" noCrop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5" y="5468639"/>
            <a:ext cx="1985927" cy="1117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5361347" y="5615536"/>
            <a:ext cx="2338899" cy="108348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Lets check in!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are you today?</a:t>
            </a:r>
          </a:p>
        </p:txBody>
      </p:sp>
      <p:pic>
        <p:nvPicPr>
          <p:cNvPr id="70" name="Picture 2" descr="April 2022: The Complexities of Consent - Domestic Violence Services ...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2" y="4304852"/>
            <a:ext cx="1266373" cy="11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Image result for happy emoji gif no background"/>
          <p:cNvPicPr>
            <a:picLocks noChangeAspect="1" noChangeArrowheads="1" noCrop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6" y="1882521"/>
            <a:ext cx="848018" cy="8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lets chill animated text"/>
          <p:cNvPicPr>
            <a:picLocks noChangeAspect="1" noChangeArrowheads="1" noCrop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72" y="1639389"/>
            <a:ext cx="1588438" cy="2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defRPr/>
            </a:pPr>
            <a:r>
              <a:rPr lang="en-US" dirty="0" smtClean="0">
                <a:solidFill>
                  <a:srgbClr val="E30615"/>
                </a:solidFill>
                <a:latin typeface="Trebuchet MS"/>
                <a:cs typeface="Trebuchet MS"/>
              </a:rPr>
              <a:t>So.. Why WeMatter?</a:t>
            </a:r>
            <a:endParaRPr lang="en-US" dirty="0">
              <a:solidFill>
                <a:srgbClr val="E30615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Success from Pilot – 493 referrals received with an 85% engagement rate.</a:t>
            </a:r>
          </a:p>
          <a:p>
            <a:r>
              <a:rPr lang="en-GB" sz="3300" dirty="0" smtClean="0"/>
              <a:t>WeMatter evaluation – evidence based that this intervention does work.</a:t>
            </a:r>
            <a:r>
              <a:rPr lang="en-US" sz="3300" dirty="0"/>
              <a:t> </a:t>
            </a:r>
            <a:endParaRPr lang="en-US" sz="3300" dirty="0" smtClean="0"/>
          </a:p>
          <a:p>
            <a:r>
              <a:rPr lang="en-US" sz="3300" dirty="0" smtClean="0"/>
              <a:t>90</a:t>
            </a:r>
            <a:r>
              <a:rPr lang="en-US" sz="3300" dirty="0"/>
              <a:t>% of the younger group and 89% of the older group </a:t>
            </a:r>
            <a:r>
              <a:rPr lang="en-US" sz="3300" dirty="0" smtClean="0"/>
              <a:t>said that the online delivery was something that they “liked” or “liked it very much” </a:t>
            </a:r>
            <a:endParaRPr lang="en-GB" sz="3300" dirty="0" smtClean="0"/>
          </a:p>
          <a:p>
            <a:r>
              <a:rPr lang="en-GB" sz="3300" dirty="0" smtClean="0"/>
              <a:t>Providing a specialist support service at no cost to services locally up until March 2025  </a:t>
            </a:r>
          </a:p>
          <a:p>
            <a:r>
              <a:rPr lang="en-GB" sz="3300" dirty="0" smtClean="0"/>
              <a:t>Support with local demand and capacity.</a:t>
            </a:r>
          </a:p>
          <a:p>
            <a:r>
              <a:rPr lang="en-GB" sz="3300" dirty="0" smtClean="0"/>
              <a:t>Reducing post code lottery for DA CYP services. </a:t>
            </a:r>
          </a:p>
          <a:p>
            <a:r>
              <a:rPr lang="en-GB" sz="3300" dirty="0" smtClean="0"/>
              <a:t>Positive feedback captured from service users, parents and professionals including a Youth Advisory Board made up of young people who have completed the </a:t>
            </a:r>
            <a:r>
              <a:rPr lang="en-GB" sz="3300" dirty="0" err="1" smtClean="0"/>
              <a:t>WeMatter</a:t>
            </a:r>
            <a:r>
              <a:rPr lang="en-GB" sz="3300" dirty="0" smtClean="0"/>
              <a:t> Programme.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7"/>
          <p:cNvSpPr>
            <a:spLocks noChangeArrowheads="1"/>
          </p:cNvSpPr>
          <p:nvPr/>
        </p:nvSpPr>
        <p:spPr bwMode="auto">
          <a:xfrm>
            <a:off x="402872" y="589318"/>
            <a:ext cx="7307440" cy="224983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2CC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Rounded Rectangular Callout 9"/>
          <p:cNvSpPr>
            <a:spLocks noChangeArrowheads="1"/>
          </p:cNvSpPr>
          <p:nvPr/>
        </p:nvSpPr>
        <p:spPr bwMode="auto">
          <a:xfrm>
            <a:off x="5362222" y="3234267"/>
            <a:ext cx="6129867" cy="297462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E2EFD9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'I liked that the meetings didn’t feel boring and I liked learning about ANTs and playing the games. If you ask my Mum how I am doing she will tell you I am so much better now. I have a really good sleep routine now, because that's important. I help out with chores now because I know how much that helps my Mum and I even have a girlfriend, I have been with her for a month' –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CYP aged 13.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ular Callout 10"/>
          <p:cNvSpPr>
            <a:spLocks noChangeArrowheads="1"/>
          </p:cNvSpPr>
          <p:nvPr/>
        </p:nvSpPr>
        <p:spPr bwMode="auto">
          <a:xfrm>
            <a:off x="346427" y="3341511"/>
            <a:ext cx="4380090" cy="290689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E4D2F2"/>
          </a:solidFill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“You have put the foundations in place for her future. I have begged for help for her for years and nothing and now you guys have been a godsend and arrived at just the right time, thank you so very much” –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Parent CYP aged 8.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Rounded Rectangular Callout 11"/>
          <p:cNvSpPr>
            <a:spLocks noChangeArrowheads="1"/>
          </p:cNvSpPr>
          <p:nvPr/>
        </p:nvSpPr>
        <p:spPr bwMode="auto">
          <a:xfrm>
            <a:off x="7958667" y="516994"/>
            <a:ext cx="3253669" cy="224878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BE4D5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“Thank you for all your help and support of [CYP], this has been the most impactful exercise/process that we and she has experienced (and we've tried quite a few outlets)” –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Professional, Teacher.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1200" y="914400"/>
            <a:ext cx="6615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anose="020B0603020202020204" pitchFamily="34" charset="0"/>
              </a:rPr>
              <a:t>“He is a changed child, the WeMatter sessions have done wonders for him and I have my lovely affectionate boy back. I can’t thank you enough for how much [CYP Programme Facilitators] have changed his outlook. He came home after every session and told me what he had been doing, I can’t even explain the difference in him” – </a:t>
            </a:r>
            <a:r>
              <a:rPr lang="en-GB" sz="1600" b="1" dirty="0" smtClean="0">
                <a:latin typeface="Trebuchet MS" panose="020B0603020202020204" pitchFamily="34" charset="0"/>
              </a:rPr>
              <a:t>Parent of CYP aged 13.</a:t>
            </a:r>
            <a:endParaRPr lang="en-GB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presentation">
  <a:themeElements>
    <a:clrScheme name="Custom 5">
      <a:dk1>
        <a:srgbClr val="1A1918"/>
      </a:dk1>
      <a:lt1>
        <a:srgbClr val="FFFFFF"/>
      </a:lt1>
      <a:dk2>
        <a:srgbClr val="3E456A"/>
      </a:dk2>
      <a:lt2>
        <a:srgbClr val="E30628"/>
      </a:lt2>
      <a:accent1>
        <a:srgbClr val="E86175"/>
      </a:accent1>
      <a:accent2>
        <a:srgbClr val="27647B"/>
      </a:accent2>
      <a:accent3>
        <a:srgbClr val="A0C7F2"/>
      </a:accent3>
      <a:accent4>
        <a:srgbClr val="DE754C"/>
      </a:accent4>
      <a:accent5>
        <a:srgbClr val="482C7C"/>
      </a:accent5>
      <a:accent6>
        <a:srgbClr val="FFC76C"/>
      </a:accent6>
      <a:hlink>
        <a:srgbClr val="12124C"/>
      </a:hlink>
      <a:folHlink>
        <a:srgbClr val="71B79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765</Words>
  <Application>Microsoft Office PowerPoint</Application>
  <PresentationFormat>Widescreen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Comic Sans MS</vt:lpstr>
      <vt:lpstr>Trebuchet MS</vt:lpstr>
      <vt:lpstr>Wingdings</vt:lpstr>
      <vt:lpstr>VSpresentation</vt:lpstr>
      <vt:lpstr>Introduction to WeMatter </vt:lpstr>
      <vt:lpstr>PowerPoint Presentation</vt:lpstr>
      <vt:lpstr>PowerPoint Presentation</vt:lpstr>
      <vt:lpstr>PowerPoint Presentation</vt:lpstr>
      <vt:lpstr>PowerPoint Presentation</vt:lpstr>
      <vt:lpstr>So.. Why WeMatter?</vt:lpstr>
      <vt:lpstr>PowerPoint Presentation</vt:lpstr>
    </vt:vector>
  </TitlesOfParts>
  <Company>Victim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 Strategy Recommendations  Spring 2022</dc:title>
  <dc:creator>Sue Morgan</dc:creator>
  <cp:lastModifiedBy>Elijah Giraudel</cp:lastModifiedBy>
  <cp:revision>145</cp:revision>
  <dcterms:created xsi:type="dcterms:W3CDTF">2022-02-13T17:47:11Z</dcterms:created>
  <dcterms:modified xsi:type="dcterms:W3CDTF">2024-07-16T12:54:11Z</dcterms:modified>
</cp:coreProperties>
</file>