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3"/>
  </p:notesMasterIdLst>
  <p:sldIdLst>
    <p:sldId id="256" r:id="rId5"/>
    <p:sldId id="258" r:id="rId6"/>
    <p:sldId id="263" r:id="rId7"/>
    <p:sldId id="264"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B137C-13DA-4915-B680-C2E6B0164EB5}" v="2" dt="2025-07-14T12:59:43.078"/>
    <p1510:client id="{6F77DE7F-6CA9-44DF-998B-26F06ED393B7}" v="2" dt="2025-07-14T12:57:42.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7/14/2025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7/14/2025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7/14/2025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hyperlink" Target="https://www.newcastlesafeguarding.org.uk/our-training/" TargetMode="External"/><Relationship Id="rId3" Type="http://schemas.openxmlformats.org/officeDocument/2006/relationships/hyperlink" Target="https://youtu.be/FZ9ekURWLmw" TargetMode="External"/><Relationship Id="rId7" Type="http://schemas.openxmlformats.org/officeDocument/2006/relationships/hyperlink" Target="https://alcoholchange.org.uk/publication/how-to-use-legal-powers-to-safeguard-highly-vulnerable-dependent-drinkers" TargetMode="External"/><Relationship Id="rId2" Type="http://schemas.openxmlformats.org/officeDocument/2006/relationships/hyperlink" Target="https://youtu.be/wXhDsbNlppA" TargetMode="External"/><Relationship Id="rId1" Type="http://schemas.openxmlformats.org/officeDocument/2006/relationships/slideLayout" Target="../slideLayouts/slideLayout2.xml"/><Relationship Id="rId6" Type="http://schemas.openxmlformats.org/officeDocument/2006/relationships/hyperlink" Target="https://www.stigmakills.org.uk/" TargetMode="External"/><Relationship Id="rId5" Type="http://schemas.openxmlformats.org/officeDocument/2006/relationships/hyperlink" Target="https://www.newcastlesafeguarding.org.uk/resources/stigma-practice-briefing/" TargetMode="External"/><Relationship Id="rId4" Type="http://schemas.openxmlformats.org/officeDocument/2006/relationships/hyperlink" Target="https://www.antistigmanetwork.org.uk/" TargetMode="External"/><Relationship Id="rId9" Type="http://schemas.openxmlformats.org/officeDocument/2006/relationships/hyperlink" Target="https://www.newcastle.gov.uk/services/public-health-wellbeing-and-leisure/reports-training-and-information/public-healt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r>
              <a:rPr lang="en-US" b="1"/>
              <a:t>Safeguarding adults at risk who have needs related to their drug/alcohol use</a:t>
            </a:r>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472692" y="2421934"/>
            <a:ext cx="11486540" cy="4097981"/>
          </a:xfrm>
        </p:spPr>
        <p:txBody>
          <a:bodyPr vert="horz" lIns="91440" tIns="45720" rIns="91440" bIns="45720" rtlCol="0" anchor="t">
            <a:normAutofit/>
          </a:bodyPr>
          <a:lstStyle/>
          <a:p>
            <a:r>
              <a:rPr lang="en-US">
                <a:latin typeface="Arial"/>
                <a:cs typeface="Arial"/>
              </a:rPr>
              <a:t>A joint Safeguarding Adults Review (SAR) - Domestic Homicide Review (DHR) was completed in early 2025 in relation to Adult O. Adult O had care and support needs, primarily linked to her drug and alcohol use. She was the victim of domestic abuse over a long period of time from different intimate partners. </a:t>
            </a:r>
          </a:p>
          <a:p>
            <a:pPr>
              <a:buClr>
                <a:srgbClr val="EF53A5"/>
              </a:buClr>
            </a:pPr>
            <a:r>
              <a:rPr lang="en-US">
                <a:latin typeface="Arial"/>
                <a:cs typeface="Arial"/>
              </a:rPr>
              <a:t>The Adult O SAR-DHR identified that there were missed opportunities for safeguarding adult referrals to be made. This may have been because there was lack of recognition of her vulnerability and/or abuse was hidden as a result of factors linked to drug and alcohol use (e.g. injuries presumed to be as a result of falls/accidents rather than abuse).  </a:t>
            </a:r>
            <a:endParaRPr lang="en-US">
              <a:latin typeface="Century Gothic" panose="020B0502020202020204"/>
              <a:cs typeface="Arial"/>
            </a:endParaRPr>
          </a:p>
          <a:p>
            <a:pPr>
              <a:buClr>
                <a:srgbClr val="EF53A5"/>
              </a:buClr>
            </a:pPr>
            <a:r>
              <a:rPr lang="en-US">
                <a:latin typeface="Arial"/>
                <a:cs typeface="Arial"/>
              </a:rPr>
              <a:t>The Care Act 2014 is clear that care and support needs may arise as a result of a person’s substance misuse. Adults who have care and support needs related to their drug and or alcohol use are particularly vulnerable to abuse and neglect and may be less able to protect themselves from harm. </a:t>
            </a:r>
            <a:endParaRPr lang="en-US"/>
          </a:p>
          <a:p>
            <a:pPr>
              <a:buClr>
                <a:srgbClr val="EF53A5"/>
              </a:buClr>
            </a:pPr>
            <a:endParaRPr lang="en-US"/>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3F214D4-3565-AE29-B4AD-E2B26D28912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435051B-A445-EA6F-EB52-DD62F1CBA4C6}"/>
              </a:ext>
            </a:extLst>
          </p:cNvPr>
          <p:cNvSpPr>
            <a:spLocks noGrp="1"/>
          </p:cNvSpPr>
          <p:nvPr>
            <p:ph type="title"/>
          </p:nvPr>
        </p:nvSpPr>
        <p:spPr>
          <a:xfrm>
            <a:off x="653143" y="1645920"/>
            <a:ext cx="3783563" cy="4470821"/>
          </a:xfrm>
        </p:spPr>
        <p:txBody>
          <a:bodyPr vert="horz" lIns="91440" tIns="45720" rIns="91440" bIns="45720" rtlCol="0" anchor="t">
            <a:noAutofit/>
          </a:bodyPr>
          <a:lstStyle/>
          <a:p>
            <a:pPr marL="514350" indent="-514350">
              <a:buAutoNum type="arabicPeriod"/>
            </a:pPr>
            <a:r>
              <a:rPr lang="en-US" sz="3200">
                <a:solidFill>
                  <a:srgbClr val="FFFFFF"/>
                </a:solidFill>
                <a:latin typeface="Arial"/>
                <a:cs typeface="Arial"/>
              </a:rPr>
              <a:t>Think about someone you have worked with who has care and support needs because of their drug and/or alcohol use:</a:t>
            </a:r>
            <a:endParaRPr lang="en-US" sz="3200"/>
          </a:p>
          <a:p>
            <a:pPr algn="r"/>
            <a:endParaRPr lang="en-GB">
              <a:solidFill>
                <a:srgbClr val="FFFFFF"/>
              </a:solidFill>
            </a:endParaRPr>
          </a:p>
        </p:txBody>
      </p:sp>
      <p:sp>
        <p:nvSpPr>
          <p:cNvPr id="3" name="Content Placeholder 2">
            <a:extLst>
              <a:ext uri="{FF2B5EF4-FFF2-40B4-BE49-F238E27FC236}">
                <a16:creationId xmlns:a16="http://schemas.microsoft.com/office/drawing/2014/main" id="{071C5449-E657-95BD-7E83-27A8EDBCCFD0}"/>
              </a:ext>
            </a:extLst>
          </p:cNvPr>
          <p:cNvSpPr>
            <a:spLocks noGrp="1"/>
          </p:cNvSpPr>
          <p:nvPr>
            <p:ph idx="1"/>
          </p:nvPr>
        </p:nvSpPr>
        <p:spPr>
          <a:xfrm>
            <a:off x="5204109" y="1475473"/>
            <a:ext cx="6410792" cy="4470821"/>
          </a:xfrm>
        </p:spPr>
        <p:txBody>
          <a:bodyPr vert="horz" lIns="91440" tIns="45720" rIns="91440" bIns="45720" rtlCol="0" anchor="t">
            <a:noAutofit/>
          </a:bodyPr>
          <a:lstStyle/>
          <a:p>
            <a:pPr>
              <a:buClr>
                <a:srgbClr val="EF53A5"/>
              </a:buClr>
              <a:buFont typeface="Calibri" charset="2"/>
              <a:buChar char="-"/>
            </a:pPr>
            <a:r>
              <a:rPr lang="en-US" sz="2800">
                <a:latin typeface="Arial"/>
                <a:cs typeface="Arial"/>
              </a:rPr>
              <a:t>What might some of the barriers be to making a safeguarding adults referral?</a:t>
            </a:r>
            <a:endParaRPr lang="en-GB" sz="2800">
              <a:latin typeface="Century Gothic" panose="020B0502020202020204"/>
              <a:cs typeface="Arial"/>
            </a:endParaRPr>
          </a:p>
          <a:p>
            <a:pPr>
              <a:buClr>
                <a:srgbClr val="EF53A5"/>
              </a:buClr>
              <a:buFont typeface="Calibri" charset="2"/>
              <a:buChar char="-"/>
            </a:pPr>
            <a:r>
              <a:rPr lang="en-US" sz="2800">
                <a:latin typeface="Arial"/>
                <a:cs typeface="Arial"/>
              </a:rPr>
              <a:t>What are some of the factors that might lead to abuse or neglect being missed or overlooked? </a:t>
            </a:r>
            <a:endParaRPr lang="en-GB" sz="2800">
              <a:latin typeface="Century Gothic" panose="020B0502020202020204"/>
              <a:cs typeface="Arial"/>
            </a:endParaRPr>
          </a:p>
          <a:p>
            <a:pPr>
              <a:buClr>
                <a:srgbClr val="EF53A5"/>
              </a:buClr>
              <a:buFont typeface="Calibri" charset="2"/>
              <a:buChar char="-"/>
            </a:pPr>
            <a:r>
              <a:rPr lang="en-US" sz="2800">
                <a:latin typeface="Arial"/>
                <a:cs typeface="Arial"/>
              </a:rPr>
              <a:t>Why might they be less able to protect themselves from harm?</a:t>
            </a:r>
            <a:endParaRPr lang="en-GB" sz="2800"/>
          </a:p>
          <a:p>
            <a:pPr>
              <a:buClr>
                <a:srgbClr val="EF53A5"/>
              </a:buClr>
              <a:buFont typeface="Calibri" charset="2"/>
              <a:buChar char="-"/>
            </a:pPr>
            <a:r>
              <a:rPr lang="en-US" sz="2800">
                <a:latin typeface="Arial"/>
                <a:cs typeface="Arial"/>
              </a:rPr>
              <a:t>How might stigma impact upon them getting the help and support they need?</a:t>
            </a:r>
            <a:endParaRPr lang="en-GB" sz="2800"/>
          </a:p>
          <a:p>
            <a:pPr>
              <a:buClr>
                <a:srgbClr val="EF53A5"/>
              </a:buClr>
              <a:buFont typeface="Calibri" charset="2"/>
              <a:buChar char="-"/>
            </a:pPr>
            <a:endParaRPr lang="en-GB"/>
          </a:p>
        </p:txBody>
      </p:sp>
      <p:sp>
        <p:nvSpPr>
          <p:cNvPr id="4" name="Title 1">
            <a:extLst>
              <a:ext uri="{FF2B5EF4-FFF2-40B4-BE49-F238E27FC236}">
                <a16:creationId xmlns:a16="http://schemas.microsoft.com/office/drawing/2014/main" id="{19093CDE-248D-32CD-1303-E6193CE66AD9}"/>
              </a:ext>
            </a:extLst>
          </p:cNvPr>
          <p:cNvSpPr txBox="1">
            <a:spLocks/>
          </p:cNvSpPr>
          <p:nvPr/>
        </p:nvSpPr>
        <p:spPr>
          <a:xfrm>
            <a:off x="623750" y="251460"/>
            <a:ext cx="8947522" cy="1143001"/>
          </a:xfrm>
          <a:prstGeom prst="rect">
            <a:avLst/>
          </a:prstGeom>
          <a:solidFill>
            <a:schemeClr val="accent1"/>
          </a:solidFill>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FFFFFF"/>
                </a:solidFill>
              </a:rPr>
              <a:t>Team Talk Reflective Questions</a:t>
            </a:r>
          </a:p>
        </p:txBody>
      </p:sp>
    </p:spTree>
    <p:extLst>
      <p:ext uri="{BB962C8B-B14F-4D97-AF65-F5344CB8AC3E}">
        <p14:creationId xmlns:p14="http://schemas.microsoft.com/office/powerpoint/2010/main" val="260827342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557945" y="488207"/>
            <a:ext cx="6586489" cy="5269313"/>
          </a:xfrm>
        </p:spPr>
        <p:txBody>
          <a:bodyPr vert="horz" lIns="91440" tIns="45720" rIns="91440" bIns="45720" rtlCol="0" anchor="t">
            <a:noAutofit/>
          </a:bodyPr>
          <a:lstStyle/>
          <a:p>
            <a:pPr marL="0" indent="0">
              <a:lnSpc>
                <a:spcPct val="90000"/>
              </a:lnSpc>
              <a:buNone/>
            </a:pPr>
            <a:r>
              <a:rPr lang="en-US" sz="2400" dirty="0">
                <a:latin typeface="Arial"/>
                <a:cs typeface="Arial"/>
              </a:rPr>
              <a:t>2. In your experience, what has worked well in safeguarding adults with needs related to their drug/alcohol use? How have you overcome some of the barriers/factors discussed in question 1? </a:t>
            </a:r>
            <a:endParaRPr lang="en-GB" sz="2400" dirty="0">
              <a:latin typeface="Century Gothic" panose="020B0502020202020204"/>
              <a:cs typeface="Arial"/>
            </a:endParaRPr>
          </a:p>
          <a:p>
            <a:pPr marL="0" indent="0">
              <a:lnSpc>
                <a:spcPct val="90000"/>
              </a:lnSpc>
              <a:buNone/>
            </a:pPr>
            <a:r>
              <a:rPr lang="en-US" sz="2400" dirty="0">
                <a:latin typeface="Arial"/>
                <a:cs typeface="Arial"/>
              </a:rPr>
              <a:t>3. How confident are you in using legal frameworks to safeguard adults with needs related to their drug/alcohol use?</a:t>
            </a:r>
            <a:endParaRPr lang="en-GB" sz="2400" dirty="0">
              <a:latin typeface="Century Gothic" panose="020B0502020202020204"/>
              <a:cs typeface="Arial"/>
            </a:endParaRPr>
          </a:p>
          <a:p>
            <a:pPr marL="0" indent="0">
              <a:lnSpc>
                <a:spcPct val="90000"/>
              </a:lnSpc>
              <a:buNone/>
            </a:pPr>
            <a:r>
              <a:rPr lang="en-US" sz="2400" dirty="0">
                <a:latin typeface="Arial"/>
                <a:cs typeface="Arial"/>
              </a:rPr>
              <a:t>4. How confident do you feel to spot the signs someone is using drugs or alcohol and discuss their use with them? </a:t>
            </a:r>
            <a:endParaRPr lang="en-GB" sz="2400" dirty="0">
              <a:latin typeface="Century Gothic" panose="020B0502020202020204"/>
              <a:cs typeface="Arial"/>
            </a:endParaRPr>
          </a:p>
          <a:p>
            <a:pPr marL="0" indent="0">
              <a:lnSpc>
                <a:spcPct val="90000"/>
              </a:lnSpc>
              <a:buNone/>
            </a:pPr>
            <a:r>
              <a:rPr lang="en-US" sz="2400" dirty="0">
                <a:latin typeface="Arial"/>
                <a:cs typeface="Arial"/>
              </a:rPr>
              <a:t>5. Are you familiar with the services available to support adults who have needs related to their drug or alcohol use?</a:t>
            </a:r>
            <a:endParaRPr lang="en-GB" sz="2400">
              <a:latin typeface="Century Gothic" panose="020B0502020202020204"/>
              <a:cs typeface="Arial"/>
            </a:endParaRPr>
          </a:p>
          <a:p>
            <a:pPr marL="0" indent="0">
              <a:lnSpc>
                <a:spcPct val="90000"/>
              </a:lnSpc>
              <a:buNone/>
            </a:pPr>
            <a:r>
              <a:rPr lang="en-US" sz="2400" dirty="0">
                <a:latin typeface="Arial"/>
                <a:cs typeface="Arial"/>
              </a:rPr>
              <a:t>6. Final reflection – how will discussions today impact upon your practice? </a:t>
            </a:r>
            <a:endParaRPr lang="en-GB" sz="2400" dirty="0"/>
          </a:p>
          <a:p>
            <a:pPr>
              <a:lnSpc>
                <a:spcPct val="90000"/>
              </a:lnSpc>
              <a:buClr>
                <a:srgbClr val="EF53A5"/>
              </a:buClr>
              <a:buAutoNum type="arabicPeriod"/>
            </a:pPr>
            <a:endParaRPr lang="en-GB"/>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8497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a:t>Further resources and training</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1103311" y="1346886"/>
            <a:ext cx="10536753" cy="4901513"/>
          </a:xfrm>
        </p:spPr>
        <p:txBody>
          <a:bodyPr vert="horz" lIns="91440" tIns="45720" rIns="91440" bIns="45720" rtlCol="0" anchor="t">
            <a:normAutofit/>
          </a:bodyPr>
          <a:lstStyle/>
          <a:p>
            <a:r>
              <a:rPr lang="en-US" sz="2800">
                <a:solidFill>
                  <a:schemeClr val="tx1">
                    <a:lumMod val="95000"/>
                  </a:schemeClr>
                </a:solidFill>
                <a:latin typeface="Arial"/>
                <a:cs typeface="Arial"/>
                <a:hlinkClick r:id="rId2">
                  <a:extLst>
                    <a:ext uri="{A12FA001-AC4F-418D-AE19-62706E023703}">
                      <ahyp:hlinkClr xmlns:ahyp="http://schemas.microsoft.com/office/drawing/2018/hyperlinkcolor" val="tx"/>
                    </a:ext>
                  </a:extLst>
                </a:hlinkClick>
              </a:rPr>
              <a:t>Drug and alcohol support in Newcastle animation</a:t>
            </a:r>
            <a:endParaRPr lang="en-GB" sz="2800">
              <a:solidFill>
                <a:schemeClr val="tx1">
                  <a:lumMod val="95000"/>
                </a:schemeClr>
              </a:solidFill>
              <a:hlinkClick r:id="rId2">
                <a:extLst>
                  <a:ext uri="{A12FA001-AC4F-418D-AE19-62706E023703}">
                    <ahyp:hlinkClr xmlns:ahyp="http://schemas.microsoft.com/office/drawing/2018/hyperlinkcolor" val="tx"/>
                  </a:ext>
                </a:extLst>
              </a:hlinkClick>
            </a:endParaRPr>
          </a:p>
          <a:p>
            <a:pPr>
              <a:buClr>
                <a:srgbClr val="EF53A5"/>
              </a:buClr>
            </a:pPr>
            <a:r>
              <a:rPr lang="en-US" sz="2800">
                <a:solidFill>
                  <a:schemeClr val="tx1">
                    <a:lumMod val="95000"/>
                  </a:schemeClr>
                </a:solidFill>
                <a:latin typeface="Arial"/>
                <a:cs typeface="Arial"/>
                <a:hlinkClick r:id="rId3">
                  <a:extLst>
                    <a:ext uri="{A12FA001-AC4F-418D-AE19-62706E023703}">
                      <ahyp:hlinkClr xmlns:ahyp="http://schemas.microsoft.com/office/drawing/2018/hyperlinkcolor" val="tx"/>
                    </a:ext>
                  </a:extLst>
                </a:hlinkClick>
              </a:rPr>
              <a:t>Stigma: A call-to-action animation</a:t>
            </a:r>
            <a:endParaRPr lang="en-GB" sz="2800">
              <a:solidFill>
                <a:schemeClr val="tx1">
                  <a:lumMod val="95000"/>
                </a:schemeClr>
              </a:solidFill>
              <a:hlinkClick r:id="rId3">
                <a:extLst>
                  <a:ext uri="{A12FA001-AC4F-418D-AE19-62706E023703}">
                    <ahyp:hlinkClr xmlns:ahyp="http://schemas.microsoft.com/office/drawing/2018/hyperlinkcolor" val="tx"/>
                  </a:ext>
                </a:extLst>
              </a:hlinkClick>
            </a:endParaRPr>
          </a:p>
          <a:p>
            <a:pPr>
              <a:buClr>
                <a:srgbClr val="EF53A5"/>
              </a:buClr>
            </a:pPr>
            <a:r>
              <a:rPr lang="en-US" sz="2800">
                <a:solidFill>
                  <a:schemeClr val="tx1">
                    <a:lumMod val="95000"/>
                  </a:schemeClr>
                </a:solidFill>
                <a:latin typeface="Arial"/>
                <a:cs typeface="Arial"/>
                <a:hlinkClick r:id="rId4">
                  <a:extLst>
                    <a:ext uri="{A12FA001-AC4F-418D-AE19-62706E023703}">
                      <ahyp:hlinkClr xmlns:ahyp="http://schemas.microsoft.com/office/drawing/2018/hyperlinkcolor" val="tx"/>
                    </a:ext>
                  </a:extLst>
                </a:hlinkClick>
              </a:rPr>
              <a:t>Anti-Stigma Network</a:t>
            </a:r>
            <a:endParaRPr lang="en-GB" sz="2800">
              <a:solidFill>
                <a:schemeClr val="tx1">
                  <a:lumMod val="95000"/>
                </a:schemeClr>
              </a:solidFill>
              <a:hlinkClick r:id="rId4">
                <a:extLst>
                  <a:ext uri="{A12FA001-AC4F-418D-AE19-62706E023703}">
                    <ahyp:hlinkClr xmlns:ahyp="http://schemas.microsoft.com/office/drawing/2018/hyperlinkcolor" val="tx"/>
                  </a:ext>
                </a:extLst>
              </a:hlinkClick>
            </a:endParaRPr>
          </a:p>
          <a:p>
            <a:pPr>
              <a:buClr>
                <a:srgbClr val="EF53A5"/>
              </a:buClr>
            </a:pPr>
            <a:r>
              <a:rPr lang="en-US" sz="2800">
                <a:solidFill>
                  <a:schemeClr val="tx1">
                    <a:lumMod val="95000"/>
                  </a:schemeClr>
                </a:solidFill>
                <a:latin typeface="Arial"/>
                <a:cs typeface="Arial"/>
                <a:hlinkClick r:id="rId5">
                  <a:extLst>
                    <a:ext uri="{A12FA001-AC4F-418D-AE19-62706E023703}">
                      <ahyp:hlinkClr xmlns:ahyp="http://schemas.microsoft.com/office/drawing/2018/hyperlinkcolor" val="tx"/>
                    </a:ext>
                  </a:extLst>
                </a:hlinkClick>
              </a:rPr>
              <a:t>Stigma-Practice Briefing</a:t>
            </a:r>
            <a:endParaRPr lang="en-GB" sz="2800">
              <a:solidFill>
                <a:schemeClr val="tx1">
                  <a:lumMod val="95000"/>
                </a:schemeClr>
              </a:solidFill>
              <a:hlinkClick r:id="rId5">
                <a:extLst>
                  <a:ext uri="{A12FA001-AC4F-418D-AE19-62706E023703}">
                    <ahyp:hlinkClr xmlns:ahyp="http://schemas.microsoft.com/office/drawing/2018/hyperlinkcolor" val="tx"/>
                  </a:ext>
                </a:extLst>
              </a:hlinkClick>
            </a:endParaRPr>
          </a:p>
          <a:p>
            <a:pPr>
              <a:buClr>
                <a:srgbClr val="EF53A5"/>
              </a:buClr>
            </a:pPr>
            <a:r>
              <a:rPr lang="en-US" sz="2800">
                <a:solidFill>
                  <a:schemeClr val="tx1">
                    <a:lumMod val="95000"/>
                  </a:schemeClr>
                </a:solidFill>
                <a:latin typeface="Arial"/>
                <a:cs typeface="Arial"/>
                <a:hlinkClick r:id="rId6">
                  <a:extLst>
                    <a:ext uri="{A12FA001-AC4F-418D-AE19-62706E023703}">
                      <ahyp:hlinkClr xmlns:ahyp="http://schemas.microsoft.com/office/drawing/2018/hyperlinkcolor" val="tx"/>
                    </a:ext>
                  </a:extLst>
                </a:hlinkClick>
              </a:rPr>
              <a:t>Stigma Kills (NHS Addictions Provider Alliance)</a:t>
            </a:r>
            <a:endParaRPr lang="en-GB" sz="2800">
              <a:solidFill>
                <a:schemeClr val="tx1">
                  <a:lumMod val="95000"/>
                </a:schemeClr>
              </a:solidFill>
              <a:hlinkClick r:id="rId6">
                <a:extLst>
                  <a:ext uri="{A12FA001-AC4F-418D-AE19-62706E023703}">
                    <ahyp:hlinkClr xmlns:ahyp="http://schemas.microsoft.com/office/drawing/2018/hyperlinkcolor" val="tx"/>
                  </a:ext>
                </a:extLst>
              </a:hlinkClick>
            </a:endParaRPr>
          </a:p>
          <a:p>
            <a:pPr>
              <a:buClr>
                <a:srgbClr val="EF53A5"/>
              </a:buClr>
            </a:pPr>
            <a:r>
              <a:rPr lang="en-US" sz="2800">
                <a:solidFill>
                  <a:schemeClr val="tx1">
                    <a:lumMod val="95000"/>
                  </a:schemeClr>
                </a:solidFill>
                <a:latin typeface="Arial"/>
                <a:cs typeface="Arial"/>
                <a:hlinkClick r:id="rId7">
                  <a:extLst>
                    <a:ext uri="{A12FA001-AC4F-418D-AE19-62706E023703}">
                      <ahyp:hlinkClr xmlns:ahyp="http://schemas.microsoft.com/office/drawing/2018/hyperlinkcolor" val="tx"/>
                    </a:ext>
                  </a:extLst>
                </a:hlinkClick>
              </a:rPr>
              <a:t>How to use legal powers to safeguard highly vulnerable dependent drinkers (Alcohol Change UK)</a:t>
            </a:r>
            <a:endParaRPr lang="en-GB" sz="2800">
              <a:solidFill>
                <a:schemeClr val="tx1">
                  <a:lumMod val="95000"/>
                </a:schemeClr>
              </a:solidFill>
              <a:hlinkClick r:id="rId7">
                <a:extLst>
                  <a:ext uri="{A12FA001-AC4F-418D-AE19-62706E023703}">
                    <ahyp:hlinkClr xmlns:ahyp="http://schemas.microsoft.com/office/drawing/2018/hyperlinkcolor" val="tx"/>
                  </a:ext>
                </a:extLst>
              </a:hlinkClick>
            </a:endParaRPr>
          </a:p>
          <a:p>
            <a:pPr>
              <a:buClr>
                <a:srgbClr val="EF53A5"/>
              </a:buClr>
            </a:pPr>
            <a:r>
              <a:rPr lang="en-US" sz="2800">
                <a:solidFill>
                  <a:schemeClr val="tx1">
                    <a:lumMod val="95000"/>
                  </a:schemeClr>
                </a:solidFill>
                <a:latin typeface="Arial"/>
                <a:cs typeface="Arial"/>
                <a:hlinkClick r:id="rId8">
                  <a:extLst>
                    <a:ext uri="{A12FA001-AC4F-418D-AE19-62706E023703}">
                      <ahyp:hlinkClr xmlns:ahyp="http://schemas.microsoft.com/office/drawing/2018/hyperlinkcolor" val="tx"/>
                    </a:ext>
                  </a:extLst>
                </a:hlinkClick>
              </a:rPr>
              <a:t>NSAB Safeguarding Adults Training</a:t>
            </a:r>
            <a:endParaRPr lang="en-GB" sz="2800">
              <a:solidFill>
                <a:schemeClr val="tx1">
                  <a:lumMod val="95000"/>
                </a:schemeClr>
              </a:solidFill>
              <a:hlinkClick r:id="rId8">
                <a:extLst>
                  <a:ext uri="{A12FA001-AC4F-418D-AE19-62706E023703}">
                    <ahyp:hlinkClr xmlns:ahyp="http://schemas.microsoft.com/office/drawing/2018/hyperlinkcolor" val="tx"/>
                  </a:ext>
                </a:extLst>
              </a:hlinkClick>
            </a:endParaRPr>
          </a:p>
          <a:p>
            <a:pPr>
              <a:buClr>
                <a:srgbClr val="EF53A5"/>
              </a:buClr>
            </a:pPr>
            <a:r>
              <a:rPr lang="en-US" sz="2800">
                <a:solidFill>
                  <a:schemeClr val="tx1">
                    <a:lumMod val="95000"/>
                  </a:schemeClr>
                </a:solidFill>
                <a:latin typeface="Arial"/>
                <a:cs typeface="Arial"/>
                <a:hlinkClick r:id="rId9">
                  <a:extLst>
                    <a:ext uri="{A12FA001-AC4F-418D-AE19-62706E023703}">
                      <ahyp:hlinkClr xmlns:ahyp="http://schemas.microsoft.com/office/drawing/2018/hyperlinkcolor" val="tx"/>
                    </a:ext>
                  </a:extLst>
                </a:hlinkClick>
              </a:rPr>
              <a:t>Newcastle City Council Public Health Training</a:t>
            </a:r>
            <a:endParaRPr lang="en-GB" sz="2800">
              <a:solidFill>
                <a:schemeClr val="tx1">
                  <a:lumMod val="95000"/>
                </a:schemeClr>
              </a:solidFill>
              <a:hlinkClick r:id="rId9">
                <a:extLst>
                  <a:ext uri="{A12FA001-AC4F-418D-AE19-62706E023703}">
                    <ahyp:hlinkClr xmlns:ahyp="http://schemas.microsoft.com/office/drawing/2018/hyperlinkcolor" val="tx"/>
                  </a:ext>
                </a:extLst>
              </a:hlinkClick>
            </a:endParaRPr>
          </a:p>
          <a:p>
            <a:pPr>
              <a:buClr>
                <a:srgbClr val="EF53A5"/>
              </a:buClr>
            </a:pPr>
            <a:endParaRPr lang="en-GB"/>
          </a:p>
        </p:txBody>
      </p:sp>
    </p:spTree>
    <p:extLst>
      <p:ext uri="{BB962C8B-B14F-4D97-AF65-F5344CB8AC3E}">
        <p14:creationId xmlns:p14="http://schemas.microsoft.com/office/powerpoint/2010/main" val="13049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p:txBody>
          <a:bodyPr vert="horz" lIns="91440" tIns="45720" rIns="91440" bIns="45720" rtlCol="0" anchor="t">
            <a:normAutofit/>
          </a:bodyPr>
          <a:lstStyle/>
          <a:p>
            <a:r>
              <a:rPr lang="en-GB" dirty="0"/>
              <a:t>We'd like to know more about the use of the Team Talks, please complete this </a:t>
            </a:r>
            <a:r>
              <a:rPr lang="en-GB" dirty="0">
                <a:hlinkClick r:id="rId2"/>
              </a:rPr>
              <a:t>short survey </a:t>
            </a:r>
            <a:r>
              <a:rPr lang="en-GB" dirty="0"/>
              <a:t>to help us understand their use and improve them for the future. </a:t>
            </a:r>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1493203" y="3269293"/>
            <a:ext cx="2869425" cy="2862142"/>
          </a:xfrm>
          <a:prstGeom prst="rect">
            <a:avLst/>
          </a:prstGeom>
        </p:spPr>
      </p:pic>
    </p:spTree>
    <p:extLst>
      <p:ext uri="{BB962C8B-B14F-4D97-AF65-F5344CB8AC3E}">
        <p14:creationId xmlns:p14="http://schemas.microsoft.com/office/powerpoint/2010/main" val="1595352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d70344d56568f7aec3524a0cfb33cd8e">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37f24ad352c96ca53cfd4a2b6127794a"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2.xml><?xml version="1.0" encoding="utf-8"?>
<ds:datastoreItem xmlns:ds="http://schemas.openxmlformats.org/officeDocument/2006/customXml" ds:itemID="{4473903D-8585-4C81-BCEA-5732757F910E}">
  <ds:schemaRefs>
    <ds:schemaRef ds:uri="e7c93d94-3567-46e4-b78a-3fd117370cb9"/>
    <ds:schemaRef ds:uri="http://www.w3.org/XML/1998/namespace"/>
    <ds:schemaRef ds:uri="http://purl.org/dc/terms/"/>
    <ds:schemaRef ds:uri="http://schemas.microsoft.com/office/2006/documentManagement/types"/>
    <ds:schemaRef ds:uri="cf69afef-99ba-425a-9397-622cb8d98826"/>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51C9329-4010-4DD3-803B-F1AE253C08A7}">
  <ds:schemaRefs>
    <ds:schemaRef ds:uri="cf69afef-99ba-425a-9397-622cb8d98826"/>
    <ds:schemaRef ds:uri="e7c93d94-3567-46e4-b78a-3fd117370c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888</Words>
  <Application>Microsoft Office PowerPoint</Application>
  <PresentationFormat>Widescreen</PresentationFormat>
  <Paragraphs>56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Ion</vt:lpstr>
      <vt:lpstr>Safeguarding Adults Team Talk</vt:lpstr>
      <vt:lpstr>Introduction</vt:lpstr>
      <vt:lpstr>Think about someone you have worked with who has care and support needs because of their drug and/or alcohol use: </vt:lpstr>
      <vt:lpstr>PowerPoint Presentation</vt:lpstr>
      <vt:lpstr>Further resources and training</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Nixon, Claire</dc:creator>
  <cp:lastModifiedBy>Nixon, Claire</cp:lastModifiedBy>
  <cp:revision>33</cp:revision>
  <dcterms:created xsi:type="dcterms:W3CDTF">2024-11-11T14:48:40Z</dcterms:created>
  <dcterms:modified xsi:type="dcterms:W3CDTF">2025-07-14T12:59:43Z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