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13"/>
  </p:notesMasterIdLst>
  <p:sldIdLst>
    <p:sldId id="256" r:id="rId5"/>
    <p:sldId id="258" r:id="rId6"/>
    <p:sldId id="268" r:id="rId7"/>
    <p:sldId id="264" r:id="rId8"/>
    <p:sldId id="265" r:id="rId9"/>
    <p:sldId id="266" r:id="rId10"/>
    <p:sldId id="267"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AAAC26-1A57-4599-AB2F-22DE56C71D09}" v="21" dt="2025-07-29T07:56:57.916"/>
    <p1510:client id="{B88B7855-55E5-4BDF-8FC4-16B2C4584FE6}" v="54" dt="2025-07-29T06:25:50.2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23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17F04F-2852-47D5-BE7C-0B97153892D1}" type="datetimeFigureOut">
              <a:t>7/29/2025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28ECF-AC30-49E7-8015-67A3B323DFD1}" type="slidenum">
              <a:t>‹#›</a:t>
            </a:fld>
            <a:endParaRPr lang="en-GB"/>
          </a:p>
        </p:txBody>
      </p:sp>
    </p:spTree>
    <p:extLst>
      <p:ext uri="{BB962C8B-B14F-4D97-AF65-F5344CB8AC3E}">
        <p14:creationId xmlns:p14="http://schemas.microsoft.com/office/powerpoint/2010/main" val="386823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NSAB is exploring different ways that key messages can be cascaded to front-line staff. Although formal training can be an important aspect of learning, we are trying to encourage creative ways of learning - in diverse, flexible, and innovative ways. The Team Meeting Training Tool is intended to be used in a Team Meeting but could equally be used in a supervision scenario.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F8228ECF-AC30-49E7-8015-67A3B323DFD1}" type="slidenum">
              <a:t>6</a:t>
            </a:fld>
            <a:endParaRPr lang="en-GB"/>
          </a:p>
        </p:txBody>
      </p:sp>
    </p:spTree>
    <p:extLst>
      <p:ext uri="{BB962C8B-B14F-4D97-AF65-F5344CB8AC3E}">
        <p14:creationId xmlns:p14="http://schemas.microsoft.com/office/powerpoint/2010/main" val="554972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2242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65739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74902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4049826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8237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7/29/2025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6336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7/29/2025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11429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594790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5259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6027F-7875-4030-9381-8BD8C4F21935}" type="datetimeFigureOut">
              <a:rPr lang="en-US" dirty="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7825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9191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94888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7/29/2025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24556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7/29/2025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7353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7/29/2025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742772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7/29/2025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93055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90662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7/29/2025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631223616"/>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hyperlink" Target="https://youtu.be/upB05m3H9dA" TargetMode="External"/><Relationship Id="rId3" Type="http://schemas.openxmlformats.org/officeDocument/2006/relationships/hyperlink" Target="https://www.cntw.nhs.uk/wp-content/uploads/2021/07/Making-Words-Matter-A-Practice-Knowledge-Briefing.pdf" TargetMode="External"/><Relationship Id="rId7" Type="http://schemas.openxmlformats.org/officeDocument/2006/relationships/hyperlink" Target="https://www.youtube.com/watch?v=UaP45GA5FMM" TargetMode="External"/><Relationship Id="rId2" Type="http://schemas.openxmlformats.org/officeDocument/2006/relationships/hyperlink" Target="https://www.newcastlesafeguarding.org.uk/wp-content/uploads/2023/07/Adult-Exploitation-Language-Guidance-Revised-2023-2.pdf" TargetMode="External"/><Relationship Id="rId1" Type="http://schemas.openxmlformats.org/officeDocument/2006/relationships/slideLayout" Target="../slideLayouts/slideLayout2.xml"/><Relationship Id="rId6" Type="http://schemas.openxmlformats.org/officeDocument/2006/relationships/hyperlink" Target="https://www.youtube.com/watch?v=0-R3FVCEN8I&amp;t=7s" TargetMode="External"/><Relationship Id="rId5" Type="http://schemas.openxmlformats.org/officeDocument/2006/relationships/hyperlink" Target="https://www.childrenssociety.org.uk/information/professionals/resources/child-exploitation-language-guide" TargetMode="External"/><Relationship Id="rId4" Type="http://schemas.openxmlformats.org/officeDocument/2006/relationships/hyperlink" Target="https://youtu.be/FZ9ekURWLmw"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forms.office.com/Pages/ResponsePage.aspx?id=wLSfsgQNn0q0YsEpSx4bR4vbesptC75LpgH7vAmwK1BUOUdWV1MyRjJQRzA2VTZCTFRFMzUySExQOC4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newcastlesafeguarding.org.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63149" y="1325880"/>
            <a:ext cx="6181152" cy="3066507"/>
          </a:xfrm>
        </p:spPr>
        <p:txBody>
          <a:bodyPr>
            <a:normAutofit/>
          </a:bodyPr>
          <a:lstStyle/>
          <a:p>
            <a:r>
              <a:rPr lang="en-US" sz="4800"/>
              <a:t>Safeguarding Adults</a:t>
            </a:r>
            <a:br>
              <a:rPr lang="en-US"/>
            </a:br>
            <a:r>
              <a:rPr lang="en-US"/>
              <a:t>Team Talk</a:t>
            </a:r>
          </a:p>
        </p:txBody>
      </p:sp>
      <p:sp>
        <p:nvSpPr>
          <p:cNvPr id="3" name="Subtitle 2"/>
          <p:cNvSpPr>
            <a:spLocks noGrp="1"/>
          </p:cNvSpPr>
          <p:nvPr>
            <p:ph type="subTitle" idx="1"/>
          </p:nvPr>
        </p:nvSpPr>
        <p:spPr>
          <a:xfrm>
            <a:off x="5363149" y="4588329"/>
            <a:ext cx="6181152" cy="1621508"/>
          </a:xfrm>
        </p:spPr>
        <p:txBody>
          <a:bodyPr>
            <a:normAutofit/>
          </a:bodyPr>
          <a:lstStyle/>
          <a:p>
            <a:r>
              <a:rPr lang="en-US" b="1" dirty="0"/>
              <a:t>Language, victim-blaming and stigma</a:t>
            </a:r>
            <a:endParaRPr lang="en-US" dirty="0"/>
          </a:p>
        </p:txBody>
      </p:sp>
      <p:sp>
        <p:nvSpPr>
          <p:cNvPr id="15" name="Rectangle 14">
            <a:extLst>
              <a:ext uri="{FF2B5EF4-FFF2-40B4-BE49-F238E27FC236}">
                <a16:creationId xmlns:a16="http://schemas.microsoft.com/office/drawing/2014/main" id="{9D73BB56-B752-494A-B22C-D261399A3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521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6">
            <a:extLst>
              <a:ext uri="{FF2B5EF4-FFF2-40B4-BE49-F238E27FC236}">
                <a16:creationId xmlns:a16="http://schemas.microsoft.com/office/drawing/2014/main" id="{0C5BD701-33DB-4BFB-9EF2-CFFC30302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6828"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7" name="Freeform 5">
            <a:extLst>
              <a:ext uri="{FF2B5EF4-FFF2-40B4-BE49-F238E27FC236}">
                <a16:creationId xmlns:a16="http://schemas.microsoft.com/office/drawing/2014/main" id="{556E9BFF-3140-4FA4-9A7A-B917DA395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871743"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GB"/>
          </a:p>
        </p:txBody>
      </p:sp>
      <p:pic>
        <p:nvPicPr>
          <p:cNvPr id="4" name="Picture 3" descr="A purple logo with white text&#10;&#10;Description automatically generated">
            <a:extLst>
              <a:ext uri="{FF2B5EF4-FFF2-40B4-BE49-F238E27FC236}">
                <a16:creationId xmlns:a16="http://schemas.microsoft.com/office/drawing/2014/main" id="{B41C0AE6-7B62-DBC5-FA67-CFE2E9365CDA}"/>
              </a:ext>
            </a:extLst>
          </p:cNvPr>
          <p:cNvPicPr>
            <a:picLocks noChangeAspect="1"/>
          </p:cNvPicPr>
          <p:nvPr/>
        </p:nvPicPr>
        <p:blipFill>
          <a:blip r:embed="rId3"/>
          <a:stretch>
            <a:fillRect/>
          </a:stretch>
        </p:blipFill>
        <p:spPr>
          <a:xfrm>
            <a:off x="643854" y="2206206"/>
            <a:ext cx="3431749" cy="2445122"/>
          </a:xfrm>
          <a:prstGeom prst="rect">
            <a:avLst/>
          </a:prstGeom>
          <a:effectLst/>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 name="Title 1">
            <a:extLst>
              <a:ext uri="{FF2B5EF4-FFF2-40B4-BE49-F238E27FC236}">
                <a16:creationId xmlns:a16="http://schemas.microsoft.com/office/drawing/2014/main" id="{BFC7A850-434F-4DBC-6838-DFFAD0E23737}"/>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Introduction</a:t>
            </a:r>
          </a:p>
        </p:txBody>
      </p:sp>
      <p:sp>
        <p:nvSpPr>
          <p:cNvPr id="3" name="Content Placeholder 2">
            <a:extLst>
              <a:ext uri="{FF2B5EF4-FFF2-40B4-BE49-F238E27FC236}">
                <a16:creationId xmlns:a16="http://schemas.microsoft.com/office/drawing/2014/main" id="{FF9A4B16-59A2-DEF9-9C51-68B62AB70554}"/>
              </a:ext>
            </a:extLst>
          </p:cNvPr>
          <p:cNvSpPr>
            <a:spLocks noGrp="1"/>
          </p:cNvSpPr>
          <p:nvPr>
            <p:ph idx="1"/>
          </p:nvPr>
        </p:nvSpPr>
        <p:spPr>
          <a:xfrm>
            <a:off x="472692" y="2421934"/>
            <a:ext cx="11486540" cy="4097981"/>
          </a:xfrm>
        </p:spPr>
        <p:txBody>
          <a:bodyPr vert="horz" lIns="91440" tIns="45720" rIns="91440" bIns="45720" rtlCol="0" anchor="t">
            <a:noAutofit/>
          </a:bodyPr>
          <a:lstStyle/>
          <a:p>
            <a:r>
              <a:rPr lang="en-US" sz="2300" err="1">
                <a:ea typeface="+mj-lt"/>
                <a:cs typeface="+mj-lt"/>
              </a:rPr>
              <a:t>Stigmatising</a:t>
            </a:r>
            <a:r>
              <a:rPr lang="en-US" sz="2300">
                <a:ea typeface="+mj-lt"/>
                <a:cs typeface="+mj-lt"/>
              </a:rPr>
              <a:t>, </a:t>
            </a:r>
            <a:r>
              <a:rPr lang="en-US" sz="2300" err="1">
                <a:ea typeface="+mj-lt"/>
                <a:cs typeface="+mj-lt"/>
              </a:rPr>
              <a:t>dehumanising</a:t>
            </a:r>
            <a:r>
              <a:rPr lang="en-US" sz="2300">
                <a:ea typeface="+mj-lt"/>
                <a:cs typeface="+mj-lt"/>
              </a:rPr>
              <a:t> or victim-blaming language can have a big impact on adults at risk who we are trying to safeguard.</a:t>
            </a:r>
            <a:endParaRPr lang="en-US"/>
          </a:p>
          <a:p>
            <a:pPr>
              <a:buClr>
                <a:srgbClr val="EF53A5"/>
              </a:buClr>
            </a:pPr>
            <a:r>
              <a:rPr lang="en-US" sz="2300">
                <a:ea typeface="+mj-lt"/>
                <a:cs typeface="+mj-lt"/>
              </a:rPr>
              <a:t>Language implying that an adult is complicit or responsible for the abuse, neglect or exploitation that has happened or may happen to them, must be avoided. People are targeted, and subjected to, abuse and exploitation. </a:t>
            </a:r>
            <a:endParaRPr lang="en-US">
              <a:ea typeface="+mj-lt"/>
              <a:cs typeface="+mj-lt"/>
            </a:endParaRPr>
          </a:p>
          <a:p>
            <a:pPr>
              <a:buClr>
                <a:srgbClr val="EF53A5"/>
              </a:buClr>
            </a:pPr>
            <a:r>
              <a:rPr lang="en-US" sz="2300">
                <a:ea typeface="+mj-lt"/>
                <a:cs typeface="+mj-lt"/>
              </a:rPr>
              <a:t>Victim-blaming language may reinforce messages from perpetrators around shame and guilt. This may prevent the person from disclosing their abuse, through fear of being blamed by professionals. When victim-blaming language is used amongst professionals, there is a risk of normalising and minimising the person’s experience or the risk they face.</a:t>
            </a:r>
            <a:endParaRPr lang="en-US">
              <a:ea typeface="+mj-lt"/>
              <a:cs typeface="+mj-lt"/>
            </a:endParaRPr>
          </a:p>
          <a:p>
            <a:pPr>
              <a:buClr>
                <a:srgbClr val="EF53A5"/>
              </a:buClr>
            </a:pPr>
            <a:endParaRPr lang="en-US" sz="2300" dirty="0">
              <a:ea typeface="+mj-lt"/>
              <a:cs typeface="+mj-lt"/>
            </a:endParaRPr>
          </a:p>
          <a:p>
            <a:pPr>
              <a:buClr>
                <a:srgbClr val="EF53A5"/>
              </a:buClr>
            </a:pPr>
            <a:endParaRPr lang="en-US" sz="2300" dirty="0">
              <a:ea typeface="+mj-lt"/>
              <a:cs typeface="+mj-lt"/>
            </a:endParaRPr>
          </a:p>
          <a:p>
            <a:pPr>
              <a:buClr>
                <a:srgbClr val="EF53A5"/>
              </a:buClr>
            </a:pPr>
            <a:endParaRPr lang="en-US" dirty="0">
              <a:latin typeface="Arial"/>
              <a:cs typeface="Arial"/>
            </a:endParaRPr>
          </a:p>
          <a:p>
            <a:pPr>
              <a:buClr>
                <a:srgbClr val="EF53A5"/>
              </a:buClr>
            </a:pPr>
            <a:endParaRPr lang="en-US"/>
          </a:p>
        </p:txBody>
      </p:sp>
    </p:spTree>
    <p:extLst>
      <p:ext uri="{BB962C8B-B14F-4D97-AF65-F5344CB8AC3E}">
        <p14:creationId xmlns:p14="http://schemas.microsoft.com/office/powerpoint/2010/main" val="229197159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F837C8-C63B-D8A9-34C6-FD4B909E3B4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54F8829-AD46-1C86-BEC0-0E796C470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B78D6E31-655E-BD7E-6E3A-D3FCC64362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Freeform 7">
            <a:extLst>
              <a:ext uri="{FF2B5EF4-FFF2-40B4-BE49-F238E27FC236}">
                <a16:creationId xmlns:a16="http://schemas.microsoft.com/office/drawing/2014/main" id="{83D4DA20-C359-7A89-19E6-5D93CF56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8CD76BE2-9329-5584-7BE6-DDAC7983C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 name="Title 1">
            <a:extLst>
              <a:ext uri="{FF2B5EF4-FFF2-40B4-BE49-F238E27FC236}">
                <a16:creationId xmlns:a16="http://schemas.microsoft.com/office/drawing/2014/main" id="{5232FF2F-AB8F-9069-6394-3A8D6BF65889}"/>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Introduction</a:t>
            </a:r>
          </a:p>
        </p:txBody>
      </p:sp>
      <p:sp>
        <p:nvSpPr>
          <p:cNvPr id="3" name="Content Placeholder 2">
            <a:extLst>
              <a:ext uri="{FF2B5EF4-FFF2-40B4-BE49-F238E27FC236}">
                <a16:creationId xmlns:a16="http://schemas.microsoft.com/office/drawing/2014/main" id="{BD0B54EA-8F76-78B6-4586-ACFE53522A98}"/>
              </a:ext>
            </a:extLst>
          </p:cNvPr>
          <p:cNvSpPr>
            <a:spLocks noGrp="1"/>
          </p:cNvSpPr>
          <p:nvPr>
            <p:ph idx="1"/>
          </p:nvPr>
        </p:nvSpPr>
        <p:spPr>
          <a:xfrm>
            <a:off x="472692" y="2421934"/>
            <a:ext cx="11486540" cy="4231665"/>
          </a:xfrm>
        </p:spPr>
        <p:txBody>
          <a:bodyPr vert="horz" lIns="91440" tIns="45720" rIns="91440" bIns="45720" rtlCol="0" anchor="t">
            <a:noAutofit/>
          </a:bodyPr>
          <a:lstStyle/>
          <a:p>
            <a:pPr>
              <a:buClr>
                <a:srgbClr val="EF53A5"/>
              </a:buClr>
            </a:pPr>
            <a:r>
              <a:rPr lang="en-US">
                <a:ea typeface="+mj-lt"/>
                <a:cs typeface="+mj-lt"/>
              </a:rPr>
              <a:t>Professionals must be aware that any recording will be subject to Third Party Disclosure should there be any criminal court case. Inappropriate use of language can have serious consequences within a criminal court context, and may impact upon convictions. </a:t>
            </a:r>
          </a:p>
          <a:p>
            <a:pPr>
              <a:buClr>
                <a:srgbClr val="EF53A5"/>
              </a:buClr>
            </a:pPr>
            <a:r>
              <a:rPr lang="en-US">
                <a:ea typeface="+mj-lt"/>
                <a:cs typeface="+mj-lt"/>
              </a:rPr>
              <a:t>Sometimes jargon/slang terms are used to describe abusive situations e.g. “cuckooing”. These may be well understood by professionals but they can be dehumanising and in some circumstances minimise the risk, violence or abuse. Practitioners should be precise and professional in the language that they use. </a:t>
            </a:r>
          </a:p>
          <a:p>
            <a:pPr>
              <a:buClr>
                <a:srgbClr val="EF53A5"/>
              </a:buClr>
            </a:pPr>
            <a:r>
              <a:rPr lang="en-US" dirty="0">
                <a:ea typeface="+mj-lt"/>
                <a:cs typeface="+mj-lt"/>
              </a:rPr>
              <a:t>Be professionally curious and avoid making assumptions that individuals are making choices. In the context of abuse, often a person’s choice is impacted by dependence, control, coercion or threats.</a:t>
            </a:r>
          </a:p>
          <a:p>
            <a:pPr>
              <a:buClr>
                <a:srgbClr val="EF53A5"/>
              </a:buClr>
            </a:pPr>
            <a:endParaRPr lang="en-US" dirty="0">
              <a:latin typeface="Arial"/>
              <a:ea typeface="+mj-lt"/>
              <a:cs typeface="Arial"/>
            </a:endParaRPr>
          </a:p>
          <a:p>
            <a:pPr>
              <a:buClr>
                <a:srgbClr val="EF53A5"/>
              </a:buClr>
            </a:pPr>
            <a:endParaRPr lang="en-US">
              <a:latin typeface="Century Gothic" panose="020B0502020202020204"/>
              <a:cs typeface="Arial"/>
            </a:endParaRPr>
          </a:p>
        </p:txBody>
      </p:sp>
    </p:spTree>
    <p:extLst>
      <p:ext uri="{BB962C8B-B14F-4D97-AF65-F5344CB8AC3E}">
        <p14:creationId xmlns:p14="http://schemas.microsoft.com/office/powerpoint/2010/main" val="102122808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A1CEBC-8AA4-9EBA-9614-A86C616CB199}"/>
              </a:ext>
            </a:extLst>
          </p:cNvPr>
          <p:cNvSpPr>
            <a:spLocks noGrp="1"/>
          </p:cNvSpPr>
          <p:nvPr>
            <p:ph idx="1"/>
          </p:nvPr>
        </p:nvSpPr>
        <p:spPr>
          <a:xfrm>
            <a:off x="220488" y="488207"/>
            <a:ext cx="7337603" cy="6111522"/>
          </a:xfrm>
        </p:spPr>
        <p:txBody>
          <a:bodyPr vert="horz" lIns="91440" tIns="45720" rIns="91440" bIns="45720" rtlCol="0" anchor="t">
            <a:noAutofit/>
          </a:bodyPr>
          <a:lstStyle/>
          <a:p>
            <a:pPr marL="457200" indent="-457200">
              <a:buClr>
                <a:srgbClr val="EF53A5"/>
              </a:buClr>
              <a:buAutoNum type="arabicPeriod"/>
            </a:pPr>
            <a:r>
              <a:rPr lang="en-GB">
                <a:ea typeface="+mj-lt"/>
                <a:cs typeface="+mj-lt"/>
              </a:rPr>
              <a:t>Have you come across times when the language used by professionals has had an impact on the safeguarding of an adult at risk? </a:t>
            </a:r>
            <a:endParaRPr lang="en-US">
              <a:ea typeface="+mj-lt"/>
              <a:cs typeface="+mj-lt"/>
            </a:endParaRPr>
          </a:p>
          <a:p>
            <a:pPr marL="457200" indent="-457200">
              <a:buClr>
                <a:srgbClr val="EF53A5"/>
              </a:buClr>
              <a:buAutoNum type="arabicPeriod"/>
            </a:pPr>
            <a:r>
              <a:rPr lang="en-GB">
                <a:ea typeface="+mj-lt"/>
                <a:cs typeface="+mj-lt"/>
              </a:rPr>
              <a:t>Can you think of any circumstances where victim-blaming language might be more likely to happen? </a:t>
            </a:r>
          </a:p>
          <a:p>
            <a:pPr marL="457200" indent="-457200">
              <a:buClr>
                <a:srgbClr val="EF53A5"/>
              </a:buClr>
              <a:buAutoNum type="arabicPeriod"/>
            </a:pPr>
            <a:r>
              <a:rPr lang="en-GB">
                <a:ea typeface="+mj-lt"/>
                <a:cs typeface="+mj-lt"/>
              </a:rPr>
              <a:t>Have you got any examples of strength’s based language/phrases that you use in your day-to-day work?</a:t>
            </a:r>
          </a:p>
          <a:p>
            <a:pPr marL="457200" indent="-457200">
              <a:buClr>
                <a:srgbClr val="EF53A5"/>
              </a:buClr>
              <a:buAutoNum type="arabicPeriod"/>
            </a:pPr>
            <a:r>
              <a:rPr lang="en-GB">
                <a:ea typeface="+mj-lt"/>
                <a:cs typeface="+mj-lt"/>
              </a:rPr>
              <a:t>How do you go about self-checking the language/words that you use? Do you have any top tips?</a:t>
            </a:r>
            <a:endParaRPr lang="en-GB"/>
          </a:p>
          <a:p>
            <a:pPr marL="457200" indent="-457200">
              <a:buClr>
                <a:srgbClr val="EF53A5"/>
              </a:buClr>
              <a:buAutoNum type="arabicPeriod"/>
            </a:pPr>
            <a:r>
              <a:rPr lang="en-GB">
                <a:ea typeface="+mj-lt"/>
                <a:cs typeface="+mj-lt"/>
              </a:rPr>
              <a:t>How would you respectfully challenge inappropriate language or stigma by others?</a:t>
            </a:r>
          </a:p>
          <a:p>
            <a:pPr marL="457200" indent="-457200">
              <a:buClr>
                <a:srgbClr val="EF53A5"/>
              </a:buClr>
              <a:buAutoNum type="arabicPeriod"/>
            </a:pPr>
            <a:r>
              <a:rPr lang="en-GB">
                <a:ea typeface="+mj-lt"/>
                <a:cs typeface="+mj-lt"/>
              </a:rPr>
              <a:t>Final reflection – how will discussions today impact upon your practice?</a:t>
            </a:r>
          </a:p>
          <a:p>
            <a:pPr>
              <a:lnSpc>
                <a:spcPct val="90000"/>
              </a:lnSpc>
              <a:buClr>
                <a:srgbClr val="EF53A5"/>
              </a:buClr>
              <a:buAutoNum type="arabicPeriod"/>
            </a:pPr>
            <a:endParaRPr lang="en-GB" dirty="0"/>
          </a:p>
        </p:txBody>
      </p:sp>
      <p:sp>
        <p:nvSpPr>
          <p:cNvPr id="10" name="Rectangle 9">
            <a:extLst>
              <a:ext uri="{FF2B5EF4-FFF2-40B4-BE49-F238E27FC236}">
                <a16:creationId xmlns:a16="http://schemas.microsoft.com/office/drawing/2014/main" id="{4A5B1038-CF06-486A-B15D-56E5CBDCA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4EA551C4-4D10-420F-A8BC-2B2C352B4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484632"/>
            <a:ext cx="366674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amily">
            <a:extLst>
              <a:ext uri="{FF2B5EF4-FFF2-40B4-BE49-F238E27FC236}">
                <a16:creationId xmlns:a16="http://schemas.microsoft.com/office/drawing/2014/main" id="{CF7091F5-523F-498D-561D-CB80364A19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25675" y="2003651"/>
            <a:ext cx="2697479" cy="2697479"/>
          </a:xfrm>
          <a:prstGeom prst="rect">
            <a:avLst/>
          </a:prstGeom>
          <a:effectLst/>
        </p:spPr>
      </p:pic>
      <p:sp>
        <p:nvSpPr>
          <p:cNvPr id="14" name="Rectangle 13">
            <a:extLst>
              <a:ext uri="{FF2B5EF4-FFF2-40B4-BE49-F238E27FC236}">
                <a16:creationId xmlns:a16="http://schemas.microsoft.com/office/drawing/2014/main" id="{CDEEC77E-10AE-4A10-B283-689229F49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Title 1">
            <a:extLst>
              <a:ext uri="{FF2B5EF4-FFF2-40B4-BE49-F238E27FC236}">
                <a16:creationId xmlns:a16="http://schemas.microsoft.com/office/drawing/2014/main" id="{15F49009-1FFF-951B-FAFB-C4424C9AE216}"/>
              </a:ext>
            </a:extLst>
          </p:cNvPr>
          <p:cNvSpPr txBox="1">
            <a:spLocks/>
          </p:cNvSpPr>
          <p:nvPr/>
        </p:nvSpPr>
        <p:spPr>
          <a:xfrm>
            <a:off x="8733605" y="4562203"/>
            <a:ext cx="2285467" cy="1197429"/>
          </a:xfrm>
          <a:prstGeom prst="rect">
            <a:avLst/>
          </a:prstGeom>
          <a:solidFill>
            <a:schemeClr val="accent1"/>
          </a:solidFill>
        </p:spPr>
        <p:txBody>
          <a:bodyPr vert="horz" lIns="91440" tIns="45720" rIns="91440" bIns="45720" rtlCol="0" anchor="ctr">
            <a:normAutofit fontScale="700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FFFFFF"/>
                </a:solidFill>
              </a:rPr>
              <a:t>Team Talk </a:t>
            </a:r>
            <a:endParaRPr lang="en-US" dirty="0"/>
          </a:p>
          <a:p>
            <a:r>
              <a:rPr lang="en-US" dirty="0">
                <a:solidFill>
                  <a:srgbClr val="FFFFFF"/>
                </a:solidFill>
              </a:rPr>
              <a:t>Reflective Questions</a:t>
            </a:r>
            <a:endParaRPr lang="en-US" dirty="0"/>
          </a:p>
        </p:txBody>
      </p:sp>
    </p:spTree>
    <p:extLst>
      <p:ext uri="{BB962C8B-B14F-4D97-AF65-F5344CB8AC3E}">
        <p14:creationId xmlns:p14="http://schemas.microsoft.com/office/powerpoint/2010/main" val="28497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BEE8-56D7-0878-F4D7-D50AB647735A}"/>
              </a:ext>
            </a:extLst>
          </p:cNvPr>
          <p:cNvSpPr>
            <a:spLocks noGrp="1"/>
          </p:cNvSpPr>
          <p:nvPr>
            <p:ph type="title"/>
          </p:nvPr>
        </p:nvSpPr>
        <p:spPr/>
        <p:txBody>
          <a:bodyPr/>
          <a:lstStyle/>
          <a:p>
            <a:r>
              <a:rPr lang="en-GB" dirty="0"/>
              <a:t>Further resources</a:t>
            </a:r>
          </a:p>
        </p:txBody>
      </p:sp>
      <p:sp>
        <p:nvSpPr>
          <p:cNvPr id="3" name="Content Placeholder 2">
            <a:extLst>
              <a:ext uri="{FF2B5EF4-FFF2-40B4-BE49-F238E27FC236}">
                <a16:creationId xmlns:a16="http://schemas.microsoft.com/office/drawing/2014/main" id="{8BDC0816-8FD4-65DB-08E1-4EED25F8DFDD}"/>
              </a:ext>
            </a:extLst>
          </p:cNvPr>
          <p:cNvSpPr>
            <a:spLocks noGrp="1"/>
          </p:cNvSpPr>
          <p:nvPr>
            <p:ph idx="1"/>
          </p:nvPr>
        </p:nvSpPr>
        <p:spPr>
          <a:xfrm>
            <a:off x="961797" y="1150943"/>
            <a:ext cx="10536753" cy="4901513"/>
          </a:xfrm>
        </p:spPr>
        <p:txBody>
          <a:bodyPr vert="horz" lIns="91440" tIns="45720" rIns="91440" bIns="45720" rtlCol="0" anchor="t">
            <a:normAutofit fontScale="92500"/>
          </a:bodyPr>
          <a:lstStyle/>
          <a:p>
            <a:r>
              <a:rPr lang="en-US" sz="2800" dirty="0">
                <a:ea typeface="+mj-lt"/>
                <a:cs typeface="+mj-lt"/>
                <a:hlinkClick r:id="rId2">
                  <a:extLst>
                    <a:ext uri="{A12FA001-AC4F-418D-AE19-62706E023703}">
                      <ahyp:hlinkClr xmlns:ahyp="http://schemas.microsoft.com/office/drawing/2018/hyperlinkcolor" val="tx"/>
                    </a:ext>
                  </a:extLst>
                </a:hlinkClick>
              </a:rPr>
              <a:t>NSAB Adult Exploitation Language Guidance</a:t>
            </a:r>
            <a:endParaRPr lang="en-US" sz="2800">
              <a:hlinkClick r:id="rId2">
                <a:extLst>
                  <a:ext uri="{A12FA001-AC4F-418D-AE19-62706E023703}">
                    <ahyp:hlinkClr xmlns:ahyp="http://schemas.microsoft.com/office/drawing/2018/hyperlinkcolor" val="tx"/>
                  </a:ext>
                </a:extLst>
              </a:hlinkClick>
            </a:endParaRPr>
          </a:p>
          <a:p>
            <a:pPr>
              <a:buClr>
                <a:srgbClr val="EF53A5"/>
              </a:buClr>
            </a:pPr>
            <a:r>
              <a:rPr lang="en-US" sz="2800" dirty="0">
                <a:ea typeface="+mj-lt"/>
                <a:cs typeface="+mj-lt"/>
                <a:hlinkClick r:id="rId3">
                  <a:extLst>
                    <a:ext uri="{A12FA001-AC4F-418D-AE19-62706E023703}">
                      <ahyp:hlinkClr xmlns:ahyp="http://schemas.microsoft.com/office/drawing/2018/hyperlinkcolor" val="tx"/>
                    </a:ext>
                  </a:extLst>
                </a:hlinkClick>
              </a:rPr>
              <a:t>Making Words Matter: A Practice Knowledge Briefing</a:t>
            </a:r>
            <a:r>
              <a:rPr lang="en-US" sz="2800">
                <a:ea typeface="+mj-lt"/>
                <a:cs typeface="+mj-lt"/>
              </a:rPr>
              <a:t> (NWG)</a:t>
            </a:r>
            <a:endParaRPr lang="en-US"/>
          </a:p>
          <a:p>
            <a:pPr>
              <a:buClr>
                <a:srgbClr val="EF53A5"/>
              </a:buClr>
            </a:pPr>
            <a:r>
              <a:rPr lang="en-US" sz="2800" dirty="0">
                <a:ea typeface="+mj-lt"/>
                <a:cs typeface="+mj-lt"/>
                <a:hlinkClick r:id="rId4">
                  <a:extLst>
                    <a:ext uri="{A12FA001-AC4F-418D-AE19-62706E023703}">
                      <ahyp:hlinkClr xmlns:ahyp="http://schemas.microsoft.com/office/drawing/2018/hyperlinkcolor" val="tx"/>
                    </a:ext>
                  </a:extLst>
                </a:hlinkClick>
              </a:rPr>
              <a:t>Stigma: a call to action animation</a:t>
            </a:r>
            <a:endParaRPr lang="en-US">
              <a:hlinkClick r:id="rId4">
                <a:extLst>
                  <a:ext uri="{A12FA001-AC4F-418D-AE19-62706E023703}">
                    <ahyp:hlinkClr xmlns:ahyp="http://schemas.microsoft.com/office/drawing/2018/hyperlinkcolor" val="tx"/>
                  </a:ext>
                </a:extLst>
              </a:hlinkClick>
            </a:endParaRPr>
          </a:p>
          <a:p>
            <a:pPr>
              <a:buClr>
                <a:srgbClr val="EF53A5"/>
              </a:buClr>
            </a:pPr>
            <a:r>
              <a:rPr lang="en-US" sz="2800" dirty="0">
                <a:ea typeface="+mj-lt"/>
                <a:cs typeface="+mj-lt"/>
                <a:hlinkClick r:id="rId5">
                  <a:extLst>
                    <a:ext uri="{A12FA001-AC4F-418D-AE19-62706E023703}">
                      <ahyp:hlinkClr xmlns:ahyp="http://schemas.microsoft.com/office/drawing/2018/hyperlinkcolor" val="tx"/>
                    </a:ext>
                  </a:extLst>
                </a:hlinkClick>
              </a:rPr>
              <a:t>Appropriate Language In Relation to Child Exploitation </a:t>
            </a:r>
            <a:r>
              <a:rPr lang="en-US" sz="2800" dirty="0">
                <a:ea typeface="+mj-lt"/>
                <a:cs typeface="+mj-lt"/>
              </a:rPr>
              <a:t>(Children’s Society)</a:t>
            </a:r>
            <a:endParaRPr lang="en-US" dirty="0"/>
          </a:p>
          <a:p>
            <a:pPr>
              <a:buClr>
                <a:srgbClr val="EF53A5"/>
              </a:buClr>
            </a:pPr>
            <a:r>
              <a:rPr lang="en-US" sz="2800" dirty="0">
                <a:ea typeface="+mj-lt"/>
                <a:cs typeface="+mj-lt"/>
                <a:hlinkClick r:id="rId6">
                  <a:extLst>
                    <a:ext uri="{A12FA001-AC4F-418D-AE19-62706E023703}">
                      <ahyp:hlinkClr xmlns:ahyp="http://schemas.microsoft.com/office/drawing/2018/hyperlinkcolor" val="tx"/>
                    </a:ext>
                  </a:extLst>
                </a:hlinkClick>
              </a:rPr>
              <a:t>Victim-Blaming Language</a:t>
            </a:r>
            <a:r>
              <a:rPr lang="en-US" sz="2800" dirty="0">
                <a:ea typeface="+mj-lt"/>
                <a:cs typeface="+mj-lt"/>
              </a:rPr>
              <a:t> (Waltham Forest Council)</a:t>
            </a:r>
            <a:endParaRPr lang="en-US" dirty="0"/>
          </a:p>
          <a:p>
            <a:pPr>
              <a:buClr>
                <a:srgbClr val="EF53A5"/>
              </a:buClr>
            </a:pPr>
            <a:r>
              <a:rPr lang="en-US" sz="2800" dirty="0">
                <a:ea typeface="+mj-lt"/>
                <a:cs typeface="+mj-lt"/>
                <a:hlinkClick r:id="rId7">
                  <a:extLst>
                    <a:ext uri="{A12FA001-AC4F-418D-AE19-62706E023703}">
                      <ahyp:hlinkClr xmlns:ahyp="http://schemas.microsoft.com/office/drawing/2018/hyperlinkcolor" val="tx"/>
                    </a:ext>
                  </a:extLst>
                </a:hlinkClick>
              </a:rPr>
              <a:t>Language in Social Work - Contextual Safeguarding</a:t>
            </a:r>
            <a:r>
              <a:rPr lang="en-US" sz="2800" dirty="0">
                <a:ea typeface="+mj-lt"/>
                <a:cs typeface="+mj-lt"/>
              </a:rPr>
              <a:t> (Social Work Action Group)</a:t>
            </a:r>
            <a:endParaRPr lang="en-US" dirty="0"/>
          </a:p>
          <a:p>
            <a:pPr>
              <a:buClr>
                <a:srgbClr val="EF53A5"/>
              </a:buClr>
            </a:pPr>
            <a:r>
              <a:rPr lang="en-US" sz="2800" dirty="0">
                <a:ea typeface="+mj-lt"/>
                <a:cs typeface="+mj-lt"/>
                <a:hlinkClick r:id="rId8">
                  <a:extLst>
                    <a:ext uri="{A12FA001-AC4F-418D-AE19-62706E023703}">
                      <ahyp:hlinkClr xmlns:ahyp="http://schemas.microsoft.com/office/drawing/2018/hyperlinkcolor" val="tx"/>
                    </a:ext>
                  </a:extLst>
                </a:hlinkClick>
              </a:rPr>
              <a:t>The Importance of Language Lunch and Learn (Safe Newcastle)</a:t>
            </a:r>
            <a:endParaRPr lang="en-US">
              <a:hlinkClick r:id="rId8">
                <a:extLst>
                  <a:ext uri="{A12FA001-AC4F-418D-AE19-62706E023703}">
                    <ahyp:hlinkClr xmlns:ahyp="http://schemas.microsoft.com/office/drawing/2018/hyperlinkcolor" val="tx"/>
                  </a:ext>
                </a:extLst>
              </a:hlinkClick>
            </a:endParaRPr>
          </a:p>
          <a:p>
            <a:pPr>
              <a:buClr>
                <a:srgbClr val="EF53A5"/>
              </a:buClr>
            </a:pPr>
            <a:endParaRPr lang="en-US" sz="2800" dirty="0"/>
          </a:p>
          <a:p>
            <a:pPr>
              <a:buClr>
                <a:srgbClr val="EF53A5"/>
              </a:buClr>
            </a:pPr>
            <a:endParaRPr lang="en-US" sz="2800" dirty="0">
              <a:solidFill>
                <a:schemeClr val="tx1">
                  <a:lumMod val="95000"/>
                </a:schemeClr>
              </a:solidFill>
              <a:latin typeface="Arial"/>
              <a:cs typeface="Arial"/>
            </a:endParaRPr>
          </a:p>
          <a:p>
            <a:pPr>
              <a:buClr>
                <a:srgbClr val="EF53A5"/>
              </a:buClr>
            </a:pPr>
            <a:endParaRPr lang="en-GB"/>
          </a:p>
        </p:txBody>
      </p:sp>
    </p:spTree>
    <p:extLst>
      <p:ext uri="{BB962C8B-B14F-4D97-AF65-F5344CB8AC3E}">
        <p14:creationId xmlns:p14="http://schemas.microsoft.com/office/powerpoint/2010/main" val="130497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D2684-0439-3ED5-B932-E442512CCF15}"/>
              </a:ext>
            </a:extLst>
          </p:cNvPr>
          <p:cNvSpPr>
            <a:spLocks noGrp="1"/>
          </p:cNvSpPr>
          <p:nvPr>
            <p:ph type="title"/>
          </p:nvPr>
        </p:nvSpPr>
        <p:spPr/>
        <p:txBody>
          <a:bodyPr/>
          <a:lstStyle/>
          <a:p>
            <a:r>
              <a:rPr lang="en-GB"/>
              <a:t>How to use the Safeguarding Adults Team Talk</a:t>
            </a:r>
          </a:p>
        </p:txBody>
      </p:sp>
      <p:sp>
        <p:nvSpPr>
          <p:cNvPr id="3" name="Content Placeholder 2">
            <a:extLst>
              <a:ext uri="{FF2B5EF4-FFF2-40B4-BE49-F238E27FC236}">
                <a16:creationId xmlns:a16="http://schemas.microsoft.com/office/drawing/2014/main" id="{F6993BF6-24B6-C38D-7F91-13C2CEE8BFB5}"/>
              </a:ext>
            </a:extLst>
          </p:cNvPr>
          <p:cNvSpPr>
            <a:spLocks noGrp="1"/>
          </p:cNvSpPr>
          <p:nvPr>
            <p:ph idx="1"/>
          </p:nvPr>
        </p:nvSpPr>
        <p:spPr>
          <a:xfrm>
            <a:off x="519576" y="1853248"/>
            <a:ext cx="10523092" cy="4195481"/>
          </a:xfrm>
        </p:spPr>
        <p:txBody>
          <a:bodyPr vert="horz" lIns="91440" tIns="45720" rIns="91440" bIns="45720" rtlCol="0" anchor="t">
            <a:noAutofit/>
          </a:bodyPr>
          <a:lstStyle/>
          <a:p>
            <a:pPr>
              <a:buFont typeface="Wingdings" charset="2"/>
              <a:buChar char="Ø"/>
            </a:pPr>
            <a:r>
              <a:rPr lang="en-US" sz="1400">
                <a:latin typeface="Arial"/>
                <a:cs typeface="Arial"/>
              </a:rPr>
              <a:t>The Team Talk is divided up into three sections:</a:t>
            </a:r>
            <a:endParaRPr lang="en-GB" sz="1400"/>
          </a:p>
          <a:p>
            <a:pPr marL="0" indent="0">
              <a:buClr>
                <a:srgbClr val="EF53A5"/>
              </a:buClr>
              <a:buNone/>
            </a:pPr>
            <a:r>
              <a:rPr lang="en-US" sz="1400" b="1">
                <a:latin typeface="Arial"/>
                <a:cs typeface="Arial"/>
              </a:rPr>
              <a:t>Background information/introduction</a:t>
            </a:r>
            <a:r>
              <a:rPr lang="en-US" sz="1400">
                <a:latin typeface="Arial"/>
                <a:cs typeface="Arial"/>
              </a:rPr>
              <a:t> – details any relevant legislation or learning from Safeguarding Adult Reviews (SARs). This information could be used to provide an introduction to the topic – why it is being discussed. </a:t>
            </a:r>
            <a:endParaRPr lang="en-GB" sz="1400"/>
          </a:p>
          <a:p>
            <a:pPr marL="0" indent="0">
              <a:buClr>
                <a:srgbClr val="EF53A5"/>
              </a:buClr>
              <a:buNone/>
            </a:pPr>
            <a:r>
              <a:rPr lang="en-US" sz="1400" b="1">
                <a:latin typeface="Arial"/>
                <a:cs typeface="Arial"/>
              </a:rPr>
              <a:t>Team Talk Reflective Questions </a:t>
            </a:r>
            <a:r>
              <a:rPr lang="en-US" sz="1400">
                <a:latin typeface="Arial"/>
                <a:cs typeface="Arial"/>
              </a:rPr>
              <a:t>– suggested questions which should prompt discussion around a particular topic area. Is it not intended that there are right and wrong answers to these questions, hopefully they will facilitate discussion around the topic and give the opportunity for practitioners to share experiences and knowledge that are relevant to their role/profession/service. Try to take an appreciative approach (see below). </a:t>
            </a:r>
            <a:endParaRPr lang="en-GB" sz="1400"/>
          </a:p>
          <a:p>
            <a:pPr marL="0" indent="0">
              <a:buClr>
                <a:srgbClr val="EF53A5"/>
              </a:buClr>
              <a:buNone/>
            </a:pPr>
            <a:r>
              <a:rPr lang="en-US" sz="1400" b="1">
                <a:latin typeface="Arial"/>
                <a:cs typeface="Arial"/>
              </a:rPr>
              <a:t>Further resources/training</a:t>
            </a:r>
            <a:r>
              <a:rPr lang="en-US" sz="1400">
                <a:latin typeface="Arial"/>
                <a:cs typeface="Arial"/>
              </a:rPr>
              <a:t> - includes a variety of resources, some of which could potentially be used within the team meeting e.g. showing a video/animation or are there for team members to access at a later date.</a:t>
            </a:r>
            <a:endParaRPr lang="en-GB" sz="1400">
              <a:latin typeface="Century Gothic" panose="020B0502020202020204"/>
              <a:cs typeface="Arial"/>
            </a:endParaRPr>
          </a:p>
          <a:p>
            <a:pPr>
              <a:buFont typeface="Wingdings" charset="2"/>
              <a:buChar char="Ø"/>
            </a:pPr>
            <a:r>
              <a:rPr lang="en-US" sz="1400">
                <a:latin typeface="Arial"/>
                <a:cs typeface="Arial"/>
              </a:rPr>
              <a:t>The Manager of the Team could send out the information in advance to allow team members to consider the topic and questions that are posed.  Using the Team Meeting Training Tool could be used to evidence Continuing Professional Development (CPD) for those professions who are required to evidence this.</a:t>
            </a:r>
            <a:endParaRPr lang="en-GB" sz="1400"/>
          </a:p>
          <a:p>
            <a:pPr>
              <a:buClr>
                <a:srgbClr val="EF53A5"/>
              </a:buClr>
              <a:buFont typeface="Wingdings" charset="2"/>
              <a:buChar char="Ø"/>
            </a:pPr>
            <a:r>
              <a:rPr lang="en-US" sz="1400" b="1">
                <a:latin typeface="Arial"/>
                <a:cs typeface="Arial"/>
              </a:rPr>
              <a:t>Taking an appreciative approach</a:t>
            </a:r>
            <a:endParaRPr lang="en-GB" sz="1400"/>
          </a:p>
          <a:p>
            <a:pPr marL="0" indent="0">
              <a:buClr>
                <a:srgbClr val="EF53A5"/>
              </a:buClr>
              <a:buNone/>
            </a:pPr>
            <a:endParaRPr lang="en-US" b="1">
              <a:latin typeface="Arial"/>
              <a:cs typeface="Arial"/>
            </a:endParaRPr>
          </a:p>
          <a:p>
            <a:pPr marL="0" indent="0">
              <a:buClr>
                <a:srgbClr val="EF53A5"/>
              </a:buClr>
              <a:buNone/>
            </a:pPr>
            <a:endParaRPr lang="en-US">
              <a:latin typeface="Arial"/>
              <a:cs typeface="Arial"/>
            </a:endParaRPr>
          </a:p>
          <a:p>
            <a:pPr marL="0" indent="0">
              <a:buClr>
                <a:srgbClr val="EF53A5"/>
              </a:buClr>
              <a:buNone/>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GB"/>
          </a:p>
        </p:txBody>
      </p:sp>
      <p:graphicFrame>
        <p:nvGraphicFramePr>
          <p:cNvPr id="4" name="Table 3">
            <a:extLst>
              <a:ext uri="{FF2B5EF4-FFF2-40B4-BE49-F238E27FC236}">
                <a16:creationId xmlns:a16="http://schemas.microsoft.com/office/drawing/2014/main" id="{E9A21615-5139-5052-51A2-9E639DB76958}"/>
              </a:ext>
            </a:extLst>
          </p:cNvPr>
          <p:cNvGraphicFramePr>
            <a:graphicFrameLocks noGrp="1"/>
          </p:cNvGraphicFramePr>
          <p:nvPr>
            <p:extLst>
              <p:ext uri="{D42A27DB-BD31-4B8C-83A1-F6EECF244321}">
                <p14:modId xmlns:p14="http://schemas.microsoft.com/office/powerpoint/2010/main" val="532938340"/>
              </p:ext>
            </p:extLst>
          </p:nvPr>
        </p:nvGraphicFramePr>
        <p:xfrm>
          <a:off x="728311" y="5389880"/>
          <a:ext cx="10944114" cy="1285240"/>
        </p:xfrm>
        <a:graphic>
          <a:graphicData uri="http://schemas.openxmlformats.org/drawingml/2006/table">
            <a:tbl>
              <a:tblPr firstRow="1" bandRow="1">
                <a:tableStyleId>{5C22544A-7EE6-4342-B048-85BDC9FD1C3A}</a:tableStyleId>
              </a:tblPr>
              <a:tblGrid>
                <a:gridCol w="3648038">
                  <a:extLst>
                    <a:ext uri="{9D8B030D-6E8A-4147-A177-3AD203B41FA5}">
                      <a16:colId xmlns:a16="http://schemas.microsoft.com/office/drawing/2014/main" val="1134196837"/>
                    </a:ext>
                  </a:extLst>
                </a:gridCol>
                <a:gridCol w="3648038">
                  <a:extLst>
                    <a:ext uri="{9D8B030D-6E8A-4147-A177-3AD203B41FA5}">
                      <a16:colId xmlns:a16="http://schemas.microsoft.com/office/drawing/2014/main" val="1218868411"/>
                    </a:ext>
                  </a:extLst>
                </a:gridCol>
                <a:gridCol w="3648038">
                  <a:extLst>
                    <a:ext uri="{9D8B030D-6E8A-4147-A177-3AD203B41FA5}">
                      <a16:colId xmlns:a16="http://schemas.microsoft.com/office/drawing/2014/main" val="2273458243"/>
                    </a:ext>
                  </a:extLst>
                </a:gridCol>
              </a:tblGrid>
              <a:tr h="370840">
                <a:tc>
                  <a:txBody>
                    <a:bodyPr/>
                    <a:lstStyle/>
                    <a:p>
                      <a:pPr lvl="0">
                        <a:buNone/>
                      </a:pPr>
                      <a:r>
                        <a:rPr lang="en-US" sz="1200" b="1" i="0" u="none" strike="noStrike" noProof="0">
                          <a:solidFill>
                            <a:srgbClr val="FFFFFF"/>
                          </a:solidFill>
                          <a:latin typeface="Arial"/>
                        </a:rPr>
                        <a:t>Focus on Strengths and Positive Outcomes</a:t>
                      </a:r>
                      <a:endParaRPr lang="en-US" sz="3600" b="1"/>
                    </a:p>
                  </a:txBody>
                  <a:tcPr/>
                </a:tc>
                <a:tc>
                  <a:txBody>
                    <a:bodyPr/>
                    <a:lstStyle/>
                    <a:p>
                      <a:pPr lvl="0">
                        <a:buNone/>
                      </a:pPr>
                      <a:r>
                        <a:rPr lang="en-US" sz="1200" b="1" i="0" u="none" strike="noStrike" noProof="0">
                          <a:solidFill>
                            <a:srgbClr val="FFFFFF"/>
                          </a:solidFill>
                          <a:latin typeface="Arial"/>
                        </a:rPr>
                        <a:t>Solution-Focused Reflection</a:t>
                      </a:r>
                      <a:endParaRPr lang="en-US" sz="3600" b="1"/>
                    </a:p>
                  </a:txBody>
                  <a:tcPr/>
                </a:tc>
                <a:tc>
                  <a:txBody>
                    <a:bodyPr/>
                    <a:lstStyle/>
                    <a:p>
                      <a:pPr lvl="0">
                        <a:buNone/>
                      </a:pPr>
                      <a:r>
                        <a:rPr lang="en-US" sz="1200" b="1" i="0" u="none" strike="noStrike" noProof="0">
                          <a:solidFill>
                            <a:srgbClr val="FFFFFF"/>
                          </a:solidFill>
                          <a:latin typeface="Arial"/>
                        </a:rPr>
                        <a:t>Collaborative and Open Discussion</a:t>
                      </a:r>
                      <a:endParaRPr lang="en-US" sz="3600" b="1"/>
                    </a:p>
                  </a:txBody>
                  <a:tcPr/>
                </a:tc>
                <a:extLst>
                  <a:ext uri="{0D108BD9-81ED-4DB2-BD59-A6C34878D82A}">
                    <a16:rowId xmlns:a16="http://schemas.microsoft.com/office/drawing/2014/main" val="4166200365"/>
                  </a:ext>
                </a:extLst>
              </a:tr>
              <a:tr h="370840">
                <a:tc>
                  <a:txBody>
                    <a:bodyPr/>
                    <a:lstStyle/>
                    <a:p>
                      <a:pPr lvl="0">
                        <a:buNone/>
                      </a:pPr>
                      <a:r>
                        <a:rPr lang="en-US" sz="1200" b="0" i="0" u="none" strike="noStrike" noProof="0">
                          <a:solidFill>
                            <a:schemeClr val="bg2"/>
                          </a:solidFill>
                          <a:latin typeface="Arial"/>
                        </a:rPr>
                        <a:t>What went well? Celebrating successful safeguarding interventions and good practice.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“What solutions can we implement to improve this situation?”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Foster an open dialogue where everyone feels heard and valued.</a:t>
                      </a:r>
                      <a:endParaRPr lang="en-US" sz="3600">
                        <a:solidFill>
                          <a:schemeClr val="bg2"/>
                        </a:solidFill>
                      </a:endParaRPr>
                    </a:p>
                  </a:txBody>
                  <a:tcPr/>
                </a:tc>
                <a:extLst>
                  <a:ext uri="{0D108BD9-81ED-4DB2-BD59-A6C34878D82A}">
                    <a16:rowId xmlns:a16="http://schemas.microsoft.com/office/drawing/2014/main" val="3262057878"/>
                  </a:ext>
                </a:extLst>
              </a:tr>
              <a:tr h="370839">
                <a:tc>
                  <a:txBody>
                    <a:bodyPr/>
                    <a:lstStyle/>
                    <a:p>
                      <a:pPr lvl="0">
                        <a:buNone/>
                      </a:pPr>
                      <a:r>
                        <a:rPr lang="en-US" sz="1200" b="0" i="0" u="none" strike="noStrike" noProof="0">
                          <a:solidFill>
                            <a:schemeClr val="bg2"/>
                          </a:solidFill>
                          <a:latin typeface="Arial"/>
                        </a:rPr>
                        <a:t>Encouraging staff and volunteers to recognise and build on strengths within their teams and cases.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Focus on next steps and positive change.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Share ideas and experiences to promote mutual learning and team building</a:t>
                      </a:r>
                      <a:endParaRPr lang="en-US" sz="3600">
                        <a:solidFill>
                          <a:schemeClr val="bg2"/>
                        </a:solidFill>
                      </a:endParaRPr>
                    </a:p>
                  </a:txBody>
                  <a:tcPr/>
                </a:tc>
                <a:extLst>
                  <a:ext uri="{0D108BD9-81ED-4DB2-BD59-A6C34878D82A}">
                    <a16:rowId xmlns:a16="http://schemas.microsoft.com/office/drawing/2014/main" val="378652250"/>
                  </a:ext>
                </a:extLst>
              </a:tr>
            </a:tbl>
          </a:graphicData>
        </a:graphic>
      </p:graphicFrame>
    </p:spTree>
    <p:extLst>
      <p:ext uri="{BB962C8B-B14F-4D97-AF65-F5344CB8AC3E}">
        <p14:creationId xmlns:p14="http://schemas.microsoft.com/office/powerpoint/2010/main" val="30638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0FCA-5AD7-4C56-4D18-96D5FD730155}"/>
              </a:ext>
            </a:extLst>
          </p:cNvPr>
          <p:cNvSpPr>
            <a:spLocks noGrp="1"/>
          </p:cNvSpPr>
          <p:nvPr>
            <p:ph type="title"/>
          </p:nvPr>
        </p:nvSpPr>
        <p:spPr/>
        <p:txBody>
          <a:bodyPr/>
          <a:lstStyle/>
          <a:p>
            <a:r>
              <a:rPr lang="en-GB" dirty="0"/>
              <a:t>Feedback on the Team Talk</a:t>
            </a:r>
          </a:p>
        </p:txBody>
      </p:sp>
      <p:sp>
        <p:nvSpPr>
          <p:cNvPr id="3" name="Content Placeholder 2">
            <a:extLst>
              <a:ext uri="{FF2B5EF4-FFF2-40B4-BE49-F238E27FC236}">
                <a16:creationId xmlns:a16="http://schemas.microsoft.com/office/drawing/2014/main" id="{F9BA241F-F953-4079-3C3A-AA74391EF02E}"/>
              </a:ext>
            </a:extLst>
          </p:cNvPr>
          <p:cNvSpPr>
            <a:spLocks noGrp="1"/>
          </p:cNvSpPr>
          <p:nvPr>
            <p:ph idx="1"/>
          </p:nvPr>
        </p:nvSpPr>
        <p:spPr/>
        <p:txBody>
          <a:bodyPr vert="horz" lIns="91440" tIns="45720" rIns="91440" bIns="45720" rtlCol="0" anchor="t">
            <a:normAutofit/>
          </a:bodyPr>
          <a:lstStyle/>
          <a:p>
            <a:r>
              <a:rPr lang="en-GB" dirty="0"/>
              <a:t>We'd like to know more about the use of the Team Talks, please complete this </a:t>
            </a:r>
            <a:r>
              <a:rPr lang="en-GB" dirty="0">
                <a:hlinkClick r:id="rId2"/>
              </a:rPr>
              <a:t>short survey </a:t>
            </a:r>
            <a:r>
              <a:rPr lang="en-GB" dirty="0"/>
              <a:t>to help us understand their use and improve them for the future. </a:t>
            </a:r>
          </a:p>
        </p:txBody>
      </p:sp>
      <p:pic>
        <p:nvPicPr>
          <p:cNvPr id="4" name="Picture 3">
            <a:extLst>
              <a:ext uri="{FF2B5EF4-FFF2-40B4-BE49-F238E27FC236}">
                <a16:creationId xmlns:a16="http://schemas.microsoft.com/office/drawing/2014/main" id="{549DDBF4-FC58-ED0B-C8EA-C8CDE664E02C}"/>
              </a:ext>
            </a:extLst>
          </p:cNvPr>
          <p:cNvPicPr>
            <a:picLocks noChangeAspect="1"/>
          </p:cNvPicPr>
          <p:nvPr/>
        </p:nvPicPr>
        <p:blipFill>
          <a:blip r:embed="rId3"/>
          <a:stretch>
            <a:fillRect/>
          </a:stretch>
        </p:blipFill>
        <p:spPr>
          <a:xfrm>
            <a:off x="1493203" y="3269293"/>
            <a:ext cx="2869425" cy="2862142"/>
          </a:xfrm>
          <a:prstGeom prst="rect">
            <a:avLst/>
          </a:prstGeom>
        </p:spPr>
      </p:pic>
    </p:spTree>
    <p:extLst>
      <p:ext uri="{BB962C8B-B14F-4D97-AF65-F5344CB8AC3E}">
        <p14:creationId xmlns:p14="http://schemas.microsoft.com/office/powerpoint/2010/main" val="1595352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2D0AC-EC64-F217-003B-0549C430D0F2}"/>
              </a:ext>
            </a:extLst>
          </p:cNvPr>
          <p:cNvSpPr>
            <a:spLocks noGrp="1"/>
          </p:cNvSpPr>
          <p:nvPr>
            <p:ph idx="1"/>
          </p:nvPr>
        </p:nvSpPr>
        <p:spPr>
          <a:xfrm>
            <a:off x="917242" y="3426290"/>
            <a:ext cx="10054099" cy="766481"/>
          </a:xfrm>
        </p:spPr>
        <p:txBody>
          <a:bodyPr vert="horz" lIns="91440" tIns="45720" rIns="91440" bIns="45720" rtlCol="0" anchor="t">
            <a:normAutofit/>
          </a:bodyPr>
          <a:lstStyle/>
          <a:p>
            <a:pPr marL="0" indent="0" algn="ctr">
              <a:buNone/>
            </a:pPr>
            <a:r>
              <a:rPr lang="en-US" sz="4000">
                <a:solidFill>
                  <a:schemeClr val="tx1">
                    <a:lumMod val="85000"/>
                  </a:schemeClr>
                </a:solidFill>
                <a:hlinkClick r:id="rId2">
                  <a:extLst>
                    <a:ext uri="{A12FA001-AC4F-418D-AE19-62706E023703}">
                      <ahyp:hlinkClr xmlns:ahyp="http://schemas.microsoft.com/office/drawing/2018/hyperlinkcolor" val="tx"/>
                    </a:ext>
                  </a:extLst>
                </a:hlinkClick>
              </a:rPr>
              <a:t>www.newcastlesafeguarding.org.uk</a:t>
            </a:r>
            <a:r>
              <a:rPr lang="en-US" sz="4000">
                <a:solidFill>
                  <a:schemeClr val="tx1">
                    <a:lumMod val="85000"/>
                  </a:schemeClr>
                </a:solidFill>
              </a:rPr>
              <a:t> </a:t>
            </a:r>
          </a:p>
        </p:txBody>
      </p:sp>
      <p:pic>
        <p:nvPicPr>
          <p:cNvPr id="5" name="Picture 4" descr="A purple logo with white text&#10;&#10;Description automatically generated">
            <a:extLst>
              <a:ext uri="{FF2B5EF4-FFF2-40B4-BE49-F238E27FC236}">
                <a16:creationId xmlns:a16="http://schemas.microsoft.com/office/drawing/2014/main" id="{2301E311-2ACB-D106-02E1-351AE19ECD7C}"/>
              </a:ext>
            </a:extLst>
          </p:cNvPr>
          <p:cNvPicPr>
            <a:picLocks noChangeAspect="1"/>
          </p:cNvPicPr>
          <p:nvPr/>
        </p:nvPicPr>
        <p:blipFill>
          <a:blip r:embed="rId3"/>
          <a:stretch>
            <a:fillRect/>
          </a:stretch>
        </p:blipFill>
        <p:spPr>
          <a:xfrm>
            <a:off x="4223482" y="717648"/>
            <a:ext cx="3431749" cy="2445122"/>
          </a:xfrm>
          <a:prstGeom prst="rect">
            <a:avLst/>
          </a:prstGeom>
          <a:effectLst/>
        </p:spPr>
      </p:pic>
    </p:spTree>
    <p:extLst>
      <p:ext uri="{BB962C8B-B14F-4D97-AF65-F5344CB8AC3E}">
        <p14:creationId xmlns:p14="http://schemas.microsoft.com/office/powerpoint/2010/main" val="38037542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7c93d94-3567-46e4-b78a-3fd117370cb9">
      <Terms xmlns="http://schemas.microsoft.com/office/infopath/2007/PartnerControls"/>
    </lcf76f155ced4ddcb4097134ff3c332f>
    <TaxCatchAll xmlns="cf69afef-99ba-425a-9397-622cb8d9882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260D7304BE4043BD3435C2B0FED966" ma:contentTypeVersion="15" ma:contentTypeDescription="Create a new document." ma:contentTypeScope="" ma:versionID="d70344d56568f7aec3524a0cfb33cd8e">
  <xsd:schema xmlns:xsd="http://www.w3.org/2001/XMLSchema" xmlns:xs="http://www.w3.org/2001/XMLSchema" xmlns:p="http://schemas.microsoft.com/office/2006/metadata/properties" xmlns:ns2="e7c93d94-3567-46e4-b78a-3fd117370cb9" xmlns:ns3="cf69afef-99ba-425a-9397-622cb8d98826" targetNamespace="http://schemas.microsoft.com/office/2006/metadata/properties" ma:root="true" ma:fieldsID="37f24ad352c96ca53cfd4a2b6127794a" ns2:_="" ns3:_="">
    <xsd:import namespace="e7c93d94-3567-46e4-b78a-3fd117370cb9"/>
    <xsd:import namespace="cf69afef-99ba-425a-9397-622cb8d988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c93d94-3567-46e4-b78a-3fd117370c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2e46b9b-9eb4-4263-a0bd-b634727372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69afef-99ba-425a-9397-622cb8d98826"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10eaf22c-9263-4475-8c5e-6e9a2fefb0d3}" ma:internalName="TaxCatchAll" ma:showField="CatchAllData" ma:web="cf69afef-99ba-425a-9397-622cb8d988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73903D-8585-4C81-BCEA-5732757F910E}">
  <ds:schemaRefs>
    <ds:schemaRef ds:uri="e7c93d94-3567-46e4-b78a-3fd117370cb9"/>
    <ds:schemaRef ds:uri="http://www.w3.org/XML/1998/namespace"/>
    <ds:schemaRef ds:uri="http://purl.org/dc/terms/"/>
    <ds:schemaRef ds:uri="http://schemas.microsoft.com/office/2006/documentManagement/types"/>
    <ds:schemaRef ds:uri="cf69afef-99ba-425a-9397-622cb8d98826"/>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5AF3DEF-EB44-400B-BFCD-3525AF1987F3}">
  <ds:schemaRefs>
    <ds:schemaRef ds:uri="http://schemas.microsoft.com/sharepoint/v3/contenttype/forms"/>
  </ds:schemaRefs>
</ds:datastoreItem>
</file>

<file path=customXml/itemProps3.xml><?xml version="1.0" encoding="utf-8"?>
<ds:datastoreItem xmlns:ds="http://schemas.openxmlformats.org/officeDocument/2006/customXml" ds:itemID="{E51C9329-4010-4DD3-803B-F1AE253C08A7}">
  <ds:schemaRefs>
    <ds:schemaRef ds:uri="cf69afef-99ba-425a-9397-622cb8d98826"/>
    <ds:schemaRef ds:uri="e7c93d94-3567-46e4-b78a-3fd117370c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888</Words>
  <Application>Microsoft Office PowerPoint</Application>
  <PresentationFormat>Widescreen</PresentationFormat>
  <Paragraphs>56</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Ion</vt:lpstr>
      <vt:lpstr>Safeguarding Adults Team Talk</vt:lpstr>
      <vt:lpstr>Introduction</vt:lpstr>
      <vt:lpstr>Introduction</vt:lpstr>
      <vt:lpstr>PowerPoint Presentation</vt:lpstr>
      <vt:lpstr>Further resources</vt:lpstr>
      <vt:lpstr>How to use the Safeguarding Adults Team Talk</vt:lpstr>
      <vt:lpstr>Feedback on the Team Talk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Nixon, Claire</cp:lastModifiedBy>
  <cp:revision>70</cp:revision>
  <dcterms:created xsi:type="dcterms:W3CDTF">2024-11-11T14:48:40Z</dcterms:created>
  <dcterms:modified xsi:type="dcterms:W3CDTF">2025-07-29T07:57:51Z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0x010100D4260D7304BE4043BD3435C2B0FED966</vt:lpwstr>
  </property>
  <property fmtid="{D5CDD505-2E9C-101B-9397-08002B2CF9AE}" pid="3" name="MediaServiceImageTags">
    <vt:lpwstr/>
  </property>
</Properties>
</file>