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3"/>
  </p:notesMasterIdLst>
  <p:sldIdLst>
    <p:sldId id="256" r:id="rId5"/>
    <p:sldId id="258" r:id="rId6"/>
    <p:sldId id="268" r:id="rId7"/>
    <p:sldId id="264"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AAC26-1A57-4599-AB2F-22DE56C71D09}" v="21" dt="2025-07-29T07:56:57.916"/>
    <p1510:client id="{7059A1AE-1BF6-4869-A814-FBA43B5D4583}" v="1" dt="2025-07-29T12:59:36.743"/>
    <p1510:client id="{74A24B03-D65F-4101-B96A-F348E5082F8C}" v="40" dt="2025-07-29T12:54:47.227"/>
    <p1510:client id="{B88B7855-55E5-4BDF-8FC4-16B2C4584FE6}" v="54" dt="2025-07-29T06:25:50.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7/29/2025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7/29/2025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hyperlink" Target="https://www.skillsforcare.org.uk/resources/documents/Support-for-leaders-and-managers/Managing-a-service/Workplace-culture/A-positive-culture-toolkit-for-adult-social-care.pdf" TargetMode="External"/><Relationship Id="rId3" Type="http://schemas.openxmlformats.org/officeDocument/2006/relationships/hyperlink" Target="https://www.safeguardingdurhamadults.info/media/42270/Safeguarding-Adults-Review-Whorlton-Hall-May-2023/pdf/WhorltonHallReport-May2023.pdf?m=638205410398630000" TargetMode="External"/><Relationship Id="rId7" Type="http://schemas.openxmlformats.org/officeDocument/2006/relationships/hyperlink" Target="https://www.newcastlesafeguarding.org.uk/wp-content/uploads/2024/10/ADASS-NE-Organisational-Abuse-Good-Practice-Guide-FINAL.docx" TargetMode="External"/><Relationship Id="rId2" Type="http://schemas.openxmlformats.org/officeDocument/2006/relationships/hyperlink" Target="https://www.cqc.org.uk/publications/themes-care/our-work-closed-cultures" TargetMode="External"/><Relationship Id="rId1" Type="http://schemas.openxmlformats.org/officeDocument/2006/relationships/slideLayout" Target="../slideLayouts/slideLayout2.xml"/><Relationship Id="rId6" Type="http://schemas.openxmlformats.org/officeDocument/2006/relationships/hyperlink" Target="https://www.scie.org.uk/safeguarding-in-care-homes-the-importance-of-open-culture/" TargetMode="External"/><Relationship Id="rId5" Type="http://schemas.openxmlformats.org/officeDocument/2006/relationships/hyperlink" Target="https://sites.southglos.gov.uk/safeguarding/wp-content/uploads/sites/221/2018/10/SAR-Nightingale-Learning-Brief-Oct-2018.pdf" TargetMode="External"/><Relationship Id="rId4" Type="http://schemas.openxmlformats.org/officeDocument/2006/relationships/hyperlink" Target="https://www.norfolksafeguardingadultsboard.info/publications-info-resources/safeguarding-adults-reviews/joanna-jon-and-ben-published-september-2021" TargetMode="External"/><Relationship Id="rId9" Type="http://schemas.openxmlformats.org/officeDocument/2006/relationships/hyperlink" Target="https://www.local.gov.uk/publications/closed-cultures-social-care-guidance-and-questions-as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r>
              <a:rPr lang="en-US" b="1" dirty="0"/>
              <a:t>Organisational Cultures</a:t>
            </a:r>
            <a:endParaRPr lang="en-US" dirty="0"/>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472692" y="2421934"/>
            <a:ext cx="11486540" cy="4097981"/>
          </a:xfrm>
        </p:spPr>
        <p:txBody>
          <a:bodyPr vert="horz" lIns="91440" tIns="45720" rIns="91440" bIns="45720" rtlCol="0" anchor="t">
            <a:noAutofit/>
          </a:bodyPr>
          <a:lstStyle/>
          <a:p>
            <a:r>
              <a:rPr lang="en-US" sz="2300" dirty="0">
                <a:ea typeface="+mj-lt"/>
                <a:cs typeface="+mj-lt"/>
              </a:rPr>
              <a:t>The culture of an </a:t>
            </a:r>
            <a:r>
              <a:rPr lang="en-US" sz="2300" dirty="0" err="1">
                <a:ea typeface="+mj-lt"/>
                <a:cs typeface="+mj-lt"/>
              </a:rPr>
              <a:t>organisation</a:t>
            </a:r>
            <a:r>
              <a:rPr lang="en-US" sz="2300" dirty="0">
                <a:ea typeface="+mj-lt"/>
                <a:cs typeface="+mj-lt"/>
              </a:rPr>
              <a:t> can impact on the likelihood of abuse/neglect happening. </a:t>
            </a:r>
            <a:endParaRPr lang="en-US" dirty="0">
              <a:ea typeface="+mj-lt"/>
              <a:cs typeface="+mj-lt"/>
            </a:endParaRPr>
          </a:p>
          <a:p>
            <a:pPr>
              <a:buClr>
                <a:srgbClr val="EF53A5"/>
              </a:buClr>
            </a:pPr>
            <a:r>
              <a:rPr lang="en-US" sz="2300" dirty="0">
                <a:ea typeface="+mj-lt"/>
                <a:cs typeface="+mj-lt"/>
              </a:rPr>
              <a:t>An open culture is </a:t>
            </a:r>
            <a:r>
              <a:rPr lang="en-US" sz="2300" dirty="0" err="1">
                <a:ea typeface="+mj-lt"/>
                <a:cs typeface="+mj-lt"/>
              </a:rPr>
              <a:t>characterised</a:t>
            </a:r>
            <a:r>
              <a:rPr lang="en-US" sz="2300" dirty="0">
                <a:ea typeface="+mj-lt"/>
                <a:cs typeface="+mj-lt"/>
              </a:rPr>
              <a:t> by: transparent </a:t>
            </a:r>
            <a:r>
              <a:rPr lang="en-US" sz="2300" dirty="0" err="1">
                <a:ea typeface="+mj-lt"/>
                <a:cs typeface="+mj-lt"/>
              </a:rPr>
              <a:t>organisational</a:t>
            </a:r>
            <a:r>
              <a:rPr lang="en-US" sz="2300" dirty="0">
                <a:ea typeface="+mj-lt"/>
                <a:cs typeface="+mj-lt"/>
              </a:rPr>
              <a:t> structures and processes; employees who stimulate diversity, trust each other, approach each other positively; open communication; and managers/leaders who are supportive role models and who do not blame/shame. </a:t>
            </a:r>
            <a:endParaRPr lang="en-US" dirty="0"/>
          </a:p>
          <a:p>
            <a:pPr>
              <a:buClr>
                <a:srgbClr val="EF53A5"/>
              </a:buClr>
            </a:pPr>
            <a:endParaRPr lang="en-US" sz="2300" dirty="0"/>
          </a:p>
          <a:p>
            <a:pPr>
              <a:buClr>
                <a:srgbClr val="EF53A5"/>
              </a:buClr>
            </a:pPr>
            <a:endParaRPr lang="en-US" sz="2300" dirty="0">
              <a:ea typeface="+mj-lt"/>
              <a:cs typeface="+mj-lt"/>
            </a:endParaRPr>
          </a:p>
          <a:p>
            <a:pPr>
              <a:buClr>
                <a:srgbClr val="EF53A5"/>
              </a:buClr>
            </a:pPr>
            <a:endParaRPr lang="en-US" sz="2300" dirty="0">
              <a:ea typeface="+mj-lt"/>
              <a:cs typeface="+mj-lt"/>
            </a:endParaRPr>
          </a:p>
          <a:p>
            <a:pPr>
              <a:buClr>
                <a:srgbClr val="EF53A5"/>
              </a:buClr>
            </a:pPr>
            <a:endParaRPr lang="en-US" sz="2300" dirty="0">
              <a:ea typeface="+mj-lt"/>
              <a:cs typeface="+mj-lt"/>
            </a:endParaRPr>
          </a:p>
          <a:p>
            <a:pPr>
              <a:buClr>
                <a:srgbClr val="EF53A5"/>
              </a:buClr>
            </a:pPr>
            <a:endParaRPr lang="en-US" dirty="0">
              <a:latin typeface="Arial"/>
              <a:cs typeface="Arial"/>
            </a:endParaRPr>
          </a:p>
          <a:p>
            <a:pPr>
              <a:buClr>
                <a:srgbClr val="EF53A5"/>
              </a:buClr>
            </a:pPr>
            <a:endParaRPr lang="en-US"/>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837C8-C63B-D8A9-34C6-FD4B909E3B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4F8829-AD46-1C86-BEC0-0E796C470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78D6E31-655E-BD7E-6E3A-D3FCC6436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83D4DA20-C359-7A89-19E6-5D93CF56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8CD76BE2-9329-5584-7BE6-DDAC7983C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5232FF2F-AB8F-9069-6394-3A8D6BF6588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BD0B54EA-8F76-78B6-4586-ACFE53522A98}"/>
              </a:ext>
            </a:extLst>
          </p:cNvPr>
          <p:cNvSpPr>
            <a:spLocks noGrp="1"/>
          </p:cNvSpPr>
          <p:nvPr>
            <p:ph idx="1"/>
          </p:nvPr>
        </p:nvSpPr>
        <p:spPr>
          <a:xfrm>
            <a:off x="472692" y="2421934"/>
            <a:ext cx="11486540" cy="4231665"/>
          </a:xfrm>
        </p:spPr>
        <p:txBody>
          <a:bodyPr vert="horz" lIns="91440" tIns="45720" rIns="91440" bIns="45720" rtlCol="0" anchor="t">
            <a:noAutofit/>
          </a:bodyPr>
          <a:lstStyle/>
          <a:p>
            <a:pPr>
              <a:buClr>
                <a:srgbClr val="EF53A5"/>
              </a:buClr>
            </a:pPr>
            <a:r>
              <a:rPr lang="en-US" sz="2300" dirty="0">
                <a:ea typeface="+mj-lt"/>
                <a:cs typeface="+mj-lt"/>
              </a:rPr>
              <a:t>Risk factors that can lead to closed cultures include: people in a service </a:t>
            </a:r>
            <a:r>
              <a:rPr lang="en-US" sz="2300">
                <a:ea typeface="+mj-lt"/>
                <a:cs typeface="+mj-lt"/>
              </a:rPr>
              <a:t>are highly dependent on staff; people in the service are less able to speak </a:t>
            </a:r>
            <a:r>
              <a:rPr lang="en-US" sz="2300" dirty="0">
                <a:ea typeface="+mj-lt"/>
                <a:cs typeface="+mj-lt"/>
              </a:rPr>
              <a:t>up for themselves; people remain in a service for months or years; there is a high turnover of staff; restrictive practices are used; isolated geographical location; high number of out of area placements. </a:t>
            </a:r>
          </a:p>
          <a:p>
            <a:pPr>
              <a:buClr>
                <a:srgbClr val="EF53A5"/>
              </a:buClr>
            </a:pPr>
            <a:r>
              <a:rPr lang="en-US" sz="2300" dirty="0">
                <a:ea typeface="+mj-lt"/>
                <a:cs typeface="+mj-lt"/>
              </a:rPr>
              <a:t>There have been a number of high profile Safeguarding Adult Reviews (e.g. </a:t>
            </a:r>
            <a:r>
              <a:rPr lang="en-US" sz="2300" dirty="0" err="1">
                <a:ea typeface="+mj-lt"/>
                <a:cs typeface="+mj-lt"/>
              </a:rPr>
              <a:t>Whorlton</a:t>
            </a:r>
            <a:r>
              <a:rPr lang="en-US" sz="2300" dirty="0">
                <a:ea typeface="+mj-lt"/>
                <a:cs typeface="+mj-lt"/>
              </a:rPr>
              <a:t> Hall in Durham and Joanna, Jon and Ben in Norfolk) where closed cultures have been a feature and serious harm has </a:t>
            </a:r>
            <a:r>
              <a:rPr lang="en-US" sz="2300" dirty="0" err="1">
                <a:ea typeface="+mj-lt"/>
                <a:cs typeface="+mj-lt"/>
              </a:rPr>
              <a:t>occured</a:t>
            </a:r>
            <a:r>
              <a:rPr lang="en-US" sz="2300" dirty="0">
                <a:ea typeface="+mj-lt"/>
                <a:cs typeface="+mj-lt"/>
              </a:rPr>
              <a:t>.</a:t>
            </a:r>
            <a:endParaRPr lang="en-US" dirty="0"/>
          </a:p>
          <a:p>
            <a:pPr>
              <a:buClr>
                <a:srgbClr val="EF53A5"/>
              </a:buClr>
            </a:pPr>
            <a:endParaRPr lang="en-US" dirty="0">
              <a:latin typeface="Arial"/>
              <a:ea typeface="+mj-lt"/>
              <a:cs typeface="Arial"/>
            </a:endParaRPr>
          </a:p>
          <a:p>
            <a:pPr>
              <a:buClr>
                <a:srgbClr val="EF53A5"/>
              </a:buClr>
            </a:pPr>
            <a:endParaRPr lang="en-US">
              <a:latin typeface="Century Gothic" panose="020B0502020202020204"/>
              <a:cs typeface="Arial"/>
            </a:endParaRPr>
          </a:p>
        </p:txBody>
      </p:sp>
    </p:spTree>
    <p:extLst>
      <p:ext uri="{BB962C8B-B14F-4D97-AF65-F5344CB8AC3E}">
        <p14:creationId xmlns:p14="http://schemas.microsoft.com/office/powerpoint/2010/main" val="10212280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220488" y="488207"/>
            <a:ext cx="7337603" cy="6111522"/>
          </a:xfrm>
        </p:spPr>
        <p:txBody>
          <a:bodyPr vert="horz" lIns="91440" tIns="45720" rIns="91440" bIns="45720" rtlCol="0" anchor="t">
            <a:noAutofit/>
          </a:bodyPr>
          <a:lstStyle/>
          <a:p>
            <a:pPr marL="0" indent="0">
              <a:buClr>
                <a:srgbClr val="EF53A5"/>
              </a:buClr>
              <a:buNone/>
            </a:pPr>
            <a:r>
              <a:rPr lang="en-GB">
                <a:ea typeface="+mj-lt"/>
                <a:cs typeface="+mj-lt"/>
              </a:rPr>
              <a:t>1. What signs and indicators might you come across that give you concerns about the culture within an organisation? </a:t>
            </a:r>
            <a:endParaRPr lang="en-US">
              <a:ea typeface="+mj-lt"/>
              <a:cs typeface="+mj-lt"/>
            </a:endParaRPr>
          </a:p>
          <a:p>
            <a:pPr marL="0" indent="0">
              <a:buClr>
                <a:srgbClr val="EF53A5"/>
              </a:buClr>
              <a:buNone/>
            </a:pPr>
            <a:r>
              <a:rPr lang="en-GB">
                <a:ea typeface="+mj-lt"/>
                <a:cs typeface="+mj-lt"/>
              </a:rPr>
              <a:t>2. Sometimes concerns about an organisation’s culture can be hard to quantify, how would you overcome this potential barrier of taking action or sharing information?</a:t>
            </a:r>
          </a:p>
          <a:p>
            <a:pPr marL="0" indent="0">
              <a:buClr>
                <a:srgbClr val="EF53A5"/>
              </a:buClr>
              <a:buNone/>
            </a:pPr>
            <a:r>
              <a:rPr lang="en-GB">
                <a:ea typeface="+mj-lt"/>
                <a:cs typeface="+mj-lt"/>
              </a:rPr>
              <a:t>3. Which other people/organisations might have information that help build up a picture of an organisation’s culture?</a:t>
            </a:r>
          </a:p>
          <a:p>
            <a:pPr marL="0" indent="0">
              <a:buClr>
                <a:srgbClr val="EF53A5"/>
              </a:buClr>
              <a:buNone/>
            </a:pPr>
            <a:r>
              <a:rPr lang="en-GB">
                <a:ea typeface="+mj-lt"/>
                <a:cs typeface="+mj-lt"/>
              </a:rPr>
              <a:t>4.What would you do if you had concerns about an organisation’s culture?</a:t>
            </a:r>
          </a:p>
          <a:p>
            <a:pPr marL="0" indent="0">
              <a:buClr>
                <a:srgbClr val="EF53A5"/>
              </a:buClr>
              <a:buNone/>
            </a:pPr>
            <a:r>
              <a:rPr lang="en-GB">
                <a:ea typeface="+mj-lt"/>
                <a:cs typeface="+mj-lt"/>
              </a:rPr>
              <a:t>5.How do you empower people and their families to know their rights and speak out?</a:t>
            </a:r>
            <a:endParaRPr lang="en-GB"/>
          </a:p>
          <a:p>
            <a:pPr marL="0" indent="0">
              <a:buClr>
                <a:srgbClr val="EF53A5"/>
              </a:buClr>
              <a:buNone/>
            </a:pPr>
            <a:r>
              <a:rPr lang="en-GB" dirty="0">
                <a:ea typeface="+mj-lt"/>
                <a:cs typeface="+mj-lt"/>
              </a:rPr>
              <a:t>6. What is in place in your organisation to ensure there is an open culture?</a:t>
            </a:r>
          </a:p>
          <a:p>
            <a:pPr marL="0" indent="0">
              <a:buClr>
                <a:srgbClr val="EF53A5"/>
              </a:buClr>
              <a:buNone/>
            </a:pPr>
            <a:r>
              <a:rPr lang="en-GB" dirty="0">
                <a:ea typeface="+mj-lt"/>
                <a:cs typeface="+mj-lt"/>
              </a:rPr>
              <a:t>7. Final reflection – how will discussions today impact upon your practice?</a:t>
            </a:r>
          </a:p>
          <a:p>
            <a:pPr>
              <a:lnSpc>
                <a:spcPct val="90000"/>
              </a:lnSpc>
              <a:buClr>
                <a:srgbClr val="EF53A5"/>
              </a:buClr>
              <a:buAutoNum type="arabicPeriod"/>
            </a:pPr>
            <a:endParaRPr lang="en-GB" dirty="0"/>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itle 1">
            <a:extLst>
              <a:ext uri="{FF2B5EF4-FFF2-40B4-BE49-F238E27FC236}">
                <a16:creationId xmlns:a16="http://schemas.microsoft.com/office/drawing/2014/main" id="{15F49009-1FFF-951B-FAFB-C4424C9AE216}"/>
              </a:ext>
            </a:extLst>
          </p:cNvPr>
          <p:cNvSpPr txBox="1">
            <a:spLocks/>
          </p:cNvSpPr>
          <p:nvPr/>
        </p:nvSpPr>
        <p:spPr>
          <a:xfrm>
            <a:off x="8733605" y="4562203"/>
            <a:ext cx="2285467" cy="1197429"/>
          </a:xfrm>
          <a:prstGeom prst="rect">
            <a:avLst/>
          </a:prstGeom>
          <a:solidFill>
            <a:schemeClr val="accent1"/>
          </a:solidFill>
        </p:spPr>
        <p:txBody>
          <a:bodyPr vert="horz" lIns="91440" tIns="45720" rIns="91440" bIns="45720" rtlCol="0" anchor="ctr">
            <a:normAutofit fontScale="7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Team Talk </a:t>
            </a:r>
            <a:endParaRPr lang="en-US" dirty="0"/>
          </a:p>
          <a:p>
            <a:r>
              <a:rPr lang="en-US" dirty="0">
                <a:solidFill>
                  <a:srgbClr val="FFFFFF"/>
                </a:solidFill>
              </a:rPr>
              <a:t>Reflective Questions</a:t>
            </a:r>
            <a:endParaRPr lang="en-US" dirty="0"/>
          </a:p>
        </p:txBody>
      </p:sp>
    </p:spTree>
    <p:extLst>
      <p:ext uri="{BB962C8B-B14F-4D97-AF65-F5344CB8AC3E}">
        <p14:creationId xmlns:p14="http://schemas.microsoft.com/office/powerpoint/2010/main" val="28497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961797" y="1150943"/>
            <a:ext cx="10536753" cy="4901513"/>
          </a:xfrm>
        </p:spPr>
        <p:txBody>
          <a:bodyPr vert="horz" lIns="91440" tIns="45720" rIns="91440" bIns="45720" rtlCol="0" anchor="t">
            <a:normAutofit fontScale="92500" lnSpcReduction="20000"/>
          </a:bodyPr>
          <a:lstStyle/>
          <a:p>
            <a:r>
              <a:rPr lang="en-US" sz="2800" dirty="0">
                <a:ea typeface="+mj-lt"/>
                <a:cs typeface="+mj-lt"/>
                <a:hlinkClick r:id="rId2">
                  <a:extLst>
                    <a:ext uri="{A12FA001-AC4F-418D-AE19-62706E023703}">
                      <ahyp:hlinkClr xmlns:ahyp="http://schemas.microsoft.com/office/drawing/2018/hyperlinkcolor" val="tx"/>
                    </a:ext>
                  </a:extLst>
                </a:hlinkClick>
              </a:rPr>
              <a:t>CQC work on closed cultures</a:t>
            </a:r>
            <a:endParaRPr lang="en-US" sz="2800">
              <a:hlinkClick r:id="rId2">
                <a:extLst>
                  <a:ext uri="{A12FA001-AC4F-418D-AE19-62706E023703}">
                    <ahyp:hlinkClr xmlns:ahyp="http://schemas.microsoft.com/office/drawing/2018/hyperlinkcolor" val="tx"/>
                  </a:ext>
                </a:extLst>
              </a:hlinkClick>
            </a:endParaRPr>
          </a:p>
          <a:p>
            <a:pPr>
              <a:buClr>
                <a:srgbClr val="EF53A5"/>
              </a:buClr>
            </a:pPr>
            <a:r>
              <a:rPr lang="en-US" sz="2800" dirty="0">
                <a:ea typeface="+mj-lt"/>
                <a:cs typeface="+mj-lt"/>
                <a:hlinkClick r:id="rId3">
                  <a:extLst>
                    <a:ext uri="{A12FA001-AC4F-418D-AE19-62706E023703}">
                      <ahyp:hlinkClr xmlns:ahyp="http://schemas.microsoft.com/office/drawing/2018/hyperlinkcolor" val="tx"/>
                    </a:ext>
                  </a:extLst>
                </a:hlinkClick>
              </a:rPr>
              <a:t>Whorlton Hall SAR</a:t>
            </a:r>
            <a:r>
              <a:rPr lang="en-US" sz="2800" dirty="0">
                <a:ea typeface="+mj-lt"/>
                <a:cs typeface="+mj-lt"/>
              </a:rPr>
              <a:t> (Durham Safeguarding Adults Partnership)</a:t>
            </a:r>
            <a:endParaRPr lang="en-US" dirty="0"/>
          </a:p>
          <a:p>
            <a:pPr>
              <a:buClr>
                <a:srgbClr val="EF53A5"/>
              </a:buClr>
            </a:pPr>
            <a:r>
              <a:rPr lang="en-US" sz="2800" dirty="0">
                <a:ea typeface="+mj-lt"/>
                <a:cs typeface="+mj-lt"/>
                <a:hlinkClick r:id="rId4">
                  <a:extLst>
                    <a:ext uri="{A12FA001-AC4F-418D-AE19-62706E023703}">
                      <ahyp:hlinkClr xmlns:ahyp="http://schemas.microsoft.com/office/drawing/2018/hyperlinkcolor" val="tx"/>
                    </a:ext>
                  </a:extLst>
                </a:hlinkClick>
              </a:rPr>
              <a:t>Joanna, Jon, Ben SAR</a:t>
            </a:r>
            <a:r>
              <a:rPr lang="en-US" sz="2800" dirty="0">
                <a:ea typeface="+mj-lt"/>
                <a:cs typeface="+mj-lt"/>
              </a:rPr>
              <a:t> (Norfolk Safeguarding Adults Board)</a:t>
            </a:r>
            <a:endParaRPr lang="en-US" dirty="0"/>
          </a:p>
          <a:p>
            <a:pPr>
              <a:buClr>
                <a:srgbClr val="EF53A5"/>
              </a:buClr>
            </a:pPr>
            <a:r>
              <a:rPr lang="en-US" sz="2800" dirty="0">
                <a:ea typeface="+mj-lt"/>
                <a:cs typeface="+mj-lt"/>
                <a:hlinkClick r:id="rId5">
                  <a:extLst>
                    <a:ext uri="{A12FA001-AC4F-418D-AE19-62706E023703}">
                      <ahyp:hlinkClr xmlns:ahyp="http://schemas.microsoft.com/office/drawing/2018/hyperlinkcolor" val="tx"/>
                    </a:ext>
                  </a:extLst>
                </a:hlinkClick>
              </a:rPr>
              <a:t>Nightingale Homes SAR </a:t>
            </a:r>
            <a:r>
              <a:rPr lang="en-US" sz="2800" dirty="0">
                <a:ea typeface="+mj-lt"/>
                <a:cs typeface="+mj-lt"/>
              </a:rPr>
              <a:t>(South Gloucestershire Safeguarding Adults Board)</a:t>
            </a:r>
            <a:endParaRPr lang="en-US" dirty="0"/>
          </a:p>
          <a:p>
            <a:pPr>
              <a:buClr>
                <a:srgbClr val="EF53A5"/>
              </a:buClr>
            </a:pPr>
            <a:r>
              <a:rPr lang="en-US" sz="2800" dirty="0">
                <a:ea typeface="+mj-lt"/>
                <a:cs typeface="+mj-lt"/>
                <a:hlinkClick r:id="rId6">
                  <a:extLst>
                    <a:ext uri="{A12FA001-AC4F-418D-AE19-62706E023703}">
                      <ahyp:hlinkClr xmlns:ahyp="http://schemas.microsoft.com/office/drawing/2018/hyperlinkcolor" val="tx"/>
                    </a:ext>
                  </a:extLst>
                </a:hlinkClick>
              </a:rPr>
              <a:t>Safeguarding in care homes: the importance of open culture</a:t>
            </a:r>
            <a:r>
              <a:rPr lang="en-US" sz="2800" dirty="0">
                <a:ea typeface="+mj-lt"/>
                <a:cs typeface="+mj-lt"/>
              </a:rPr>
              <a:t> (SCIE Blog)</a:t>
            </a:r>
            <a:endParaRPr lang="en-US" dirty="0"/>
          </a:p>
          <a:p>
            <a:pPr>
              <a:buClr>
                <a:srgbClr val="EF53A5"/>
              </a:buClr>
            </a:pPr>
            <a:r>
              <a:rPr lang="en-US" sz="2800" dirty="0">
                <a:ea typeface="+mj-lt"/>
                <a:cs typeface="+mj-lt"/>
                <a:hlinkClick r:id="rId7">
                  <a:extLst>
                    <a:ext uri="{A12FA001-AC4F-418D-AE19-62706E023703}">
                      <ahyp:hlinkClr xmlns:ahyp="http://schemas.microsoft.com/office/drawing/2018/hyperlinkcolor" val="tx"/>
                    </a:ext>
                  </a:extLst>
                </a:hlinkClick>
              </a:rPr>
              <a:t>Organisational Abuse Regional Toolkit</a:t>
            </a:r>
            <a:r>
              <a:rPr lang="en-US" sz="2800" dirty="0">
                <a:ea typeface="+mj-lt"/>
                <a:cs typeface="+mj-lt"/>
              </a:rPr>
              <a:t> (North East ADASS)</a:t>
            </a:r>
            <a:endParaRPr lang="en-US" dirty="0"/>
          </a:p>
          <a:p>
            <a:pPr>
              <a:buClr>
                <a:srgbClr val="EF53A5"/>
              </a:buClr>
            </a:pPr>
            <a:r>
              <a:rPr lang="en-US" sz="2800" dirty="0">
                <a:ea typeface="+mj-lt"/>
                <a:cs typeface="+mj-lt"/>
                <a:hlinkClick r:id="rId8">
                  <a:extLst>
                    <a:ext uri="{A12FA001-AC4F-418D-AE19-62706E023703}">
                      <ahyp:hlinkClr xmlns:ahyp="http://schemas.microsoft.com/office/drawing/2018/hyperlinkcolor" val="tx"/>
                    </a:ext>
                  </a:extLst>
                </a:hlinkClick>
              </a:rPr>
              <a:t>Positive Workplace Cultures Toolkit</a:t>
            </a:r>
            <a:r>
              <a:rPr lang="en-US" sz="2800" dirty="0">
                <a:ea typeface="+mj-lt"/>
                <a:cs typeface="+mj-lt"/>
              </a:rPr>
              <a:t> (Skills for Care)</a:t>
            </a:r>
            <a:endParaRPr lang="en-US" dirty="0"/>
          </a:p>
          <a:p>
            <a:pPr>
              <a:buClr>
                <a:srgbClr val="EF53A5"/>
              </a:buClr>
            </a:pPr>
            <a:r>
              <a:rPr lang="en-US" sz="2800" dirty="0">
                <a:ea typeface="+mj-lt"/>
                <a:cs typeface="+mj-lt"/>
                <a:hlinkClick r:id="rId9">
                  <a:extLst>
                    <a:ext uri="{A12FA001-AC4F-418D-AE19-62706E023703}">
                      <ahyp:hlinkClr xmlns:ahyp="http://schemas.microsoft.com/office/drawing/2018/hyperlinkcolor" val="tx"/>
                    </a:ext>
                  </a:extLst>
                </a:hlinkClick>
              </a:rPr>
              <a:t>Closed cultures in social care: guidance and questions to ask </a:t>
            </a:r>
            <a:r>
              <a:rPr lang="en-US" sz="2800" dirty="0">
                <a:ea typeface="+mj-lt"/>
                <a:cs typeface="+mj-lt"/>
              </a:rPr>
              <a:t>(LGA)</a:t>
            </a:r>
            <a:endParaRPr lang="en-US" dirty="0"/>
          </a:p>
          <a:p>
            <a:pPr>
              <a:buClr>
                <a:srgbClr val="EF53A5"/>
              </a:buClr>
            </a:pPr>
            <a:endParaRPr lang="en-US" sz="2800" dirty="0"/>
          </a:p>
          <a:p>
            <a:pPr>
              <a:buClr>
                <a:srgbClr val="EF53A5"/>
              </a:buClr>
            </a:pPr>
            <a:endParaRPr lang="en-US" sz="2800" dirty="0">
              <a:solidFill>
                <a:srgbClr val="F2F2F2"/>
              </a:solidFill>
              <a:latin typeface="Arial"/>
              <a:cs typeface="Arial"/>
            </a:endParaRPr>
          </a:p>
          <a:p>
            <a:pPr>
              <a:buClr>
                <a:srgbClr val="EF53A5"/>
              </a:buClr>
            </a:pPr>
            <a:endParaRPr lang="en-GB">
              <a:solidFill>
                <a:srgbClr val="FFFFFF"/>
              </a:solidFill>
              <a:latin typeface="Century Gothic" panose="020B0502020202020204"/>
              <a:cs typeface="Arial"/>
            </a:endParaRPr>
          </a:p>
        </p:txBody>
      </p:sp>
    </p:spTree>
    <p:extLst>
      <p:ext uri="{BB962C8B-B14F-4D97-AF65-F5344CB8AC3E}">
        <p14:creationId xmlns:p14="http://schemas.microsoft.com/office/powerpoint/2010/main" val="13049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p:txBody>
          <a:bodyPr vert="horz" lIns="91440" tIns="45720" rIns="91440" bIns="45720" rtlCol="0" anchor="t">
            <a:normAutofit/>
          </a:bodyPr>
          <a:lstStyle/>
          <a:p>
            <a:r>
              <a:rPr lang="en-GB" dirty="0"/>
              <a:t>We'd like to know more about the use of the Team Talks, please complete this </a:t>
            </a:r>
            <a:r>
              <a:rPr lang="en-GB" dirty="0">
                <a:hlinkClick r:id="rId2"/>
              </a:rPr>
              <a:t>short survey </a:t>
            </a:r>
            <a:r>
              <a:rPr lang="en-GB" dirty="0"/>
              <a:t>to help us understand their use and improve them for the future. </a:t>
            </a:r>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1493203" y="3269293"/>
            <a:ext cx="2869425" cy="2862142"/>
          </a:xfrm>
          <a:prstGeom prst="rect">
            <a:avLst/>
          </a:prstGeom>
        </p:spPr>
      </p:pic>
    </p:spTree>
    <p:extLst>
      <p:ext uri="{BB962C8B-B14F-4D97-AF65-F5344CB8AC3E}">
        <p14:creationId xmlns:p14="http://schemas.microsoft.com/office/powerpoint/2010/main" val="15953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d70344d56568f7aec3524a0cfb33cd8e">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37f24ad352c96ca53cfd4a2b6127794a"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Props1.xml><?xml version="1.0" encoding="utf-8"?>
<ds:datastoreItem xmlns:ds="http://schemas.openxmlformats.org/officeDocument/2006/customXml" ds:itemID="{E51C9329-4010-4DD3-803B-F1AE253C08A7}">
  <ds:schemaRefs>
    <ds:schemaRef ds:uri="cf69afef-99ba-425a-9397-622cb8d98826"/>
    <ds:schemaRef ds:uri="e7c93d94-3567-46e4-b78a-3fd117370c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3.xml><?xml version="1.0" encoding="utf-8"?>
<ds:datastoreItem xmlns:ds="http://schemas.openxmlformats.org/officeDocument/2006/customXml" ds:itemID="{4473903D-8585-4C81-BCEA-5732757F910E}">
  <ds:schemaRefs>
    <ds:schemaRef ds:uri="http://purl.org/dc/elements/1.1/"/>
    <ds:schemaRef ds:uri="http://schemas.microsoft.com/office/2006/documentManagement/types"/>
    <ds:schemaRef ds:uri="cf69afef-99ba-425a-9397-622cb8d98826"/>
    <ds:schemaRef ds:uri="http://schemas.microsoft.com/office/infopath/2007/PartnerControls"/>
    <ds:schemaRef ds:uri="http://schemas.microsoft.com/office/2006/metadata/properties"/>
    <ds:schemaRef ds:uri="http://www.w3.org/XML/1998/namespace"/>
    <ds:schemaRef ds:uri="http://purl.org/dc/terms/"/>
    <ds:schemaRef ds:uri="http://schemas.openxmlformats.org/package/2006/metadata/core-properties"/>
    <ds:schemaRef ds:uri="e7c93d94-3567-46e4-b78a-3fd117370cb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827</Words>
  <Application>Microsoft Office PowerPoint</Application>
  <PresentationFormat>Widescreen</PresentationFormat>
  <Paragraphs>61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Ion</vt:lpstr>
      <vt:lpstr>Safeguarding Adults Team Talk</vt:lpstr>
      <vt:lpstr>Introduction</vt:lpstr>
      <vt:lpstr>Introduction</vt:lpstr>
      <vt:lpstr>PowerPoint Presentation</vt:lpstr>
      <vt:lpstr>Further resources</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Nixon, Claire</dc:creator>
  <cp:lastModifiedBy>Nixon, Claire</cp:lastModifiedBy>
  <cp:revision>89</cp:revision>
  <dcterms:created xsi:type="dcterms:W3CDTF">2024-11-11T14:48:40Z</dcterms:created>
  <dcterms:modified xsi:type="dcterms:W3CDTF">2025-07-29T12:59:36Z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