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12"/>
  </p:notesMasterIdLst>
  <p:sldIdLst>
    <p:sldId id="256" r:id="rId5"/>
    <p:sldId id="258" r:id="rId6"/>
    <p:sldId id="264" r:id="rId7"/>
    <p:sldId id="265" r:id="rId8"/>
    <p:sldId id="266" r:id="rId9"/>
    <p:sldId id="267"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12EE78-66A1-416A-939C-931BBF3813B7}" v="20" dt="2025-08-06T10:29:32.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xon, Claire" userId="S::claire.nixon@newcastle.gov.uk::ca7adb8b-0b6d-4bbe-a601-fbbc09b02b50" providerId="AD" clId="Web-{6D497541-2087-41A4-8353-62A5D04DDF38}"/>
    <pc:docChg chg="addSld delSld modSld sldOrd">
      <pc:chgData name="Nixon, Claire" userId="S::claire.nixon@newcastle.gov.uk::ca7adb8b-0b6d-4bbe-a601-fbbc09b02b50" providerId="AD" clId="Web-{6D497541-2087-41A4-8353-62A5D04DDF38}" dt="2025-04-28T09:01:41.363" v="655" actId="20577"/>
      <pc:docMkLst>
        <pc:docMk/>
      </pc:docMkLst>
      <pc:sldChg chg="modSp">
        <pc:chgData name="Nixon, Claire" userId="S::claire.nixon@newcastle.gov.uk::ca7adb8b-0b6d-4bbe-a601-fbbc09b02b50" providerId="AD" clId="Web-{6D497541-2087-41A4-8353-62A5D04DDF38}" dt="2025-04-28T08:58:17.777" v="548" actId="20577"/>
        <pc:sldMkLst>
          <pc:docMk/>
          <pc:sldMk cId="109857222" sldId="256"/>
        </pc:sldMkLst>
      </pc:sldChg>
      <pc:sldChg chg="modSp">
        <pc:chgData name="Nixon, Claire" userId="S::claire.nixon@newcastle.gov.uk::ca7adb8b-0b6d-4bbe-a601-fbbc09b02b50" providerId="AD" clId="Web-{6D497541-2087-41A4-8353-62A5D04DDF38}" dt="2025-04-28T09:01:41.363" v="655" actId="20577"/>
        <pc:sldMkLst>
          <pc:docMk/>
          <pc:sldMk cId="2291971595" sldId="258"/>
        </pc:sldMkLst>
      </pc:sldChg>
      <pc:sldChg chg="del">
        <pc:chgData name="Nixon, Claire" userId="S::claire.nixon@newcastle.gov.uk::ca7adb8b-0b6d-4bbe-a601-fbbc09b02b50" providerId="AD" clId="Web-{6D497541-2087-41A4-8353-62A5D04DDF38}" dt="2025-04-28T08:54:40.705" v="437"/>
        <pc:sldMkLst>
          <pc:docMk/>
          <pc:sldMk cId="4264157225" sldId="260"/>
        </pc:sldMkLst>
      </pc:sldChg>
      <pc:sldChg chg="modSp new del">
        <pc:chgData name="Nixon, Claire" userId="S::claire.nixon@newcastle.gov.uk::ca7adb8b-0b6d-4bbe-a601-fbbc09b02b50" providerId="AD" clId="Web-{6D497541-2087-41A4-8353-62A5D04DDF38}" dt="2025-04-28T08:51:30.714" v="373"/>
        <pc:sldMkLst>
          <pc:docMk/>
          <pc:sldMk cId="2400076673" sldId="261"/>
        </pc:sldMkLst>
      </pc:sldChg>
      <pc:sldChg chg="new del">
        <pc:chgData name="Nixon, Claire" userId="S::claire.nixon@newcastle.gov.uk::ca7adb8b-0b6d-4bbe-a601-fbbc09b02b50" providerId="AD" clId="Web-{6D497541-2087-41A4-8353-62A5D04DDF38}" dt="2025-04-28T08:53:55.579" v="416"/>
        <pc:sldMkLst>
          <pc:docMk/>
          <pc:sldMk cId="4062410307" sldId="262"/>
        </pc:sldMkLst>
      </pc:sldChg>
      <pc:sldChg chg="addSp modSp add mod replId setBg setClrOvrMap">
        <pc:chgData name="Nixon, Claire" userId="S::claire.nixon@newcastle.gov.uk::ca7adb8b-0b6d-4bbe-a601-fbbc09b02b50" providerId="AD" clId="Web-{6D497541-2087-41A4-8353-62A5D04DDF38}" dt="2025-04-28T08:52:47.701" v="389" actId="20577"/>
        <pc:sldMkLst>
          <pc:docMk/>
          <pc:sldMk cId="2608273422" sldId="263"/>
        </pc:sldMkLst>
      </pc:sldChg>
      <pc:sldChg chg="addSp delSp modSp new mod setBg">
        <pc:chgData name="Nixon, Claire" userId="S::claire.nixon@newcastle.gov.uk::ca7adb8b-0b6d-4bbe-a601-fbbc09b02b50" providerId="AD" clId="Web-{6D497541-2087-41A4-8353-62A5D04DDF38}" dt="2025-04-28T08:53:34.593" v="415" actId="20577"/>
        <pc:sldMkLst>
          <pc:docMk/>
          <pc:sldMk cId="284975397" sldId="264"/>
        </pc:sldMkLst>
      </pc:sldChg>
      <pc:sldChg chg="modSp new">
        <pc:chgData name="Nixon, Claire" userId="S::claire.nixon@newcastle.gov.uk::ca7adb8b-0b6d-4bbe-a601-fbbc09b02b50" providerId="AD" clId="Web-{6D497541-2087-41A4-8353-62A5D04DDF38}" dt="2025-04-28T08:54:35.408" v="436" actId="20577"/>
        <pc:sldMkLst>
          <pc:docMk/>
          <pc:sldMk cId="1304970309" sldId="265"/>
        </pc:sldMkLst>
      </pc:sldChg>
      <pc:sldChg chg="addSp delSp modSp add del ord replId">
        <pc:chgData name="Nixon, Claire" userId="S::claire.nixon@newcastle.gov.uk::ca7adb8b-0b6d-4bbe-a601-fbbc09b02b50" providerId="AD" clId="Web-{6D497541-2087-41A4-8353-62A5D04DDF38}" dt="2025-04-28T08:57:40.556" v="496"/>
        <pc:sldMkLst>
          <pc:docMk/>
          <pc:sldMk cId="127596364" sldId="266"/>
        </pc:sldMkLst>
      </pc:sldChg>
      <pc:sldChg chg="new del">
        <pc:chgData name="Nixon, Claire" userId="S::claire.nixon@newcastle.gov.uk::ca7adb8b-0b6d-4bbe-a601-fbbc09b02b50" providerId="AD" clId="Web-{6D497541-2087-41A4-8353-62A5D04DDF38}" dt="2025-04-28T08:55:07.144" v="439"/>
        <pc:sldMkLst>
          <pc:docMk/>
          <pc:sldMk cId="3474710361" sldId="266"/>
        </pc:sldMkLst>
      </pc:sldChg>
    </pc:docChg>
  </pc:docChgLst>
  <pc:docChgLst>
    <pc:chgData name="Nixon, Claire" userId="S::claire.nixon@newcastle.gov.uk::ca7adb8b-0b6d-4bbe-a601-fbbc09b02b50" providerId="AD" clId="Web-{F2460279-175B-439E-8B45-2068DEFD437C}"/>
    <pc:docChg chg="addSld modSld">
      <pc:chgData name="Nixon, Claire" userId="S::claire.nixon@newcastle.gov.uk::ca7adb8b-0b6d-4bbe-a601-fbbc09b02b50" providerId="AD" clId="Web-{F2460279-175B-439E-8B45-2068DEFD437C}" dt="2025-04-28T09:35:34.719" v="137"/>
      <pc:docMkLst>
        <pc:docMk/>
      </pc:docMkLst>
      <pc:sldChg chg="addSp modSp new modNotes">
        <pc:chgData name="Nixon, Claire" userId="S::claire.nixon@newcastle.gov.uk::ca7adb8b-0b6d-4bbe-a601-fbbc09b02b50" providerId="AD" clId="Web-{F2460279-175B-439E-8B45-2068DEFD437C}" dt="2025-04-28T09:35:34.719" v="137"/>
        <pc:sldMkLst>
          <pc:docMk/>
          <pc:sldMk cId="30638661" sldId="266"/>
        </pc:sldMkLst>
      </pc:sldChg>
    </pc:docChg>
  </pc:docChgLst>
  <pc:docChgLst>
    <pc:chgData name="Nixon, Claire" userId="S::claire.nixon@newcastle.gov.uk::ca7adb8b-0b6d-4bbe-a601-fbbc09b02b50" providerId="AD" clId="Web-{2612EE78-66A1-416A-939C-931BBF3813B7}"/>
    <pc:docChg chg="delSld modSld">
      <pc:chgData name="Nixon, Claire" userId="S::claire.nixon@newcastle.gov.uk::ca7adb8b-0b6d-4bbe-a601-fbbc09b02b50" providerId="AD" clId="Web-{2612EE78-66A1-416A-939C-931BBF3813B7}" dt="2025-08-06T10:29:32.461" v="16" actId="20577"/>
      <pc:docMkLst>
        <pc:docMk/>
      </pc:docMkLst>
      <pc:sldChg chg="modSp">
        <pc:chgData name="Nixon, Claire" userId="S::claire.nixon@newcastle.gov.uk::ca7adb8b-0b6d-4bbe-a601-fbbc09b02b50" providerId="AD" clId="Web-{2612EE78-66A1-416A-939C-931BBF3813B7}" dt="2025-08-06T10:28:30.193" v="7" actId="14100"/>
        <pc:sldMkLst>
          <pc:docMk/>
          <pc:sldMk cId="2291971595" sldId="258"/>
        </pc:sldMkLst>
        <pc:spChg chg="mod">
          <ac:chgData name="Nixon, Claire" userId="S::claire.nixon@newcastle.gov.uk::ca7adb8b-0b6d-4bbe-a601-fbbc09b02b50" providerId="AD" clId="Web-{2612EE78-66A1-416A-939C-931BBF3813B7}" dt="2025-08-06T10:28:30.193" v="7" actId="14100"/>
          <ac:spMkLst>
            <pc:docMk/>
            <pc:sldMk cId="2291971595" sldId="258"/>
            <ac:spMk id="3" creationId="{FF9A4B16-59A2-DEF9-9C51-68B62AB70554}"/>
          </ac:spMkLst>
        </pc:spChg>
      </pc:sldChg>
      <pc:sldChg chg="modSp">
        <pc:chgData name="Nixon, Claire" userId="S::claire.nixon@newcastle.gov.uk::ca7adb8b-0b6d-4bbe-a601-fbbc09b02b50" providerId="AD" clId="Web-{2612EE78-66A1-416A-939C-931BBF3813B7}" dt="2025-08-06T10:28:59.865" v="13" actId="20577"/>
        <pc:sldMkLst>
          <pc:docMk/>
          <pc:sldMk cId="284975397" sldId="264"/>
        </pc:sldMkLst>
        <pc:spChg chg="mod">
          <ac:chgData name="Nixon, Claire" userId="S::claire.nixon@newcastle.gov.uk::ca7adb8b-0b6d-4bbe-a601-fbbc09b02b50" providerId="AD" clId="Web-{2612EE78-66A1-416A-939C-931BBF3813B7}" dt="2025-08-06T10:28:59.865" v="13" actId="20577"/>
          <ac:spMkLst>
            <pc:docMk/>
            <pc:sldMk cId="284975397" sldId="264"/>
            <ac:spMk id="3" creationId="{EEA1CEBC-8AA4-9EBA-9614-A86C616CB199}"/>
          </ac:spMkLst>
        </pc:spChg>
      </pc:sldChg>
      <pc:sldChg chg="modSp">
        <pc:chgData name="Nixon, Claire" userId="S::claire.nixon@newcastle.gov.uk::ca7adb8b-0b6d-4bbe-a601-fbbc09b02b50" providerId="AD" clId="Web-{2612EE78-66A1-416A-939C-931BBF3813B7}" dt="2025-08-06T10:29:32.461" v="16" actId="20577"/>
        <pc:sldMkLst>
          <pc:docMk/>
          <pc:sldMk cId="1304970309" sldId="265"/>
        </pc:sldMkLst>
        <pc:spChg chg="mod">
          <ac:chgData name="Nixon, Claire" userId="S::claire.nixon@newcastle.gov.uk::ca7adb8b-0b6d-4bbe-a601-fbbc09b02b50" providerId="AD" clId="Web-{2612EE78-66A1-416A-939C-931BBF3813B7}" dt="2025-08-06T10:29:32.461" v="16" actId="20577"/>
          <ac:spMkLst>
            <pc:docMk/>
            <pc:sldMk cId="1304970309" sldId="265"/>
            <ac:spMk id="3" creationId="{8BDC0816-8FD4-65DB-08E1-4EED25F8DFDD}"/>
          </ac:spMkLst>
        </pc:spChg>
      </pc:sldChg>
      <pc:sldChg chg="modSp del">
        <pc:chgData name="Nixon, Claire" userId="S::claire.nixon@newcastle.gov.uk::ca7adb8b-0b6d-4bbe-a601-fbbc09b02b50" providerId="AD" clId="Web-{2612EE78-66A1-416A-939C-931BBF3813B7}" dt="2025-08-06T10:28:35.021" v="8"/>
        <pc:sldMkLst>
          <pc:docMk/>
          <pc:sldMk cId="1021228083" sldId="268"/>
        </pc:sldMkLst>
        <pc:spChg chg="mod">
          <ac:chgData name="Nixon, Claire" userId="S::claire.nixon@newcastle.gov.uk::ca7adb8b-0b6d-4bbe-a601-fbbc09b02b50" providerId="AD" clId="Web-{2612EE78-66A1-416A-939C-931BBF3813B7}" dt="2025-08-06T10:28:13.474" v="2" actId="20577"/>
          <ac:spMkLst>
            <pc:docMk/>
            <pc:sldMk cId="1021228083" sldId="268"/>
            <ac:spMk id="3" creationId="{BD0B54EA-8F76-78B6-4586-ACFE53522A98}"/>
          </ac:spMkLst>
        </pc:spChg>
      </pc:sldChg>
    </pc:docChg>
  </pc:docChgLst>
  <pc:docChgLst>
    <pc:chgData name="Nixon, Claire" userId="ca7adb8b-0b6d-4bbe-a601-fbbc09b02b50" providerId="ADAL" clId="{EBA99A5A-F329-4E06-90AB-807CDB1E2458}"/>
    <pc:docChg chg="custSel modSld">
      <pc:chgData name="Nixon, Claire" userId="ca7adb8b-0b6d-4bbe-a601-fbbc09b02b50" providerId="ADAL" clId="{EBA99A5A-F329-4E06-90AB-807CDB1E2458}" dt="2025-04-28T09:46:07.714" v="87" actId="931"/>
      <pc:docMkLst>
        <pc:docMk/>
      </pc:docMkLst>
      <pc:sldChg chg="addSp modSp mod">
        <pc:chgData name="Nixon, Claire" userId="ca7adb8b-0b6d-4bbe-a601-fbbc09b02b50" providerId="ADAL" clId="{EBA99A5A-F329-4E06-90AB-807CDB1E2458}" dt="2025-04-28T09:36:27.436" v="47" actId="1076"/>
        <pc:sldMkLst>
          <pc:docMk/>
          <pc:sldMk cId="2608273422" sldId="263"/>
        </pc:sldMkLst>
      </pc:sldChg>
      <pc:sldChg chg="addSp modSp mod">
        <pc:chgData name="Nixon, Claire" userId="ca7adb8b-0b6d-4bbe-a601-fbbc09b02b50" providerId="ADAL" clId="{EBA99A5A-F329-4E06-90AB-807CDB1E2458}" dt="2025-04-28T09:46:07.714" v="87" actId="931"/>
        <pc:sldMkLst>
          <pc:docMk/>
          <pc:sldMk cId="1304970309" sldId="265"/>
        </pc:sldMkLst>
      </pc:sldChg>
      <pc:sldChg chg="modSp mod">
        <pc:chgData name="Nixon, Claire" userId="ca7adb8b-0b6d-4bbe-a601-fbbc09b02b50" providerId="ADAL" clId="{EBA99A5A-F329-4E06-90AB-807CDB1E2458}" dt="2025-04-28T09:37:27.612" v="84" actId="20577"/>
        <pc:sldMkLst>
          <pc:docMk/>
          <pc:sldMk cId="30638661" sldId="266"/>
        </pc:sldMkLst>
      </pc:sldChg>
    </pc:docChg>
  </pc:docChgLst>
  <pc:docChgLst>
    <pc:chgData name="Nixon, Claire" userId="S::claire.nixon@newcastle.gov.uk::ca7adb8b-0b6d-4bbe-a601-fbbc09b02b50" providerId="AD" clId="Web-{6F77DE7F-6CA9-44DF-998B-26F06ED393B7}"/>
    <pc:docChg chg="modSld">
      <pc:chgData name="Nixon, Claire" userId="S::claire.nixon@newcastle.gov.uk::ca7adb8b-0b6d-4bbe-a601-fbbc09b02b50" providerId="AD" clId="Web-{6F77DE7F-6CA9-44DF-998B-26F06ED393B7}" dt="2025-07-14T12:57:42.700" v="1" actId="1076"/>
      <pc:docMkLst>
        <pc:docMk/>
      </pc:docMkLst>
      <pc:sldChg chg="modSp">
        <pc:chgData name="Nixon, Claire" userId="S::claire.nixon@newcastle.gov.uk::ca7adb8b-0b6d-4bbe-a601-fbbc09b02b50" providerId="AD" clId="Web-{6F77DE7F-6CA9-44DF-998B-26F06ED393B7}" dt="2025-07-14T12:57:42.700" v="1" actId="1076"/>
        <pc:sldMkLst>
          <pc:docMk/>
          <pc:sldMk cId="1595352156" sldId="267"/>
        </pc:sldMkLst>
        <pc:picChg chg="mod">
          <ac:chgData name="Nixon, Claire" userId="S::claire.nixon@newcastle.gov.uk::ca7adb8b-0b6d-4bbe-a601-fbbc09b02b50" providerId="AD" clId="Web-{6F77DE7F-6CA9-44DF-998B-26F06ED393B7}" dt="2025-07-14T12:57:42.700" v="1" actId="1076"/>
          <ac:picMkLst>
            <pc:docMk/>
            <pc:sldMk cId="1595352156" sldId="267"/>
            <ac:picMk id="4" creationId="{549DDBF4-FC58-ED0B-C8EA-C8CDE664E02C}"/>
          </ac:picMkLst>
        </pc:picChg>
      </pc:sldChg>
    </pc:docChg>
  </pc:docChgLst>
  <pc:docChgLst>
    <pc:chgData name="Nixon, Claire" userId="S::claire.nixon@newcastle.gov.uk::ca7adb8b-0b6d-4bbe-a601-fbbc09b02b50" providerId="AD" clId="Web-{32B53CCD-CAFD-8CF8-78D0-277D899E74D4}"/>
    <pc:docChg chg="addSld modSld sldOrd">
      <pc:chgData name="Nixon, Claire" userId="S::claire.nixon@newcastle.gov.uk::ca7adb8b-0b6d-4bbe-a601-fbbc09b02b50" providerId="AD" clId="Web-{32B53CCD-CAFD-8CF8-78D0-277D899E74D4}" dt="2025-04-29T13:47:26.768" v="184"/>
      <pc:docMkLst>
        <pc:docMk/>
      </pc:docMkLst>
      <pc:sldChg chg="modSp">
        <pc:chgData name="Nixon, Claire" userId="S::claire.nixon@newcastle.gov.uk::ca7adb8b-0b6d-4bbe-a601-fbbc09b02b50" providerId="AD" clId="Web-{32B53CCD-CAFD-8CF8-78D0-277D899E74D4}" dt="2025-04-29T13:23:03.701" v="59" actId="20577"/>
        <pc:sldMkLst>
          <pc:docMk/>
          <pc:sldMk cId="284975397" sldId="264"/>
        </pc:sldMkLst>
      </pc:sldChg>
      <pc:sldChg chg="addSp modSp new ord">
        <pc:chgData name="Nixon, Claire" userId="S::claire.nixon@newcastle.gov.uk::ca7adb8b-0b6d-4bbe-a601-fbbc09b02b50" providerId="AD" clId="Web-{32B53CCD-CAFD-8CF8-78D0-277D899E74D4}" dt="2025-04-29T13:47:26.768" v="184"/>
        <pc:sldMkLst>
          <pc:docMk/>
          <pc:sldMk cId="1595352156" sldId="267"/>
        </pc:sldMkLst>
      </pc:sldChg>
    </pc:docChg>
  </pc:docChgLst>
  <pc:docChgLst>
    <pc:chgData name="Nixon, Claire" userId="ca7adb8b-0b6d-4bbe-a601-fbbc09b02b50" providerId="ADAL" clId="{548B137C-13DA-4915-B680-C2E6B0164EB5}"/>
    <pc:docChg chg="undo custSel modSld">
      <pc:chgData name="Nixon, Claire" userId="ca7adb8b-0b6d-4bbe-a601-fbbc09b02b50" providerId="ADAL" clId="{548B137C-13DA-4915-B680-C2E6B0164EB5}" dt="2025-07-14T12:58:46.448" v="3" actId="22"/>
      <pc:docMkLst>
        <pc:docMk/>
      </pc:docMkLst>
      <pc:sldChg chg="addSp delSp modSp mod">
        <pc:chgData name="Nixon, Claire" userId="ca7adb8b-0b6d-4bbe-a601-fbbc09b02b50" providerId="ADAL" clId="{548B137C-13DA-4915-B680-C2E6B0164EB5}" dt="2025-07-14T12:58:46.448" v="3" actId="22"/>
        <pc:sldMkLst>
          <pc:docMk/>
          <pc:sldMk cId="1595352156" sldId="267"/>
        </pc:sldMkLst>
        <pc:picChg chg="mod">
          <ac:chgData name="Nixon, Claire" userId="ca7adb8b-0b6d-4bbe-a601-fbbc09b02b50" providerId="ADAL" clId="{548B137C-13DA-4915-B680-C2E6B0164EB5}" dt="2025-07-14T12:58:13.458" v="1" actId="1076"/>
          <ac:picMkLst>
            <pc:docMk/>
            <pc:sldMk cId="1595352156" sldId="267"/>
            <ac:picMk id="4" creationId="{549DDBF4-FC58-ED0B-C8EA-C8CDE664E02C}"/>
          </ac:picMkLst>
        </pc:picChg>
      </pc:sldChg>
    </pc:docChg>
  </pc:docChgLst>
  <pc:docChgLst>
    <pc:chgData name="Nixon, Claire" userId="S::claire.nixon@newcastle.gov.uk::ca7adb8b-0b6d-4bbe-a601-fbbc09b02b50" providerId="AD" clId="Web-{B88B7855-55E5-4BDF-8FC4-16B2C4584FE6}"/>
    <pc:docChg chg="addSld delSld modSld">
      <pc:chgData name="Nixon, Claire" userId="S::claire.nixon@newcastle.gov.uk::ca7adb8b-0b6d-4bbe-a601-fbbc09b02b50" providerId="AD" clId="Web-{B88B7855-55E5-4BDF-8FC4-16B2C4584FE6}" dt="2025-07-29T06:25:48.572" v="52" actId="20577"/>
      <pc:docMkLst>
        <pc:docMk/>
      </pc:docMkLst>
      <pc:sldChg chg="modSp">
        <pc:chgData name="Nixon, Claire" userId="S::claire.nixon@newcastle.gov.uk::ca7adb8b-0b6d-4bbe-a601-fbbc09b02b50" providerId="AD" clId="Web-{B88B7855-55E5-4BDF-8FC4-16B2C4584FE6}" dt="2025-07-29T06:22:26.435" v="4" actId="20577"/>
        <pc:sldMkLst>
          <pc:docMk/>
          <pc:sldMk cId="109857222" sldId="256"/>
        </pc:sldMkLst>
        <pc:spChg chg="mod">
          <ac:chgData name="Nixon, Claire" userId="S::claire.nixon@newcastle.gov.uk::ca7adb8b-0b6d-4bbe-a601-fbbc09b02b50" providerId="AD" clId="Web-{B88B7855-55E5-4BDF-8FC4-16B2C4584FE6}" dt="2025-07-29T06:22:26.435" v="4" actId="20577"/>
          <ac:spMkLst>
            <pc:docMk/>
            <pc:sldMk cId="109857222" sldId="256"/>
            <ac:spMk id="3" creationId="{00000000-0000-0000-0000-000000000000}"/>
          </ac:spMkLst>
        </pc:spChg>
      </pc:sldChg>
      <pc:sldChg chg="modSp">
        <pc:chgData name="Nixon, Claire" userId="S::claire.nixon@newcastle.gov.uk::ca7adb8b-0b6d-4bbe-a601-fbbc09b02b50" providerId="AD" clId="Web-{B88B7855-55E5-4BDF-8FC4-16B2C4584FE6}" dt="2025-07-29T06:23:17.139" v="15" actId="20577"/>
        <pc:sldMkLst>
          <pc:docMk/>
          <pc:sldMk cId="2291971595" sldId="258"/>
        </pc:sldMkLst>
        <pc:spChg chg="mod">
          <ac:chgData name="Nixon, Claire" userId="S::claire.nixon@newcastle.gov.uk::ca7adb8b-0b6d-4bbe-a601-fbbc09b02b50" providerId="AD" clId="Web-{B88B7855-55E5-4BDF-8FC4-16B2C4584FE6}" dt="2025-07-29T06:23:17.139" v="15" actId="20577"/>
          <ac:spMkLst>
            <pc:docMk/>
            <pc:sldMk cId="2291971595" sldId="258"/>
            <ac:spMk id="3" creationId="{FF9A4B16-59A2-DEF9-9C51-68B62AB70554}"/>
          </ac:spMkLst>
        </pc:spChg>
      </pc:sldChg>
      <pc:sldChg chg="del">
        <pc:chgData name="Nixon, Claire" userId="S::claire.nixon@newcastle.gov.uk::ca7adb8b-0b6d-4bbe-a601-fbbc09b02b50" providerId="AD" clId="Web-{B88B7855-55E5-4BDF-8FC4-16B2C4584FE6}" dt="2025-07-29T06:25:20.007" v="48"/>
        <pc:sldMkLst>
          <pc:docMk/>
          <pc:sldMk cId="2608273422" sldId="263"/>
        </pc:sldMkLst>
      </pc:sldChg>
      <pc:sldChg chg="addSp modSp">
        <pc:chgData name="Nixon, Claire" userId="S::claire.nixon@newcastle.gov.uk::ca7adb8b-0b6d-4bbe-a601-fbbc09b02b50" providerId="AD" clId="Web-{B88B7855-55E5-4BDF-8FC4-16B2C4584FE6}" dt="2025-07-29T06:25:15.334" v="47" actId="14100"/>
        <pc:sldMkLst>
          <pc:docMk/>
          <pc:sldMk cId="284975397" sldId="264"/>
        </pc:sldMkLst>
        <pc:spChg chg="mod">
          <ac:chgData name="Nixon, Claire" userId="S::claire.nixon@newcastle.gov.uk::ca7adb8b-0b6d-4bbe-a601-fbbc09b02b50" providerId="AD" clId="Web-{B88B7855-55E5-4BDF-8FC4-16B2C4584FE6}" dt="2025-07-29T06:25:15.334" v="47" actId="14100"/>
          <ac:spMkLst>
            <pc:docMk/>
            <pc:sldMk cId="284975397" sldId="264"/>
            <ac:spMk id="3" creationId="{EEA1CEBC-8AA4-9EBA-9614-A86C616CB199}"/>
          </ac:spMkLst>
        </pc:spChg>
        <pc:spChg chg="add mod">
          <ac:chgData name="Nixon, Claire" userId="S::claire.nixon@newcastle.gov.uk::ca7adb8b-0b6d-4bbe-a601-fbbc09b02b50" providerId="AD" clId="Web-{B88B7855-55E5-4BDF-8FC4-16B2C4584FE6}" dt="2025-07-29T06:25:09.271" v="44" actId="1076"/>
          <ac:spMkLst>
            <pc:docMk/>
            <pc:sldMk cId="284975397" sldId="264"/>
            <ac:spMk id="4" creationId="{15F49009-1FFF-951B-FAFB-C4424C9AE216}"/>
          </ac:spMkLst>
        </pc:spChg>
      </pc:sldChg>
      <pc:sldChg chg="modSp">
        <pc:chgData name="Nixon, Claire" userId="S::claire.nixon@newcastle.gov.uk::ca7adb8b-0b6d-4bbe-a601-fbbc09b02b50" providerId="AD" clId="Web-{B88B7855-55E5-4BDF-8FC4-16B2C4584FE6}" dt="2025-07-29T06:25:48.572" v="52" actId="20577"/>
        <pc:sldMkLst>
          <pc:docMk/>
          <pc:sldMk cId="1304970309" sldId="265"/>
        </pc:sldMkLst>
        <pc:spChg chg="mod">
          <ac:chgData name="Nixon, Claire" userId="S::claire.nixon@newcastle.gov.uk::ca7adb8b-0b6d-4bbe-a601-fbbc09b02b50" providerId="AD" clId="Web-{B88B7855-55E5-4BDF-8FC4-16B2C4584FE6}" dt="2025-07-29T06:25:48.572" v="52" actId="20577"/>
          <ac:spMkLst>
            <pc:docMk/>
            <pc:sldMk cId="1304970309" sldId="265"/>
            <ac:spMk id="2" creationId="{076BBEE8-56D7-0878-F4D7-D50AB647735A}"/>
          </ac:spMkLst>
        </pc:spChg>
        <pc:spChg chg="mod">
          <ac:chgData name="Nixon, Claire" userId="S::claire.nixon@newcastle.gov.uk::ca7adb8b-0b6d-4bbe-a601-fbbc09b02b50" providerId="AD" clId="Web-{B88B7855-55E5-4BDF-8FC4-16B2C4584FE6}" dt="2025-07-29T06:25:44.478" v="51" actId="20577"/>
          <ac:spMkLst>
            <pc:docMk/>
            <pc:sldMk cId="1304970309" sldId="265"/>
            <ac:spMk id="3" creationId="{8BDC0816-8FD4-65DB-08E1-4EED25F8DFDD}"/>
          </ac:spMkLst>
        </pc:spChg>
      </pc:sldChg>
      <pc:sldChg chg="modSp add replId">
        <pc:chgData name="Nixon, Claire" userId="S::claire.nixon@newcastle.gov.uk::ca7adb8b-0b6d-4bbe-a601-fbbc09b02b50" providerId="AD" clId="Web-{B88B7855-55E5-4BDF-8FC4-16B2C4584FE6}" dt="2025-07-29T06:23:22.920" v="16" actId="20577"/>
        <pc:sldMkLst>
          <pc:docMk/>
          <pc:sldMk cId="1021228083" sldId="268"/>
        </pc:sldMkLst>
        <pc:spChg chg="mod">
          <ac:chgData name="Nixon, Claire" userId="S::claire.nixon@newcastle.gov.uk::ca7adb8b-0b6d-4bbe-a601-fbbc09b02b50" providerId="AD" clId="Web-{B88B7855-55E5-4BDF-8FC4-16B2C4584FE6}" dt="2025-07-29T06:23:22.920" v="16" actId="20577"/>
          <ac:spMkLst>
            <pc:docMk/>
            <pc:sldMk cId="1021228083" sldId="268"/>
            <ac:spMk id="3" creationId="{BD0B54EA-8F76-78B6-4586-ACFE53522A98}"/>
          </ac:spMkLst>
        </pc:spChg>
      </pc:sldChg>
    </pc:docChg>
  </pc:docChgLst>
  <pc:docChgLst>
    <pc:chgData clId="Web-{2612EE78-66A1-416A-939C-931BBF3813B7}"/>
    <pc:docChg chg="modSld">
      <pc:chgData name="" userId="" providerId="" clId="Web-{2612EE78-66A1-416A-939C-931BBF3813B7}" dt="2025-08-06T10:27:21.426" v="4" actId="20577"/>
      <pc:docMkLst>
        <pc:docMk/>
      </pc:docMkLst>
      <pc:sldChg chg="modSp">
        <pc:chgData name="" userId="" providerId="" clId="Web-{2612EE78-66A1-416A-939C-931BBF3813B7}" dt="2025-08-06T10:27:21.426" v="4" actId="20577"/>
        <pc:sldMkLst>
          <pc:docMk/>
          <pc:sldMk cId="109857222" sldId="256"/>
        </pc:sldMkLst>
        <pc:spChg chg="mod">
          <ac:chgData name="" userId="" providerId="" clId="Web-{2612EE78-66A1-416A-939C-931BBF3813B7}" dt="2025-08-06T10:27:21.426" v="4" actId="20577"/>
          <ac:spMkLst>
            <pc:docMk/>
            <pc:sldMk cId="10985722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7F04F-2852-47D5-BE7C-0B97153892D1}" type="datetimeFigureOut">
              <a:t>8/6/2025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28ECF-AC30-49E7-8015-67A3B323DFD1}" type="slidenum">
              <a:t>‹#›</a:t>
            </a:fld>
            <a:endParaRPr lang="en-GB"/>
          </a:p>
        </p:txBody>
      </p:sp>
    </p:spTree>
    <p:extLst>
      <p:ext uri="{BB962C8B-B14F-4D97-AF65-F5344CB8AC3E}">
        <p14:creationId xmlns:p14="http://schemas.microsoft.com/office/powerpoint/2010/main" val="386823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NSAB is exploring different ways that key messages can be cascaded to front-line staff. Although formal training can be an important aspect of learning, we are trying to encourage creative ways of learning - in diverse, flexible, and innovative ways. The Team Meeting Training Tool is intended to be used in a Team Meeting but could equally be used in a supervision scenario.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F8228ECF-AC30-49E7-8015-67A3B323DFD1}" type="slidenum">
              <a:t>6</a:t>
            </a:fld>
            <a:endParaRPr lang="en-GB"/>
          </a:p>
        </p:txBody>
      </p:sp>
    </p:spTree>
    <p:extLst>
      <p:ext uri="{BB962C8B-B14F-4D97-AF65-F5344CB8AC3E}">
        <p14:creationId xmlns:p14="http://schemas.microsoft.com/office/powerpoint/2010/main" val="55497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2429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57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7490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404982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8237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8633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114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9479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405259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6027F-7875-4030-9381-8BD8C4F21935}"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7825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9191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948882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4556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873533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42772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8/6/2025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30559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90662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8/6/2025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3631223616"/>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hyperlink" Target="http://www.citizensadvice-newcastle.org.uk/" TargetMode="External"/><Relationship Id="rId7" Type="http://schemas.openxmlformats.org/officeDocument/2006/relationships/hyperlink" Target="http://www.newcastleidas.co.uk/" TargetMode="External"/><Relationship Id="rId2" Type="http://schemas.openxmlformats.org/officeDocument/2006/relationships/hyperlink" Target="https://www.informationnow.org.uk/" TargetMode="External"/><Relationship Id="rId1" Type="http://schemas.openxmlformats.org/officeDocument/2006/relationships/slideLayout" Target="../slideLayouts/slideLayout2.xml"/><Relationship Id="rId6" Type="http://schemas.openxmlformats.org/officeDocument/2006/relationships/hyperlink" Target="https://www.actionfraud.police.uk/" TargetMode="External"/><Relationship Id="rId5" Type="http://schemas.openxmlformats.org/officeDocument/2006/relationships/hyperlink" Target="https://www.newcastlesafeguarding.org.uk/wp-content/uploads/2021/11/Financial-Abuse-Guidance-November-2021.pdf" TargetMode="External"/><Relationship Id="rId4" Type="http://schemas.openxmlformats.org/officeDocument/2006/relationships/hyperlink" Target="https://www.google.com/url?sa=t&amp;rct=j&amp;q=&amp;esrc=s&amp;source=web&amp;cd=&amp;cad=rja&amp;uact=8&amp;ved=2ahUKEwioq4fes-mOAxXsUkEAHdblJ0UQFnoECBkQAQ&amp;url=https%3A%2F%2Fwww.newcastlesafeguarding.org.uk%2Fwp-content%2Fuploads%2F2021%2F11%2FPartnership-Intelligence-Form.docx&amp;usg=AOvVaw18t8vIM8AdXMv2F4Y8TV8G&amp;opi=89978449"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orms.office.com/Pages/ResponsePage.aspx?id=wLSfsgQNn0q0YsEpSx4bR4vbesptC75LpgH7vAmwK1BUOUdWV1MyRjJQRzA2VTZCTFRFMzUySExQOC4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wcastlesafeguarding.org.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3149" y="1325880"/>
            <a:ext cx="6181152" cy="3066507"/>
          </a:xfrm>
        </p:spPr>
        <p:txBody>
          <a:bodyPr>
            <a:normAutofit/>
          </a:bodyPr>
          <a:lstStyle/>
          <a:p>
            <a:r>
              <a:rPr lang="en-US" sz="4800"/>
              <a:t>Safeguarding Adults</a:t>
            </a:r>
            <a:br>
              <a:rPr lang="en-US"/>
            </a:br>
            <a:r>
              <a:rPr lang="en-US"/>
              <a:t>Team Talk</a:t>
            </a:r>
          </a:p>
        </p:txBody>
      </p:sp>
      <p:sp>
        <p:nvSpPr>
          <p:cNvPr id="3" name="Subtitle 2"/>
          <p:cNvSpPr>
            <a:spLocks noGrp="1"/>
          </p:cNvSpPr>
          <p:nvPr>
            <p:ph type="subTitle" idx="1"/>
          </p:nvPr>
        </p:nvSpPr>
        <p:spPr>
          <a:xfrm>
            <a:off x="5363149" y="4588329"/>
            <a:ext cx="6181152" cy="1621508"/>
          </a:xfrm>
        </p:spPr>
        <p:txBody>
          <a:bodyPr>
            <a:normAutofit/>
          </a:bodyPr>
          <a:lstStyle/>
          <a:p>
            <a:r>
              <a:rPr lang="en-US" b="1" dirty="0"/>
              <a:t>FINANCIAL ABUSE</a:t>
            </a:r>
            <a:endParaRPr lang="en-US" dirty="0"/>
          </a:p>
        </p:txBody>
      </p:sp>
      <p:sp>
        <p:nvSpPr>
          <p:cNvPr id="15" name="Rectangle 14">
            <a:extLst>
              <a:ext uri="{FF2B5EF4-FFF2-40B4-BE49-F238E27FC236}">
                <a16:creationId xmlns:a16="http://schemas.microsoft.com/office/drawing/2014/main" id="{9D73BB56-B752-494A-B22C-D261399A3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521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6">
            <a:extLst>
              <a:ext uri="{FF2B5EF4-FFF2-40B4-BE49-F238E27FC236}">
                <a16:creationId xmlns:a16="http://schemas.microsoft.com/office/drawing/2014/main" id="{0C5BD701-33DB-4BFB-9EF2-CFFC30302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7" name="Freeform 5">
            <a:extLst>
              <a:ext uri="{FF2B5EF4-FFF2-40B4-BE49-F238E27FC236}">
                <a16:creationId xmlns:a16="http://schemas.microsoft.com/office/drawing/2014/main" id="{556E9BFF-3140-4FA4-9A7A-B917DA39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871743"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txBody>
          <a:bodyPr/>
          <a:lstStyle/>
          <a:p>
            <a:endParaRPr lang="en-GB"/>
          </a:p>
        </p:txBody>
      </p:sp>
      <p:pic>
        <p:nvPicPr>
          <p:cNvPr id="4" name="Picture 3" descr="A purple logo with white text&#10;&#10;Description automatically generated">
            <a:extLst>
              <a:ext uri="{FF2B5EF4-FFF2-40B4-BE49-F238E27FC236}">
                <a16:creationId xmlns:a16="http://schemas.microsoft.com/office/drawing/2014/main" id="{B41C0AE6-7B62-DBC5-FA67-CFE2E9365CDA}"/>
              </a:ext>
            </a:extLst>
          </p:cNvPr>
          <p:cNvPicPr>
            <a:picLocks noChangeAspect="1"/>
          </p:cNvPicPr>
          <p:nvPr/>
        </p:nvPicPr>
        <p:blipFill>
          <a:blip r:embed="rId3"/>
          <a:stretch>
            <a:fillRect/>
          </a:stretch>
        </p:blipFill>
        <p:spPr>
          <a:xfrm>
            <a:off x="643854" y="2206206"/>
            <a:ext cx="3431749" cy="2445122"/>
          </a:xfrm>
          <a:prstGeom prst="rect">
            <a:avLst/>
          </a:prstGeom>
          <a:effectLst/>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GB"/>
          </a:p>
        </p:txBody>
      </p:sp>
      <p:sp>
        <p:nvSpPr>
          <p:cNvPr id="2" name="Title 1">
            <a:extLst>
              <a:ext uri="{FF2B5EF4-FFF2-40B4-BE49-F238E27FC236}">
                <a16:creationId xmlns:a16="http://schemas.microsoft.com/office/drawing/2014/main" id="{BFC7A850-434F-4DBC-6838-DFFAD0E23737}"/>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Introduction</a:t>
            </a:r>
          </a:p>
        </p:txBody>
      </p:sp>
      <p:sp>
        <p:nvSpPr>
          <p:cNvPr id="3" name="Content Placeholder 2">
            <a:extLst>
              <a:ext uri="{FF2B5EF4-FFF2-40B4-BE49-F238E27FC236}">
                <a16:creationId xmlns:a16="http://schemas.microsoft.com/office/drawing/2014/main" id="{FF9A4B16-59A2-DEF9-9C51-68B62AB70554}"/>
              </a:ext>
            </a:extLst>
          </p:cNvPr>
          <p:cNvSpPr>
            <a:spLocks noGrp="1"/>
          </p:cNvSpPr>
          <p:nvPr>
            <p:ph idx="1"/>
          </p:nvPr>
        </p:nvSpPr>
        <p:spPr>
          <a:xfrm>
            <a:off x="121771" y="2421934"/>
            <a:ext cx="11837461" cy="4097981"/>
          </a:xfrm>
        </p:spPr>
        <p:txBody>
          <a:bodyPr vert="horz" lIns="91440" tIns="45720" rIns="91440" bIns="45720" rtlCol="0" anchor="t">
            <a:noAutofit/>
          </a:bodyPr>
          <a:lstStyle/>
          <a:p>
            <a:r>
              <a:rPr lang="en-US" dirty="0">
                <a:ea typeface="+mj-lt"/>
                <a:cs typeface="+mj-lt"/>
              </a:rPr>
              <a:t>Financial or material abuse involves the theft, fraud, exploitation, or coercion of an adult in relation to their financial affairs or arrangements. This includes issues connected to wills, property, inheritance, financial transactions, and the misuse or misappropriation of possessions, property, or benefits.</a:t>
            </a:r>
          </a:p>
          <a:p>
            <a:pPr>
              <a:buClr>
                <a:srgbClr val="EF53A5"/>
              </a:buClr>
            </a:pPr>
            <a:r>
              <a:rPr lang="en-US" dirty="0">
                <a:ea typeface="+mj-lt"/>
                <a:cs typeface="+mj-lt"/>
              </a:rPr>
              <a:t>Financial abuse can affect individuals across all age groups, genders, income levels, and personal circumstances. It may occur as a one-off incident or continue over an extended period—sometimes lasting months or even years.</a:t>
            </a:r>
          </a:p>
          <a:p>
            <a:pPr>
              <a:buClr>
                <a:srgbClr val="EF53A5"/>
              </a:buClr>
            </a:pPr>
            <a:r>
              <a:rPr lang="en-US" dirty="0">
                <a:ea typeface="+mj-lt"/>
                <a:cs typeface="+mj-lt"/>
              </a:rPr>
              <a:t>Care and support needs can increase a person's vulnerability to financial abuse, particularly when they rely on others for assistance with daily living or financial management. Abuse is most commonly perpetrated by someone known to the adult at risk—such as family members, friends, </a:t>
            </a:r>
            <a:r>
              <a:rPr lang="en-US" err="1">
                <a:ea typeface="+mj-lt"/>
                <a:cs typeface="+mj-lt"/>
              </a:rPr>
              <a:t>neighbours</a:t>
            </a:r>
            <a:r>
              <a:rPr lang="en-US" dirty="0">
                <a:ea typeface="+mj-lt"/>
                <a:cs typeface="+mj-lt"/>
              </a:rPr>
              <a:t>, or individuals in positions of trust. However, there is a growing risk of financial abuse from unknown perpetrators, including through scams, rogue traders, and other forms of financial exploitation.</a:t>
            </a:r>
          </a:p>
          <a:p>
            <a:pPr marL="0" indent="0">
              <a:buClr>
                <a:srgbClr val="EF53A5"/>
              </a:buClr>
              <a:buNone/>
            </a:pPr>
            <a:endParaRPr lang="en-US" sz="2300" dirty="0">
              <a:ea typeface="+mj-lt"/>
              <a:cs typeface="+mj-lt"/>
            </a:endParaRPr>
          </a:p>
          <a:p>
            <a:pPr>
              <a:buClr>
                <a:srgbClr val="EF53A5"/>
              </a:buClr>
            </a:pPr>
            <a:endParaRPr lang="en-US" sz="2300" dirty="0">
              <a:latin typeface="Century Gothic"/>
              <a:cs typeface="Arial"/>
            </a:endParaRPr>
          </a:p>
          <a:p>
            <a:pPr>
              <a:buClr>
                <a:srgbClr val="EF53A5"/>
              </a:buClr>
            </a:pPr>
            <a:endParaRPr lang="en-US" dirty="0">
              <a:latin typeface="Arial"/>
              <a:cs typeface="Arial"/>
            </a:endParaRPr>
          </a:p>
          <a:p>
            <a:pPr>
              <a:buClr>
                <a:srgbClr val="EF53A5"/>
              </a:buClr>
            </a:pPr>
            <a:endParaRPr lang="en-US"/>
          </a:p>
        </p:txBody>
      </p:sp>
    </p:spTree>
    <p:extLst>
      <p:ext uri="{BB962C8B-B14F-4D97-AF65-F5344CB8AC3E}">
        <p14:creationId xmlns:p14="http://schemas.microsoft.com/office/powerpoint/2010/main" val="2291971595"/>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A1CEBC-8AA4-9EBA-9614-A86C616CB199}"/>
              </a:ext>
            </a:extLst>
          </p:cNvPr>
          <p:cNvSpPr>
            <a:spLocks noGrp="1"/>
          </p:cNvSpPr>
          <p:nvPr>
            <p:ph idx="1"/>
          </p:nvPr>
        </p:nvSpPr>
        <p:spPr>
          <a:xfrm>
            <a:off x="220488" y="488207"/>
            <a:ext cx="7337603" cy="6011260"/>
          </a:xfrm>
        </p:spPr>
        <p:txBody>
          <a:bodyPr vert="horz" lIns="91440" tIns="45720" rIns="91440" bIns="45720" rtlCol="0" anchor="t">
            <a:noAutofit/>
          </a:bodyPr>
          <a:lstStyle/>
          <a:p>
            <a:pPr marL="457200" indent="-457200">
              <a:buClr>
                <a:srgbClr val="EF53A5"/>
              </a:buClr>
              <a:buAutoNum type="arabicPeriod"/>
            </a:pPr>
            <a:r>
              <a:rPr lang="en-GB" dirty="0">
                <a:ea typeface="+mj-lt"/>
                <a:cs typeface="+mj-lt"/>
              </a:rPr>
              <a:t>What are some key signs and indicators that may suggest someone is at risk of financial abuse?</a:t>
            </a:r>
            <a:endParaRPr lang="en-US" dirty="0">
              <a:ea typeface="+mj-lt"/>
              <a:cs typeface="+mj-lt"/>
            </a:endParaRPr>
          </a:p>
          <a:p>
            <a:pPr marL="457200" indent="-457200">
              <a:buClr>
                <a:srgbClr val="EF53A5"/>
              </a:buClr>
              <a:buAutoNum type="arabicPeriod"/>
            </a:pPr>
            <a:r>
              <a:rPr lang="en-GB" dirty="0">
                <a:ea typeface="+mj-lt"/>
                <a:cs typeface="+mj-lt"/>
              </a:rPr>
              <a:t>In addition to financial abuse, what other forms of abuse might a person be experiencing concurrently?</a:t>
            </a:r>
            <a:endParaRPr lang="en-GB" dirty="0"/>
          </a:p>
          <a:p>
            <a:pPr marL="457200" indent="-457200">
              <a:buClr>
                <a:srgbClr val="EF53A5"/>
              </a:buClr>
              <a:buAutoNum type="arabicPeriod"/>
            </a:pPr>
            <a:r>
              <a:rPr lang="en-GB" dirty="0">
                <a:ea typeface="+mj-lt"/>
                <a:cs typeface="+mj-lt"/>
              </a:rPr>
              <a:t>What personal or situational factors might increase an individual's vulnerability to financial abuse?</a:t>
            </a:r>
          </a:p>
          <a:p>
            <a:pPr marL="457200" indent="-457200">
              <a:buClr>
                <a:srgbClr val="EF53A5"/>
              </a:buClr>
              <a:buAutoNum type="arabicPeriod"/>
            </a:pPr>
            <a:r>
              <a:rPr lang="en-GB">
                <a:ea typeface="+mj-lt"/>
                <a:cs typeface="+mj-lt"/>
              </a:rPr>
              <a:t>Who are the potential perpetrators of financial abuse, and what might their motivations or methods be?</a:t>
            </a:r>
            <a:endParaRPr lang="en-GB" dirty="0">
              <a:ea typeface="+mj-lt"/>
              <a:cs typeface="+mj-lt"/>
            </a:endParaRPr>
          </a:p>
          <a:p>
            <a:pPr marL="457200" indent="-457200">
              <a:buClr>
                <a:srgbClr val="EF53A5"/>
              </a:buClr>
              <a:buAutoNum type="arabicPeriod"/>
            </a:pPr>
            <a:r>
              <a:rPr lang="en-GB">
                <a:ea typeface="+mj-lt"/>
                <a:cs typeface="+mj-lt"/>
              </a:rPr>
              <a:t>What proactive strategies can be put in place to help prevent financial abuse and reduce the risk to individuals?</a:t>
            </a:r>
            <a:endParaRPr lang="en-GB" dirty="0">
              <a:ea typeface="+mj-lt"/>
              <a:cs typeface="+mj-lt"/>
            </a:endParaRPr>
          </a:p>
          <a:p>
            <a:pPr marL="457200" indent="-457200">
              <a:buClr>
                <a:srgbClr val="EF53A5"/>
              </a:buClr>
              <a:buAutoNum type="arabicPeriod"/>
            </a:pPr>
            <a:r>
              <a:rPr lang="en-GB" dirty="0">
                <a:ea typeface="+mj-lt"/>
                <a:cs typeface="+mj-lt"/>
              </a:rPr>
              <a:t>Final reflection: How have today’s discussions influenced your understanding, and how might they shape your future practice</a:t>
            </a:r>
          </a:p>
          <a:p>
            <a:pPr marL="0" indent="0">
              <a:buNone/>
            </a:pPr>
            <a:endParaRPr lang="en-GB" dirty="0"/>
          </a:p>
          <a:p>
            <a:pPr>
              <a:lnSpc>
                <a:spcPct val="90000"/>
              </a:lnSpc>
              <a:buClr>
                <a:srgbClr val="EF53A5"/>
              </a:buClr>
              <a:buAutoNum type="arabicPeriod"/>
            </a:pPr>
            <a:endParaRPr lang="en-GB" dirty="0"/>
          </a:p>
        </p:txBody>
      </p:sp>
      <p:sp>
        <p:nvSpPr>
          <p:cNvPr id="10" name="Rectangle 9">
            <a:extLst>
              <a:ext uri="{FF2B5EF4-FFF2-40B4-BE49-F238E27FC236}">
                <a16:creationId xmlns:a16="http://schemas.microsoft.com/office/drawing/2014/main" id="{4A5B1038-CF06-486A-B15D-56E5CBDCA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4EA551C4-4D10-420F-A8BC-2B2C352B4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Family">
            <a:extLst>
              <a:ext uri="{FF2B5EF4-FFF2-40B4-BE49-F238E27FC236}">
                <a16:creationId xmlns:a16="http://schemas.microsoft.com/office/drawing/2014/main" id="{CF7091F5-523F-498D-561D-CB80364A1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25675" y="2003651"/>
            <a:ext cx="2697479" cy="2697479"/>
          </a:xfrm>
          <a:prstGeom prst="rect">
            <a:avLst/>
          </a:prstGeom>
          <a:effectLst/>
        </p:spPr>
      </p:pic>
      <p:sp>
        <p:nvSpPr>
          <p:cNvPr id="14" name="Rectangle 13">
            <a:extLst>
              <a:ext uri="{FF2B5EF4-FFF2-40B4-BE49-F238E27FC236}">
                <a16:creationId xmlns:a16="http://schemas.microsoft.com/office/drawing/2014/main" id="{CDEEC77E-10AE-4A10-B283-689229F49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Title 1">
            <a:extLst>
              <a:ext uri="{FF2B5EF4-FFF2-40B4-BE49-F238E27FC236}">
                <a16:creationId xmlns:a16="http://schemas.microsoft.com/office/drawing/2014/main" id="{15F49009-1FFF-951B-FAFB-C4424C9AE216}"/>
              </a:ext>
            </a:extLst>
          </p:cNvPr>
          <p:cNvSpPr txBox="1">
            <a:spLocks/>
          </p:cNvSpPr>
          <p:nvPr/>
        </p:nvSpPr>
        <p:spPr>
          <a:xfrm>
            <a:off x="8733605" y="4562203"/>
            <a:ext cx="2285467" cy="1197429"/>
          </a:xfrm>
          <a:prstGeom prst="rect">
            <a:avLst/>
          </a:prstGeom>
          <a:solidFill>
            <a:schemeClr val="accent1"/>
          </a:solidFill>
        </p:spPr>
        <p:txBody>
          <a:bodyPr vert="horz" lIns="91440" tIns="45720" rIns="91440" bIns="45720" rtlCol="0" anchor="ctr">
            <a:normAutofit fontScale="700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rgbClr val="FFFFFF"/>
                </a:solidFill>
              </a:rPr>
              <a:t>Team Talk </a:t>
            </a:r>
            <a:endParaRPr lang="en-US" dirty="0"/>
          </a:p>
          <a:p>
            <a:r>
              <a:rPr lang="en-US" dirty="0">
                <a:solidFill>
                  <a:srgbClr val="FFFFFF"/>
                </a:solidFill>
              </a:rPr>
              <a:t>Reflective Questions</a:t>
            </a:r>
            <a:endParaRPr lang="en-US" dirty="0"/>
          </a:p>
        </p:txBody>
      </p:sp>
    </p:spTree>
    <p:extLst>
      <p:ext uri="{BB962C8B-B14F-4D97-AF65-F5344CB8AC3E}">
        <p14:creationId xmlns:p14="http://schemas.microsoft.com/office/powerpoint/2010/main" val="284975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BBEE8-56D7-0878-F4D7-D50AB647735A}"/>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8BDC0816-8FD4-65DB-08E1-4EED25F8DFDD}"/>
              </a:ext>
            </a:extLst>
          </p:cNvPr>
          <p:cNvSpPr>
            <a:spLocks noGrp="1"/>
          </p:cNvSpPr>
          <p:nvPr>
            <p:ph idx="1"/>
          </p:nvPr>
        </p:nvSpPr>
        <p:spPr>
          <a:xfrm>
            <a:off x="961797" y="1150943"/>
            <a:ext cx="10536753" cy="4901513"/>
          </a:xfrm>
        </p:spPr>
        <p:txBody>
          <a:bodyPr vert="horz" lIns="91440" tIns="45720" rIns="91440" bIns="45720" rtlCol="0" anchor="t">
            <a:normAutofit/>
          </a:bodyPr>
          <a:lstStyle/>
          <a:p>
            <a:r>
              <a:rPr lang="en-US" sz="3200" dirty="0">
                <a:ea typeface="+mj-lt"/>
                <a:cs typeface="+mj-lt"/>
                <a:hlinkClick r:id="rId2">
                  <a:extLst>
                    <a:ext uri="{A12FA001-AC4F-418D-AE19-62706E023703}">
                      <ahyp:hlinkClr xmlns:ahyp="http://schemas.microsoft.com/office/drawing/2018/hyperlinkcolor" val="tx"/>
                    </a:ext>
                  </a:extLst>
                </a:hlinkClick>
              </a:rPr>
              <a:t>InformationNOW</a:t>
            </a:r>
            <a:endParaRPr lang="en-GB" sz="3200">
              <a:ea typeface="+mj-lt"/>
              <a:cs typeface="+mj-lt"/>
              <a:hlinkClick r:id="">
                <a:extLst>
                  <a:ext uri="{A12FA001-AC4F-418D-AE19-62706E023703}">
                    <ahyp:hlinkClr xmlns:ahyp="http://schemas.microsoft.com/office/drawing/2018/hyperlinkcolor" val="tx"/>
                  </a:ext>
                </a:extLst>
              </a:hlinkClick>
            </a:endParaRPr>
          </a:p>
          <a:p>
            <a:pPr>
              <a:buClr>
                <a:srgbClr val="EF53A5"/>
              </a:buClr>
            </a:pPr>
            <a:r>
              <a:rPr lang="en-US" sz="3200" dirty="0">
                <a:ea typeface="+mj-lt"/>
                <a:cs typeface="+mj-lt"/>
                <a:hlinkClick r:id="rId3">
                  <a:extLst>
                    <a:ext uri="{A12FA001-AC4F-418D-AE19-62706E023703}">
                      <ahyp:hlinkClr xmlns:ahyp="http://schemas.microsoft.com/office/drawing/2018/hyperlinkcolor" val="tx"/>
                    </a:ext>
                  </a:extLst>
                </a:hlinkClick>
              </a:rPr>
              <a:t>Citizens Advice</a:t>
            </a:r>
            <a:r>
              <a:rPr lang="en-US" sz="3200" dirty="0">
                <a:ea typeface="+mj-lt"/>
                <a:cs typeface="+mj-lt"/>
              </a:rPr>
              <a:t> </a:t>
            </a:r>
            <a:endParaRPr lang="en-US" sz="3200"/>
          </a:p>
          <a:p>
            <a:pPr>
              <a:buClr>
                <a:srgbClr val="EF53A5"/>
              </a:buClr>
            </a:pPr>
            <a:r>
              <a:rPr lang="en-US" sz="3200" dirty="0">
                <a:ea typeface="+mj-lt"/>
                <a:cs typeface="+mj-lt"/>
                <a:hlinkClick r:id="rId4">
                  <a:extLst>
                    <a:ext uri="{A12FA001-AC4F-418D-AE19-62706E023703}">
                      <ahyp:hlinkClr xmlns:ahyp="http://schemas.microsoft.com/office/drawing/2018/hyperlinkcolor" val="tx"/>
                    </a:ext>
                  </a:extLst>
                </a:hlinkClick>
              </a:rPr>
              <a:t>Northumbria Police</a:t>
            </a:r>
            <a:endParaRPr lang="en-GB" sz="3200">
              <a:hlinkClick r:id="">
                <a:extLst>
                  <a:ext uri="{A12FA001-AC4F-418D-AE19-62706E023703}">
                    <ahyp:hlinkClr xmlns:ahyp="http://schemas.microsoft.com/office/drawing/2018/hyperlinkcolor" val="tx"/>
                  </a:ext>
                </a:extLst>
              </a:hlinkClick>
            </a:endParaRPr>
          </a:p>
          <a:p>
            <a:pPr>
              <a:buClr>
                <a:srgbClr val="EF53A5"/>
              </a:buClr>
            </a:pPr>
            <a:r>
              <a:rPr lang="en-US" sz="3200" dirty="0">
                <a:ea typeface="+mj-lt"/>
                <a:cs typeface="+mj-lt"/>
                <a:hlinkClick r:id="rId5">
                  <a:extLst>
                    <a:ext uri="{A12FA001-AC4F-418D-AE19-62706E023703}">
                      <ahyp:hlinkClr xmlns:ahyp="http://schemas.microsoft.com/office/drawing/2018/hyperlinkcolor" val="tx"/>
                    </a:ext>
                  </a:extLst>
                </a:hlinkClick>
              </a:rPr>
              <a:t>NSAB Financial Abuse Guidance</a:t>
            </a:r>
            <a:endParaRPr lang="en-GB" sz="3200">
              <a:hlinkClick r:id="">
                <a:extLst>
                  <a:ext uri="{A12FA001-AC4F-418D-AE19-62706E023703}">
                    <ahyp:hlinkClr xmlns:ahyp="http://schemas.microsoft.com/office/drawing/2018/hyperlinkcolor" val="tx"/>
                  </a:ext>
                </a:extLst>
              </a:hlinkClick>
            </a:endParaRPr>
          </a:p>
          <a:p>
            <a:pPr>
              <a:buClr>
                <a:srgbClr val="EF53A5"/>
              </a:buClr>
            </a:pPr>
            <a:r>
              <a:rPr lang="en-US" sz="3200" dirty="0">
                <a:ea typeface="+mj-lt"/>
                <a:cs typeface="+mj-lt"/>
                <a:hlinkClick r:id="rId6">
                  <a:extLst>
                    <a:ext uri="{A12FA001-AC4F-418D-AE19-62706E023703}">
                      <ahyp:hlinkClr xmlns:ahyp="http://schemas.microsoft.com/office/drawing/2018/hyperlinkcolor" val="tx"/>
                    </a:ext>
                  </a:extLst>
                </a:hlinkClick>
              </a:rPr>
              <a:t>Action Fraud</a:t>
            </a:r>
            <a:endParaRPr lang="en-US" sz="3200">
              <a:hlinkClick r:id="">
                <a:extLst>
                  <a:ext uri="{A12FA001-AC4F-418D-AE19-62706E023703}">
                    <ahyp:hlinkClr xmlns:ahyp="http://schemas.microsoft.com/office/drawing/2018/hyperlinkcolor" val="tx"/>
                  </a:ext>
                </a:extLst>
              </a:hlinkClick>
            </a:endParaRPr>
          </a:p>
          <a:p>
            <a:pPr>
              <a:buClr>
                <a:srgbClr val="EF53A5"/>
              </a:buClr>
            </a:pPr>
            <a:r>
              <a:rPr lang="en-US" sz="3200">
                <a:ea typeface="+mj-lt"/>
                <a:cs typeface="+mj-lt"/>
              </a:rPr>
              <a:t>N</a:t>
            </a:r>
            <a:r>
              <a:rPr lang="en-US" sz="3200" dirty="0">
                <a:ea typeface="+mj-lt"/>
                <a:cs typeface="+mj-lt"/>
                <a:hlinkClick r:id="rId7">
                  <a:extLst>
                    <a:ext uri="{A12FA001-AC4F-418D-AE19-62706E023703}">
                      <ahyp:hlinkClr xmlns:ahyp="http://schemas.microsoft.com/office/drawing/2018/hyperlinkcolor" val="tx"/>
                    </a:ext>
                  </a:extLst>
                </a:hlinkClick>
              </a:rPr>
              <a:t>ewcastle Integrated Domestic Abuse Service (NIDAS)</a:t>
            </a:r>
            <a:endParaRPr lang="en-US" sz="3200">
              <a:ea typeface="+mj-lt"/>
              <a:cs typeface="+mj-lt"/>
              <a:hlinkClick r:id="rId7">
                <a:extLst>
                  <a:ext uri="{A12FA001-AC4F-418D-AE19-62706E023703}">
                    <ahyp:hlinkClr xmlns:ahyp="http://schemas.microsoft.com/office/drawing/2018/hyperlinkcolor" val="tx"/>
                  </a:ext>
                </a:extLst>
              </a:hlinkClick>
            </a:endParaRPr>
          </a:p>
          <a:p>
            <a:pPr>
              <a:buClr>
                <a:srgbClr val="EF53A5"/>
              </a:buClr>
            </a:pPr>
            <a:endParaRPr lang="en-US" sz="2800" dirty="0"/>
          </a:p>
          <a:p>
            <a:pPr>
              <a:buClr>
                <a:srgbClr val="EF53A5"/>
              </a:buClr>
            </a:pPr>
            <a:endParaRPr lang="en-US" sz="2800" dirty="0">
              <a:solidFill>
                <a:schemeClr val="tx1">
                  <a:lumMod val="95000"/>
                </a:schemeClr>
              </a:solidFill>
              <a:latin typeface="Arial"/>
              <a:cs typeface="Arial"/>
            </a:endParaRPr>
          </a:p>
          <a:p>
            <a:pPr>
              <a:buClr>
                <a:srgbClr val="EF53A5"/>
              </a:buClr>
            </a:pPr>
            <a:endParaRPr lang="en-GB"/>
          </a:p>
        </p:txBody>
      </p:sp>
    </p:spTree>
    <p:extLst>
      <p:ext uri="{BB962C8B-B14F-4D97-AF65-F5344CB8AC3E}">
        <p14:creationId xmlns:p14="http://schemas.microsoft.com/office/powerpoint/2010/main" val="1304970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2684-0439-3ED5-B932-E442512CCF15}"/>
              </a:ext>
            </a:extLst>
          </p:cNvPr>
          <p:cNvSpPr>
            <a:spLocks noGrp="1"/>
          </p:cNvSpPr>
          <p:nvPr>
            <p:ph type="title"/>
          </p:nvPr>
        </p:nvSpPr>
        <p:spPr/>
        <p:txBody>
          <a:bodyPr/>
          <a:lstStyle/>
          <a:p>
            <a:r>
              <a:rPr lang="en-GB"/>
              <a:t>How to use the Safeguarding Adults Team Talk</a:t>
            </a:r>
          </a:p>
        </p:txBody>
      </p:sp>
      <p:sp>
        <p:nvSpPr>
          <p:cNvPr id="3" name="Content Placeholder 2">
            <a:extLst>
              <a:ext uri="{FF2B5EF4-FFF2-40B4-BE49-F238E27FC236}">
                <a16:creationId xmlns:a16="http://schemas.microsoft.com/office/drawing/2014/main" id="{F6993BF6-24B6-C38D-7F91-13C2CEE8BFB5}"/>
              </a:ext>
            </a:extLst>
          </p:cNvPr>
          <p:cNvSpPr>
            <a:spLocks noGrp="1"/>
          </p:cNvSpPr>
          <p:nvPr>
            <p:ph idx="1"/>
          </p:nvPr>
        </p:nvSpPr>
        <p:spPr>
          <a:xfrm>
            <a:off x="519576" y="1853248"/>
            <a:ext cx="10523092" cy="4195481"/>
          </a:xfrm>
        </p:spPr>
        <p:txBody>
          <a:bodyPr vert="horz" lIns="91440" tIns="45720" rIns="91440" bIns="45720" rtlCol="0" anchor="t">
            <a:noAutofit/>
          </a:bodyPr>
          <a:lstStyle/>
          <a:p>
            <a:pPr>
              <a:buFont typeface="Wingdings" charset="2"/>
              <a:buChar char="Ø"/>
            </a:pPr>
            <a:r>
              <a:rPr lang="en-US" sz="1400">
                <a:latin typeface="Arial"/>
                <a:cs typeface="Arial"/>
              </a:rPr>
              <a:t>The Team Talk is divided up into three sections:</a:t>
            </a:r>
            <a:endParaRPr lang="en-GB" sz="1400"/>
          </a:p>
          <a:p>
            <a:pPr marL="0" indent="0">
              <a:buClr>
                <a:srgbClr val="EF53A5"/>
              </a:buClr>
              <a:buNone/>
            </a:pPr>
            <a:r>
              <a:rPr lang="en-US" sz="1400" b="1">
                <a:latin typeface="Arial"/>
                <a:cs typeface="Arial"/>
              </a:rPr>
              <a:t>Background information/introduction</a:t>
            </a:r>
            <a:r>
              <a:rPr lang="en-US" sz="1400">
                <a:latin typeface="Arial"/>
                <a:cs typeface="Arial"/>
              </a:rPr>
              <a:t> – details any relevant legislation or learning from Safeguarding Adult Reviews (SARs). This information could be used to provide an introduction to the topic – why it is being discussed. </a:t>
            </a:r>
            <a:endParaRPr lang="en-GB" sz="1400"/>
          </a:p>
          <a:p>
            <a:pPr marL="0" indent="0">
              <a:buClr>
                <a:srgbClr val="EF53A5"/>
              </a:buClr>
              <a:buNone/>
            </a:pPr>
            <a:r>
              <a:rPr lang="en-US" sz="1400" b="1">
                <a:latin typeface="Arial"/>
                <a:cs typeface="Arial"/>
              </a:rPr>
              <a:t>Team Talk Reflective Questions </a:t>
            </a:r>
            <a:r>
              <a:rPr lang="en-US" sz="1400">
                <a:latin typeface="Arial"/>
                <a:cs typeface="Arial"/>
              </a:rPr>
              <a:t>– suggested questions which should prompt discussion around a particular topic area. Is it not intended that there are right and wrong answers to these questions, hopefully they will facilitate discussion around the topic and give the opportunity for practitioners to share experiences and knowledge that are relevant to their role/profession/service. Try to take an appreciative approach (see below). </a:t>
            </a:r>
            <a:endParaRPr lang="en-GB" sz="1400"/>
          </a:p>
          <a:p>
            <a:pPr marL="0" indent="0">
              <a:buClr>
                <a:srgbClr val="EF53A5"/>
              </a:buClr>
              <a:buNone/>
            </a:pPr>
            <a:r>
              <a:rPr lang="en-US" sz="1400" b="1">
                <a:latin typeface="Arial"/>
                <a:cs typeface="Arial"/>
              </a:rPr>
              <a:t>Further resources/training</a:t>
            </a:r>
            <a:r>
              <a:rPr lang="en-US" sz="1400">
                <a:latin typeface="Arial"/>
                <a:cs typeface="Arial"/>
              </a:rPr>
              <a:t> - includes a variety of resources, some of which could potentially be used within the team meeting e.g. showing a video/animation or are there for team members to access at a later date.</a:t>
            </a:r>
            <a:endParaRPr lang="en-GB" sz="1400">
              <a:latin typeface="Century Gothic" panose="020B0502020202020204"/>
              <a:cs typeface="Arial"/>
            </a:endParaRPr>
          </a:p>
          <a:p>
            <a:pPr>
              <a:buFont typeface="Wingdings" charset="2"/>
              <a:buChar char="Ø"/>
            </a:pPr>
            <a:r>
              <a:rPr lang="en-US" sz="1400">
                <a:latin typeface="Arial"/>
                <a:cs typeface="Arial"/>
              </a:rPr>
              <a:t>The Manager of the Team could send out the information in advance to allow team members to consider the topic and questions that are posed.  Using the Team Meeting Training Tool could be used to evidence Continuing Professional Development (CPD) for those professions who are required to evidence this.</a:t>
            </a:r>
            <a:endParaRPr lang="en-GB" sz="1400"/>
          </a:p>
          <a:p>
            <a:pPr>
              <a:buClr>
                <a:srgbClr val="EF53A5"/>
              </a:buClr>
              <a:buFont typeface="Wingdings" charset="2"/>
              <a:buChar char="Ø"/>
            </a:pPr>
            <a:r>
              <a:rPr lang="en-US" sz="1400" b="1">
                <a:latin typeface="Arial"/>
                <a:cs typeface="Arial"/>
              </a:rPr>
              <a:t>Taking an appreciative approach</a:t>
            </a:r>
            <a:endParaRPr lang="en-GB" sz="1400"/>
          </a:p>
          <a:p>
            <a:pPr marL="0" indent="0">
              <a:buClr>
                <a:srgbClr val="EF53A5"/>
              </a:buClr>
              <a:buNone/>
            </a:pPr>
            <a:endParaRPr lang="en-US" b="1">
              <a:latin typeface="Arial"/>
              <a:cs typeface="Arial"/>
            </a:endParaRPr>
          </a:p>
          <a:p>
            <a:pPr marL="0" indent="0">
              <a:buClr>
                <a:srgbClr val="EF53A5"/>
              </a:buClr>
              <a:buNone/>
            </a:pPr>
            <a:endParaRPr lang="en-US">
              <a:latin typeface="Arial"/>
              <a:cs typeface="Arial"/>
            </a:endParaRPr>
          </a:p>
          <a:p>
            <a:pPr marL="0" indent="0">
              <a:buClr>
                <a:srgbClr val="EF53A5"/>
              </a:buClr>
              <a:buNone/>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US">
              <a:latin typeface="Arial"/>
              <a:cs typeface="Arial"/>
            </a:endParaRPr>
          </a:p>
          <a:p>
            <a:pPr>
              <a:buClr>
                <a:srgbClr val="EF53A5"/>
              </a:buClr>
              <a:buFont typeface="Wingdings" charset="2"/>
              <a:buChar char="Ø"/>
            </a:pPr>
            <a:endParaRPr lang="en-GB"/>
          </a:p>
        </p:txBody>
      </p:sp>
      <p:graphicFrame>
        <p:nvGraphicFramePr>
          <p:cNvPr id="4" name="Table 3">
            <a:extLst>
              <a:ext uri="{FF2B5EF4-FFF2-40B4-BE49-F238E27FC236}">
                <a16:creationId xmlns:a16="http://schemas.microsoft.com/office/drawing/2014/main" id="{E9A21615-5139-5052-51A2-9E639DB76958}"/>
              </a:ext>
            </a:extLst>
          </p:cNvPr>
          <p:cNvGraphicFramePr>
            <a:graphicFrameLocks noGrp="1"/>
          </p:cNvGraphicFramePr>
          <p:nvPr>
            <p:extLst>
              <p:ext uri="{D42A27DB-BD31-4B8C-83A1-F6EECF244321}">
                <p14:modId xmlns:p14="http://schemas.microsoft.com/office/powerpoint/2010/main" val="532938340"/>
              </p:ext>
            </p:extLst>
          </p:nvPr>
        </p:nvGraphicFramePr>
        <p:xfrm>
          <a:off x="728311" y="5389880"/>
          <a:ext cx="10944114" cy="1285240"/>
        </p:xfrm>
        <a:graphic>
          <a:graphicData uri="http://schemas.openxmlformats.org/drawingml/2006/table">
            <a:tbl>
              <a:tblPr firstRow="1" bandRow="1">
                <a:tableStyleId>{5C22544A-7EE6-4342-B048-85BDC9FD1C3A}</a:tableStyleId>
              </a:tblPr>
              <a:tblGrid>
                <a:gridCol w="3648038">
                  <a:extLst>
                    <a:ext uri="{9D8B030D-6E8A-4147-A177-3AD203B41FA5}">
                      <a16:colId xmlns:a16="http://schemas.microsoft.com/office/drawing/2014/main" val="1134196837"/>
                    </a:ext>
                  </a:extLst>
                </a:gridCol>
                <a:gridCol w="3648038">
                  <a:extLst>
                    <a:ext uri="{9D8B030D-6E8A-4147-A177-3AD203B41FA5}">
                      <a16:colId xmlns:a16="http://schemas.microsoft.com/office/drawing/2014/main" val="1218868411"/>
                    </a:ext>
                  </a:extLst>
                </a:gridCol>
                <a:gridCol w="3648038">
                  <a:extLst>
                    <a:ext uri="{9D8B030D-6E8A-4147-A177-3AD203B41FA5}">
                      <a16:colId xmlns:a16="http://schemas.microsoft.com/office/drawing/2014/main" val="2273458243"/>
                    </a:ext>
                  </a:extLst>
                </a:gridCol>
              </a:tblGrid>
              <a:tr h="370840">
                <a:tc>
                  <a:txBody>
                    <a:bodyPr/>
                    <a:lstStyle/>
                    <a:p>
                      <a:pPr lvl="0">
                        <a:buNone/>
                      </a:pPr>
                      <a:r>
                        <a:rPr lang="en-US" sz="1200" b="1" i="0" u="none" strike="noStrike" noProof="0">
                          <a:solidFill>
                            <a:srgbClr val="FFFFFF"/>
                          </a:solidFill>
                          <a:latin typeface="Arial"/>
                        </a:rPr>
                        <a:t>Focus on Strengths and Positive Outcomes</a:t>
                      </a:r>
                      <a:endParaRPr lang="en-US" sz="3600" b="1"/>
                    </a:p>
                  </a:txBody>
                  <a:tcPr/>
                </a:tc>
                <a:tc>
                  <a:txBody>
                    <a:bodyPr/>
                    <a:lstStyle/>
                    <a:p>
                      <a:pPr lvl="0">
                        <a:buNone/>
                      </a:pPr>
                      <a:r>
                        <a:rPr lang="en-US" sz="1200" b="1" i="0" u="none" strike="noStrike" noProof="0">
                          <a:solidFill>
                            <a:srgbClr val="FFFFFF"/>
                          </a:solidFill>
                          <a:latin typeface="Arial"/>
                        </a:rPr>
                        <a:t>Solution-Focused Reflection</a:t>
                      </a:r>
                      <a:endParaRPr lang="en-US" sz="3600" b="1"/>
                    </a:p>
                  </a:txBody>
                  <a:tcPr/>
                </a:tc>
                <a:tc>
                  <a:txBody>
                    <a:bodyPr/>
                    <a:lstStyle/>
                    <a:p>
                      <a:pPr lvl="0">
                        <a:buNone/>
                      </a:pPr>
                      <a:r>
                        <a:rPr lang="en-US" sz="1200" b="1" i="0" u="none" strike="noStrike" noProof="0">
                          <a:solidFill>
                            <a:srgbClr val="FFFFFF"/>
                          </a:solidFill>
                          <a:latin typeface="Arial"/>
                        </a:rPr>
                        <a:t>Collaborative and Open Discussion</a:t>
                      </a:r>
                      <a:endParaRPr lang="en-US" sz="3600" b="1"/>
                    </a:p>
                  </a:txBody>
                  <a:tcPr/>
                </a:tc>
                <a:extLst>
                  <a:ext uri="{0D108BD9-81ED-4DB2-BD59-A6C34878D82A}">
                    <a16:rowId xmlns:a16="http://schemas.microsoft.com/office/drawing/2014/main" val="4166200365"/>
                  </a:ext>
                </a:extLst>
              </a:tr>
              <a:tr h="370840">
                <a:tc>
                  <a:txBody>
                    <a:bodyPr/>
                    <a:lstStyle/>
                    <a:p>
                      <a:pPr lvl="0">
                        <a:buNone/>
                      </a:pPr>
                      <a:r>
                        <a:rPr lang="en-US" sz="1200" b="0" i="0" u="none" strike="noStrike" noProof="0">
                          <a:solidFill>
                            <a:schemeClr val="bg2"/>
                          </a:solidFill>
                          <a:latin typeface="Arial"/>
                        </a:rPr>
                        <a:t>What went well? Celebrating successful safeguarding interventions and good practice.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“What solutions can we implement to improve this situation?”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Foster an open dialogue where everyone feels heard and valued.</a:t>
                      </a:r>
                      <a:endParaRPr lang="en-US" sz="3600">
                        <a:solidFill>
                          <a:schemeClr val="bg2"/>
                        </a:solidFill>
                      </a:endParaRPr>
                    </a:p>
                  </a:txBody>
                  <a:tcPr/>
                </a:tc>
                <a:extLst>
                  <a:ext uri="{0D108BD9-81ED-4DB2-BD59-A6C34878D82A}">
                    <a16:rowId xmlns:a16="http://schemas.microsoft.com/office/drawing/2014/main" val="3262057878"/>
                  </a:ext>
                </a:extLst>
              </a:tr>
              <a:tr h="370839">
                <a:tc>
                  <a:txBody>
                    <a:bodyPr/>
                    <a:lstStyle/>
                    <a:p>
                      <a:pPr lvl="0">
                        <a:buNone/>
                      </a:pPr>
                      <a:r>
                        <a:rPr lang="en-US" sz="1200" b="0" i="0" u="none" strike="noStrike" noProof="0">
                          <a:solidFill>
                            <a:schemeClr val="bg2"/>
                          </a:solidFill>
                          <a:latin typeface="Arial"/>
                        </a:rPr>
                        <a:t>Encouraging staff and volunteers to recognise and build on strengths within their teams and cases.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Focus on next steps and positive change. </a:t>
                      </a:r>
                      <a:endParaRPr lang="en-US" sz="3600">
                        <a:solidFill>
                          <a:schemeClr val="bg2"/>
                        </a:solidFill>
                      </a:endParaRPr>
                    </a:p>
                  </a:txBody>
                  <a:tcPr/>
                </a:tc>
                <a:tc>
                  <a:txBody>
                    <a:bodyPr/>
                    <a:lstStyle/>
                    <a:p>
                      <a:pPr lvl="0">
                        <a:buNone/>
                      </a:pPr>
                      <a:r>
                        <a:rPr lang="en-US" sz="1200" b="0" i="0" u="none" strike="noStrike" noProof="0">
                          <a:solidFill>
                            <a:schemeClr val="bg2"/>
                          </a:solidFill>
                          <a:latin typeface="Arial"/>
                        </a:rPr>
                        <a:t>Share ideas and experiences to promote mutual learning and team building</a:t>
                      </a:r>
                      <a:endParaRPr lang="en-US" sz="3600">
                        <a:solidFill>
                          <a:schemeClr val="bg2"/>
                        </a:solidFill>
                      </a:endParaRPr>
                    </a:p>
                  </a:txBody>
                  <a:tcPr/>
                </a:tc>
                <a:extLst>
                  <a:ext uri="{0D108BD9-81ED-4DB2-BD59-A6C34878D82A}">
                    <a16:rowId xmlns:a16="http://schemas.microsoft.com/office/drawing/2014/main" val="378652250"/>
                  </a:ext>
                </a:extLst>
              </a:tr>
            </a:tbl>
          </a:graphicData>
        </a:graphic>
      </p:graphicFrame>
    </p:spTree>
    <p:extLst>
      <p:ext uri="{BB962C8B-B14F-4D97-AF65-F5344CB8AC3E}">
        <p14:creationId xmlns:p14="http://schemas.microsoft.com/office/powerpoint/2010/main" val="3063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FCA-5AD7-4C56-4D18-96D5FD730155}"/>
              </a:ext>
            </a:extLst>
          </p:cNvPr>
          <p:cNvSpPr>
            <a:spLocks noGrp="1"/>
          </p:cNvSpPr>
          <p:nvPr>
            <p:ph type="title"/>
          </p:nvPr>
        </p:nvSpPr>
        <p:spPr/>
        <p:txBody>
          <a:bodyPr/>
          <a:lstStyle/>
          <a:p>
            <a:r>
              <a:rPr lang="en-GB" dirty="0"/>
              <a:t>Feedback on the Team Talk</a:t>
            </a:r>
          </a:p>
        </p:txBody>
      </p:sp>
      <p:sp>
        <p:nvSpPr>
          <p:cNvPr id="3" name="Content Placeholder 2">
            <a:extLst>
              <a:ext uri="{FF2B5EF4-FFF2-40B4-BE49-F238E27FC236}">
                <a16:creationId xmlns:a16="http://schemas.microsoft.com/office/drawing/2014/main" id="{F9BA241F-F953-4079-3C3A-AA74391EF02E}"/>
              </a:ext>
            </a:extLst>
          </p:cNvPr>
          <p:cNvSpPr>
            <a:spLocks noGrp="1"/>
          </p:cNvSpPr>
          <p:nvPr>
            <p:ph idx="1"/>
          </p:nvPr>
        </p:nvSpPr>
        <p:spPr/>
        <p:txBody>
          <a:bodyPr vert="horz" lIns="91440" tIns="45720" rIns="91440" bIns="45720" rtlCol="0" anchor="t">
            <a:normAutofit/>
          </a:bodyPr>
          <a:lstStyle/>
          <a:p>
            <a:r>
              <a:rPr lang="en-GB" dirty="0"/>
              <a:t>We'd like to know more about the use of the Team Talks, please complete this </a:t>
            </a:r>
            <a:r>
              <a:rPr lang="en-GB" dirty="0">
                <a:hlinkClick r:id="rId2"/>
              </a:rPr>
              <a:t>short survey </a:t>
            </a:r>
            <a:r>
              <a:rPr lang="en-GB" dirty="0"/>
              <a:t>to help us understand their use and improve them for the future. </a:t>
            </a:r>
          </a:p>
        </p:txBody>
      </p:sp>
      <p:pic>
        <p:nvPicPr>
          <p:cNvPr id="4" name="Picture 3">
            <a:extLst>
              <a:ext uri="{FF2B5EF4-FFF2-40B4-BE49-F238E27FC236}">
                <a16:creationId xmlns:a16="http://schemas.microsoft.com/office/drawing/2014/main" id="{549DDBF4-FC58-ED0B-C8EA-C8CDE664E02C}"/>
              </a:ext>
            </a:extLst>
          </p:cNvPr>
          <p:cNvPicPr>
            <a:picLocks noChangeAspect="1"/>
          </p:cNvPicPr>
          <p:nvPr/>
        </p:nvPicPr>
        <p:blipFill>
          <a:blip r:embed="rId3"/>
          <a:stretch>
            <a:fillRect/>
          </a:stretch>
        </p:blipFill>
        <p:spPr>
          <a:xfrm>
            <a:off x="1493203" y="3269293"/>
            <a:ext cx="2869425" cy="2862142"/>
          </a:xfrm>
          <a:prstGeom prst="rect">
            <a:avLst/>
          </a:prstGeom>
        </p:spPr>
      </p:pic>
    </p:spTree>
    <p:extLst>
      <p:ext uri="{BB962C8B-B14F-4D97-AF65-F5344CB8AC3E}">
        <p14:creationId xmlns:p14="http://schemas.microsoft.com/office/powerpoint/2010/main" val="159535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2D0AC-EC64-F217-003B-0549C430D0F2}"/>
              </a:ext>
            </a:extLst>
          </p:cNvPr>
          <p:cNvSpPr>
            <a:spLocks noGrp="1"/>
          </p:cNvSpPr>
          <p:nvPr>
            <p:ph idx="1"/>
          </p:nvPr>
        </p:nvSpPr>
        <p:spPr>
          <a:xfrm>
            <a:off x="917242" y="3426290"/>
            <a:ext cx="10054099" cy="766481"/>
          </a:xfrm>
        </p:spPr>
        <p:txBody>
          <a:bodyPr vert="horz" lIns="91440" tIns="45720" rIns="91440" bIns="45720" rtlCol="0" anchor="t">
            <a:normAutofit/>
          </a:bodyPr>
          <a:lstStyle/>
          <a:p>
            <a:pPr marL="0" indent="0" algn="ctr">
              <a:buNone/>
            </a:pPr>
            <a:r>
              <a:rPr lang="en-US" sz="4000">
                <a:solidFill>
                  <a:schemeClr val="tx1">
                    <a:lumMod val="85000"/>
                  </a:schemeClr>
                </a:solidFill>
                <a:hlinkClick r:id="rId2">
                  <a:extLst>
                    <a:ext uri="{A12FA001-AC4F-418D-AE19-62706E023703}">
                      <ahyp:hlinkClr xmlns:ahyp="http://schemas.microsoft.com/office/drawing/2018/hyperlinkcolor" val="tx"/>
                    </a:ext>
                  </a:extLst>
                </a:hlinkClick>
              </a:rPr>
              <a:t>www.newcastlesafeguarding.org.uk</a:t>
            </a:r>
            <a:r>
              <a:rPr lang="en-US" sz="4000">
                <a:solidFill>
                  <a:schemeClr val="tx1">
                    <a:lumMod val="85000"/>
                  </a:schemeClr>
                </a:solidFill>
              </a:rPr>
              <a:t> </a:t>
            </a:r>
          </a:p>
        </p:txBody>
      </p:sp>
      <p:pic>
        <p:nvPicPr>
          <p:cNvPr id="5" name="Picture 4" descr="A purple logo with white text&#10;&#10;Description automatically generated">
            <a:extLst>
              <a:ext uri="{FF2B5EF4-FFF2-40B4-BE49-F238E27FC236}">
                <a16:creationId xmlns:a16="http://schemas.microsoft.com/office/drawing/2014/main" id="{2301E311-2ACB-D106-02E1-351AE19ECD7C}"/>
              </a:ext>
            </a:extLst>
          </p:cNvPr>
          <p:cNvPicPr>
            <a:picLocks noChangeAspect="1"/>
          </p:cNvPicPr>
          <p:nvPr/>
        </p:nvPicPr>
        <p:blipFill>
          <a:blip r:embed="rId3"/>
          <a:stretch>
            <a:fillRect/>
          </a:stretch>
        </p:blipFill>
        <p:spPr>
          <a:xfrm>
            <a:off x="4223482" y="717648"/>
            <a:ext cx="3431749" cy="2445122"/>
          </a:xfrm>
          <a:prstGeom prst="rect">
            <a:avLst/>
          </a:prstGeom>
          <a:effectLst/>
        </p:spPr>
      </p:pic>
    </p:spTree>
    <p:extLst>
      <p:ext uri="{BB962C8B-B14F-4D97-AF65-F5344CB8AC3E}">
        <p14:creationId xmlns:p14="http://schemas.microsoft.com/office/powerpoint/2010/main" val="3803754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7c93d94-3567-46e4-b78a-3fd117370cb9">
      <Terms xmlns="http://schemas.microsoft.com/office/infopath/2007/PartnerControls"/>
    </lcf76f155ced4ddcb4097134ff3c332f>
    <TaxCatchAll xmlns="cf69afef-99ba-425a-9397-622cb8d9882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260D7304BE4043BD3435C2B0FED966" ma:contentTypeVersion="15" ma:contentTypeDescription="Create a new document." ma:contentTypeScope="" ma:versionID="d70344d56568f7aec3524a0cfb33cd8e">
  <xsd:schema xmlns:xsd="http://www.w3.org/2001/XMLSchema" xmlns:xs="http://www.w3.org/2001/XMLSchema" xmlns:p="http://schemas.microsoft.com/office/2006/metadata/properties" xmlns:ns2="e7c93d94-3567-46e4-b78a-3fd117370cb9" xmlns:ns3="cf69afef-99ba-425a-9397-622cb8d98826" targetNamespace="http://schemas.microsoft.com/office/2006/metadata/properties" ma:root="true" ma:fieldsID="37f24ad352c96ca53cfd4a2b6127794a" ns2:_="" ns3:_="">
    <xsd:import namespace="e7c93d94-3567-46e4-b78a-3fd117370cb9"/>
    <xsd:import namespace="cf69afef-99ba-425a-9397-622cb8d988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c93d94-3567-46e4-b78a-3fd117370c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2e46b9b-9eb4-4263-a0bd-b634727372a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69afef-99ba-425a-9397-622cb8d98826"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0eaf22c-9263-4475-8c5e-6e9a2fefb0d3}" ma:internalName="TaxCatchAll" ma:showField="CatchAllData" ma:web="cf69afef-99ba-425a-9397-622cb8d988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AF3DEF-EB44-400B-BFCD-3525AF1987F3}">
  <ds:schemaRefs>
    <ds:schemaRef ds:uri="http://schemas.microsoft.com/sharepoint/v3/contenttype/forms"/>
  </ds:schemaRefs>
</ds:datastoreItem>
</file>

<file path=customXml/itemProps2.xml><?xml version="1.0" encoding="utf-8"?>
<ds:datastoreItem xmlns:ds="http://schemas.openxmlformats.org/officeDocument/2006/customXml" ds:itemID="{4473903D-8585-4C81-BCEA-5732757F910E}">
  <ds:schemaRefs>
    <ds:schemaRef ds:uri="e7c93d94-3567-46e4-b78a-3fd117370cb9"/>
    <ds:schemaRef ds:uri="http://www.w3.org/XML/1998/namespace"/>
    <ds:schemaRef ds:uri="http://purl.org/dc/terms/"/>
    <ds:schemaRef ds:uri="http://schemas.microsoft.com/office/2006/documentManagement/types"/>
    <ds:schemaRef ds:uri="cf69afef-99ba-425a-9397-622cb8d98826"/>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51C9329-4010-4DD3-803B-F1AE253C08A7}">
  <ds:schemaRefs>
    <ds:schemaRef ds:uri="cf69afef-99ba-425a-9397-622cb8d98826"/>
    <ds:schemaRef ds:uri="e7c93d94-3567-46e4-b78a-3fd117370c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888</Words>
  <Application>Microsoft Office PowerPoint</Application>
  <PresentationFormat>Widescreen</PresentationFormat>
  <Paragraphs>56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Ion</vt:lpstr>
      <vt:lpstr>Safeguarding Adults Team Talk</vt:lpstr>
      <vt:lpstr>Introduction</vt:lpstr>
      <vt:lpstr>PowerPoint Presentation</vt:lpstr>
      <vt:lpstr>Further resources</vt:lpstr>
      <vt:lpstr>How to use the Safeguarding Adults Team Talk</vt:lpstr>
      <vt:lpstr>Feedback on the Team Talk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Nixon, Claire</cp:lastModifiedBy>
  <cp:revision>72</cp:revision>
  <dcterms:created xsi:type="dcterms:W3CDTF">2024-11-11T14:48:40Z</dcterms:created>
  <dcterms:modified xsi:type="dcterms:W3CDTF">2025-08-06T10:29:41Z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0x010100D4260D7304BE4043BD3435C2B0FED966</vt:lpwstr>
  </property>
  <property fmtid="{D5CDD505-2E9C-101B-9397-08002B2CF9AE}" pid="3" name="MediaServiceImageTags">
    <vt:lpwstr/>
  </property>
</Properties>
</file>