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Lst>
  <p:notesMasterIdLst>
    <p:notesMasterId r:id="rId13"/>
  </p:notesMasterIdLst>
  <p:sldIdLst>
    <p:sldId id="256" r:id="rId5"/>
    <p:sldId id="258" r:id="rId6"/>
    <p:sldId id="268" r:id="rId7"/>
    <p:sldId id="264" r:id="rId8"/>
    <p:sldId id="265" r:id="rId9"/>
    <p:sldId id="266" r:id="rId10"/>
    <p:sldId id="267"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7B70AA-922F-435A-81F3-DFBB1D62C912}" v="13" dt="2025-08-06T07:48:29.572"/>
    <p1510:client id="{E3224747-709E-4F9E-9DC4-2FDB32816F2A}" v="1" dt="2025-08-06T07:49:13.0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07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17F04F-2852-47D5-BE7C-0B97153892D1}" type="datetimeFigureOut">
              <a:t>8/6/2025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228ECF-AC30-49E7-8015-67A3B323DFD1}" type="slidenum">
              <a:t>‹#›</a:t>
            </a:fld>
            <a:endParaRPr lang="en-GB"/>
          </a:p>
        </p:txBody>
      </p:sp>
    </p:spTree>
    <p:extLst>
      <p:ext uri="{BB962C8B-B14F-4D97-AF65-F5344CB8AC3E}">
        <p14:creationId xmlns:p14="http://schemas.microsoft.com/office/powerpoint/2010/main" val="386823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NSAB is exploring different ways that key messages can be cascaded to front-line staff. Although formal training can be an important aspect of learning, we are trying to encourage creative ways of learning - in diverse, flexible, and innovative ways. The Team Meeting Training Tool is intended to be used in a Team Meeting but could equally be used in a supervision scenario.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F8228ECF-AC30-49E7-8015-67A3B323DFD1}" type="slidenum">
              <a:t>6</a:t>
            </a:fld>
            <a:endParaRPr lang="en-GB"/>
          </a:p>
        </p:txBody>
      </p:sp>
    </p:spTree>
    <p:extLst>
      <p:ext uri="{BB962C8B-B14F-4D97-AF65-F5344CB8AC3E}">
        <p14:creationId xmlns:p14="http://schemas.microsoft.com/office/powerpoint/2010/main" val="554972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22429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65739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874902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4049826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88237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8/6/2025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86336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8/6/2025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011429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594790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052596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96027F-7875-4030-9381-8BD8C4F21935}" type="datetimeFigureOut">
              <a:rPr lang="en-US" dirty="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278254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9191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948882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8/6/2025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245560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8/6/2025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873533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8/6/2025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742772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8/6/2025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930559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906622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8/6/2025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3631223616"/>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hyperlink" Target="https://www.informationnow.org.uk/information/browse-by-category/?catName=money" TargetMode="External"/><Relationship Id="rId7" Type="http://schemas.openxmlformats.org/officeDocument/2006/relationships/hyperlink" Target="https://www.informationnow.org.uk/" TargetMode="External"/><Relationship Id="rId2" Type="http://schemas.openxmlformats.org/officeDocument/2006/relationships/hyperlink" Target="https://www.google.com/url?sa=t&amp;rct=j&amp;q=&amp;esrc=s&amp;source=web&amp;cd=&amp;cad=rja&amp;uact=8&amp;ved=2ahUKEwjvmtvAp-mOAxV_TkEAHfqOCZoQFnoECBUQAQ&amp;url=https%3A%2F%2Fwww.bcvs.org.uk%2Fsites%2Fdefault%2Ffiles%2F2023-08%2FPfPP%2520Evaluation%2520report.pdf&amp;usg=AOvVaw2pur1MKd8OkOM5oCS5TpbU&amp;opi=89978449" TargetMode="External"/><Relationship Id="rId1" Type="http://schemas.openxmlformats.org/officeDocument/2006/relationships/slideLayout" Target="../slideLayouts/slideLayout2.xml"/><Relationship Id="rId6" Type="http://schemas.openxmlformats.org/officeDocument/2006/relationships/hyperlink" Target="https://www.newcastle.gov.uk/services/welfare-and-benefits/welfare-rights/benefits-information" TargetMode="External"/><Relationship Id="rId5" Type="http://schemas.openxmlformats.org/officeDocument/2006/relationships/hyperlink" Target="https://www.newcastle.gov.uk/services/welfare-and-benefits/debt-and-money-advice" TargetMode="External"/><Relationship Id="rId4" Type="http://schemas.openxmlformats.org/officeDocument/2006/relationships/hyperlink" Target="https://www.newcastle.gov.uk/services/welfare-and-benefits/financial-inclusion-information-professionals-and-volunteer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forms.office.com/Pages/ResponsePage.aspx?id=wLSfsgQNn0q0YsEpSx4bR4vbesptC75LpgH7vAmwK1BUOUdWV1MyRjJQRzA2VTZCTFRFMzUySExQOC4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newcastlesafeguarding.org.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63149" y="1325880"/>
            <a:ext cx="6181152" cy="3066507"/>
          </a:xfrm>
        </p:spPr>
        <p:txBody>
          <a:bodyPr>
            <a:normAutofit/>
          </a:bodyPr>
          <a:lstStyle/>
          <a:p>
            <a:r>
              <a:rPr lang="en-US" sz="4800"/>
              <a:t>Safeguarding Adults</a:t>
            </a:r>
            <a:br>
              <a:rPr lang="en-US"/>
            </a:br>
            <a:r>
              <a:rPr lang="en-US"/>
              <a:t>Team Talk</a:t>
            </a:r>
          </a:p>
        </p:txBody>
      </p:sp>
      <p:sp>
        <p:nvSpPr>
          <p:cNvPr id="3" name="Subtitle 2"/>
          <p:cNvSpPr>
            <a:spLocks noGrp="1"/>
          </p:cNvSpPr>
          <p:nvPr>
            <p:ph type="subTitle" idx="1"/>
          </p:nvPr>
        </p:nvSpPr>
        <p:spPr>
          <a:xfrm>
            <a:off x="5363149" y="4588329"/>
            <a:ext cx="6181152" cy="1621508"/>
          </a:xfrm>
        </p:spPr>
        <p:txBody>
          <a:bodyPr>
            <a:normAutofit/>
          </a:bodyPr>
          <a:lstStyle/>
          <a:p>
            <a:r>
              <a:rPr lang="en-US" b="1" dirty="0"/>
              <a:t>Poverty &amp; Safeguarding</a:t>
            </a:r>
            <a:endParaRPr lang="en-US" dirty="0"/>
          </a:p>
        </p:txBody>
      </p:sp>
      <p:sp>
        <p:nvSpPr>
          <p:cNvPr id="15" name="Rectangle 14">
            <a:extLst>
              <a:ext uri="{FF2B5EF4-FFF2-40B4-BE49-F238E27FC236}">
                <a16:creationId xmlns:a16="http://schemas.microsoft.com/office/drawing/2014/main" id="{9D73BB56-B752-494A-B22C-D261399A3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521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6">
            <a:extLst>
              <a:ext uri="{FF2B5EF4-FFF2-40B4-BE49-F238E27FC236}">
                <a16:creationId xmlns:a16="http://schemas.microsoft.com/office/drawing/2014/main" id="{0C5BD701-33DB-4BFB-9EF2-CFFC30302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6828"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7" name="Freeform 5">
            <a:extLst>
              <a:ext uri="{FF2B5EF4-FFF2-40B4-BE49-F238E27FC236}">
                <a16:creationId xmlns:a16="http://schemas.microsoft.com/office/drawing/2014/main" id="{556E9BFF-3140-4FA4-9A7A-B917DA395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871743"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GB"/>
          </a:p>
        </p:txBody>
      </p:sp>
      <p:pic>
        <p:nvPicPr>
          <p:cNvPr id="4" name="Picture 3" descr="A purple logo with white text&#10;&#10;Description automatically generated">
            <a:extLst>
              <a:ext uri="{FF2B5EF4-FFF2-40B4-BE49-F238E27FC236}">
                <a16:creationId xmlns:a16="http://schemas.microsoft.com/office/drawing/2014/main" id="{B41C0AE6-7B62-DBC5-FA67-CFE2E9365CDA}"/>
              </a:ext>
            </a:extLst>
          </p:cNvPr>
          <p:cNvPicPr>
            <a:picLocks noChangeAspect="1"/>
          </p:cNvPicPr>
          <p:nvPr/>
        </p:nvPicPr>
        <p:blipFill>
          <a:blip r:embed="rId3"/>
          <a:stretch>
            <a:fillRect/>
          </a:stretch>
        </p:blipFill>
        <p:spPr>
          <a:xfrm>
            <a:off x="643854" y="2206206"/>
            <a:ext cx="3431749" cy="2445122"/>
          </a:xfrm>
          <a:prstGeom prst="rect">
            <a:avLst/>
          </a:prstGeom>
          <a:effectLst/>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GB"/>
          </a:p>
        </p:txBody>
      </p:sp>
      <p:sp>
        <p:nvSpPr>
          <p:cNvPr id="2" name="Title 1">
            <a:extLst>
              <a:ext uri="{FF2B5EF4-FFF2-40B4-BE49-F238E27FC236}">
                <a16:creationId xmlns:a16="http://schemas.microsoft.com/office/drawing/2014/main" id="{BFC7A850-434F-4DBC-6838-DFFAD0E23737}"/>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Introduction</a:t>
            </a:r>
          </a:p>
        </p:txBody>
      </p:sp>
      <p:sp>
        <p:nvSpPr>
          <p:cNvPr id="3" name="Content Placeholder 2">
            <a:extLst>
              <a:ext uri="{FF2B5EF4-FFF2-40B4-BE49-F238E27FC236}">
                <a16:creationId xmlns:a16="http://schemas.microsoft.com/office/drawing/2014/main" id="{FF9A4B16-59A2-DEF9-9C51-68B62AB70554}"/>
              </a:ext>
            </a:extLst>
          </p:cNvPr>
          <p:cNvSpPr>
            <a:spLocks noGrp="1"/>
          </p:cNvSpPr>
          <p:nvPr>
            <p:ph idx="1"/>
          </p:nvPr>
        </p:nvSpPr>
        <p:spPr>
          <a:xfrm>
            <a:off x="472692" y="2421934"/>
            <a:ext cx="11486540" cy="4097981"/>
          </a:xfrm>
        </p:spPr>
        <p:txBody>
          <a:bodyPr vert="horz" lIns="91440" tIns="45720" rIns="91440" bIns="45720" rtlCol="0" anchor="t">
            <a:noAutofit/>
          </a:bodyPr>
          <a:lstStyle/>
          <a:p>
            <a:r>
              <a:rPr lang="en-US" sz="2300">
                <a:ea typeface="+mj-lt"/>
                <a:cs typeface="+mj-lt"/>
              </a:rPr>
              <a:t>Poverty has a wide-reaching impact on people and communities. It can affect everything from health and education to mental well-being. It often creates a cycle that’s really hard to break— for the person going through it, family and even future generations. It’s not unusual for people to feel angry or even guilty about how much it affects their day-to-day life. </a:t>
            </a:r>
            <a:endParaRPr lang="en-US" sz="2300" dirty="0">
              <a:ea typeface="+mj-lt"/>
              <a:cs typeface="+mj-lt"/>
            </a:endParaRPr>
          </a:p>
          <a:p>
            <a:pPr>
              <a:buClr>
                <a:srgbClr val="EF53A5"/>
              </a:buClr>
            </a:pPr>
            <a:r>
              <a:rPr lang="en-US" sz="2300">
                <a:ea typeface="+mj-lt"/>
                <a:cs typeface="+mj-lt"/>
              </a:rPr>
              <a:t>While poverty itself isn’t classed as a safeguarding issue, it can definitely lead to situations where people are more at risk. The stress and lack of options it brings can make life incredibly tough.</a:t>
            </a:r>
            <a:endParaRPr lang="en-US">
              <a:ea typeface="+mj-lt"/>
              <a:cs typeface="+mj-lt"/>
            </a:endParaRPr>
          </a:p>
          <a:p>
            <a:pPr>
              <a:buClr>
                <a:srgbClr val="EF53A5"/>
              </a:buClr>
            </a:pPr>
            <a:endParaRPr lang="en-US" sz="2300" dirty="0">
              <a:ea typeface="+mj-lt"/>
              <a:cs typeface="+mj-lt"/>
            </a:endParaRPr>
          </a:p>
          <a:p>
            <a:pPr>
              <a:buClr>
                <a:srgbClr val="EF53A5"/>
              </a:buClr>
            </a:pPr>
            <a:endParaRPr lang="en-US" sz="2300" dirty="0">
              <a:ea typeface="+mj-lt"/>
              <a:cs typeface="+mj-lt"/>
            </a:endParaRPr>
          </a:p>
          <a:p>
            <a:pPr>
              <a:buClr>
                <a:srgbClr val="EF53A5"/>
              </a:buClr>
            </a:pPr>
            <a:endParaRPr lang="en-US" dirty="0">
              <a:latin typeface="Arial"/>
              <a:cs typeface="Arial"/>
            </a:endParaRPr>
          </a:p>
          <a:p>
            <a:pPr>
              <a:buClr>
                <a:srgbClr val="EF53A5"/>
              </a:buClr>
            </a:pPr>
            <a:endParaRPr lang="en-US"/>
          </a:p>
        </p:txBody>
      </p:sp>
    </p:spTree>
    <p:extLst>
      <p:ext uri="{BB962C8B-B14F-4D97-AF65-F5344CB8AC3E}">
        <p14:creationId xmlns:p14="http://schemas.microsoft.com/office/powerpoint/2010/main" val="229197159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F837C8-C63B-D8A9-34C6-FD4B909E3B4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54F8829-AD46-1C86-BEC0-0E796C4702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B78D6E31-655E-BD7E-6E3A-D3FCC64362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Freeform 7">
            <a:extLst>
              <a:ext uri="{FF2B5EF4-FFF2-40B4-BE49-F238E27FC236}">
                <a16:creationId xmlns:a16="http://schemas.microsoft.com/office/drawing/2014/main" id="{83D4DA20-C359-7A89-19E6-5D93CF56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8CD76BE2-9329-5584-7BE6-DDAC7983C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GB"/>
          </a:p>
        </p:txBody>
      </p:sp>
      <p:sp>
        <p:nvSpPr>
          <p:cNvPr id="2" name="Title 1">
            <a:extLst>
              <a:ext uri="{FF2B5EF4-FFF2-40B4-BE49-F238E27FC236}">
                <a16:creationId xmlns:a16="http://schemas.microsoft.com/office/drawing/2014/main" id="{5232FF2F-AB8F-9069-6394-3A8D6BF65889}"/>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Introduction</a:t>
            </a:r>
          </a:p>
        </p:txBody>
      </p:sp>
      <p:sp>
        <p:nvSpPr>
          <p:cNvPr id="3" name="Content Placeholder 2">
            <a:extLst>
              <a:ext uri="{FF2B5EF4-FFF2-40B4-BE49-F238E27FC236}">
                <a16:creationId xmlns:a16="http://schemas.microsoft.com/office/drawing/2014/main" id="{BD0B54EA-8F76-78B6-4586-ACFE53522A98}"/>
              </a:ext>
            </a:extLst>
          </p:cNvPr>
          <p:cNvSpPr>
            <a:spLocks noGrp="1"/>
          </p:cNvSpPr>
          <p:nvPr>
            <p:ph idx="1"/>
          </p:nvPr>
        </p:nvSpPr>
        <p:spPr>
          <a:xfrm>
            <a:off x="472692" y="2421934"/>
            <a:ext cx="11486540" cy="4097981"/>
          </a:xfrm>
        </p:spPr>
        <p:txBody>
          <a:bodyPr vert="horz" lIns="91440" tIns="45720" rIns="91440" bIns="45720" rtlCol="0" anchor="t">
            <a:noAutofit/>
          </a:bodyPr>
          <a:lstStyle/>
          <a:p>
            <a:pPr marL="0" indent="0">
              <a:buClr>
                <a:srgbClr val="EF53A5"/>
              </a:buClr>
              <a:buNone/>
            </a:pPr>
            <a:r>
              <a:rPr lang="en-US" sz="1600">
                <a:ea typeface="+mj-lt"/>
                <a:cs typeface="+mj-lt"/>
              </a:rPr>
              <a:t>Some of the safeguarding concerns that can come up include: </a:t>
            </a:r>
            <a:endParaRPr lang="en-US" sz="1600"/>
          </a:p>
          <a:p>
            <a:pPr>
              <a:buClr>
                <a:srgbClr val="EF53A5"/>
              </a:buClr>
            </a:pPr>
            <a:r>
              <a:rPr lang="en-US" sz="1600" dirty="0">
                <a:ea typeface="+mj-lt"/>
                <a:cs typeface="+mj-lt"/>
              </a:rPr>
              <a:t>Not having enough food, warmth, or clothing. Professionals might call this “self-neglect,” but that can be misleading—it often isn’t really a choice. </a:t>
            </a:r>
            <a:endParaRPr lang="en-US" sz="1600"/>
          </a:p>
          <a:p>
            <a:pPr>
              <a:buClr>
                <a:srgbClr val="EF53A5"/>
              </a:buClr>
            </a:pPr>
            <a:r>
              <a:rPr lang="en-US" sz="1600" dirty="0">
                <a:ea typeface="+mj-lt"/>
                <a:cs typeface="+mj-lt"/>
              </a:rPr>
              <a:t>Feeling isolated or cut off from others. </a:t>
            </a:r>
            <a:endParaRPr lang="en-US" sz="1600"/>
          </a:p>
          <a:p>
            <a:pPr>
              <a:buClr>
                <a:srgbClr val="EF53A5"/>
              </a:buClr>
            </a:pPr>
            <a:r>
              <a:rPr lang="en-US" sz="1600" dirty="0">
                <a:ea typeface="+mj-lt"/>
                <a:cs typeface="+mj-lt"/>
              </a:rPr>
              <a:t>Stress in the home, which can sometimes lead to emotional or domestic abuse. </a:t>
            </a:r>
          </a:p>
          <a:p>
            <a:pPr>
              <a:buClr>
                <a:srgbClr val="EF53A5"/>
              </a:buClr>
            </a:pPr>
            <a:r>
              <a:rPr lang="en-US" sz="1600" dirty="0">
                <a:ea typeface="+mj-lt"/>
                <a:cs typeface="+mj-lt"/>
              </a:rPr>
              <a:t>Struggles with learning and development, especially for children. </a:t>
            </a:r>
          </a:p>
          <a:p>
            <a:pPr>
              <a:buClr>
                <a:srgbClr val="EF53A5"/>
              </a:buClr>
            </a:pPr>
            <a:r>
              <a:rPr lang="en-US" sz="1600" dirty="0">
                <a:ea typeface="+mj-lt"/>
                <a:cs typeface="+mj-lt"/>
              </a:rPr>
              <a:t>Long working hours that put pressure on relationships or mean children aren’t being properly supervised. </a:t>
            </a:r>
            <a:endParaRPr lang="en-US" sz="1600"/>
          </a:p>
          <a:p>
            <a:pPr>
              <a:buClr>
                <a:srgbClr val="EF53A5"/>
              </a:buClr>
            </a:pPr>
            <a:r>
              <a:rPr lang="en-US" sz="1600" dirty="0">
                <a:ea typeface="+mj-lt"/>
                <a:cs typeface="+mj-lt"/>
              </a:rPr>
              <a:t>Extra pressure on people who are caring for others. </a:t>
            </a:r>
          </a:p>
          <a:p>
            <a:pPr>
              <a:buClr>
                <a:srgbClr val="EF53A5"/>
              </a:buClr>
            </a:pPr>
            <a:r>
              <a:rPr lang="en-US" sz="1600" dirty="0">
                <a:ea typeface="+mj-lt"/>
                <a:cs typeface="+mj-lt"/>
              </a:rPr>
              <a:t>Low self-esteem and poor mental health. </a:t>
            </a:r>
            <a:endParaRPr lang="en-US" sz="1600"/>
          </a:p>
          <a:p>
            <a:pPr>
              <a:buClr>
                <a:srgbClr val="EF53A5"/>
              </a:buClr>
            </a:pPr>
            <a:r>
              <a:rPr lang="en-US" sz="1600" dirty="0">
                <a:ea typeface="+mj-lt"/>
                <a:cs typeface="+mj-lt"/>
              </a:rPr>
              <a:t>A higher risk of turning to drugs or alcohol as a way to cope. </a:t>
            </a:r>
            <a:endParaRPr lang="en-US" sz="1600"/>
          </a:p>
          <a:p>
            <a:pPr>
              <a:buClr>
                <a:srgbClr val="EF53A5"/>
              </a:buClr>
            </a:pPr>
            <a:r>
              <a:rPr lang="en-US" sz="1600" dirty="0">
                <a:ea typeface="+mj-lt"/>
                <a:cs typeface="+mj-lt"/>
              </a:rPr>
              <a:t>Being more vulnerable to exploitation by others who take advantage of the difficult circumstances and increased risks that come with poverty.</a:t>
            </a:r>
          </a:p>
          <a:p>
            <a:pPr>
              <a:buClr>
                <a:srgbClr val="EF53A5"/>
              </a:buClr>
            </a:pPr>
            <a:endParaRPr lang="en-US" dirty="0">
              <a:ea typeface="+mj-lt"/>
              <a:cs typeface="+mj-lt"/>
            </a:endParaRPr>
          </a:p>
          <a:p>
            <a:pPr>
              <a:buClr>
                <a:srgbClr val="EF53A5"/>
              </a:buClr>
            </a:pPr>
            <a:endParaRPr lang="en-US" dirty="0">
              <a:latin typeface="Arial"/>
              <a:cs typeface="Arial"/>
            </a:endParaRPr>
          </a:p>
          <a:p>
            <a:pPr>
              <a:buClr>
                <a:srgbClr val="EF53A5"/>
              </a:buClr>
            </a:pPr>
            <a:endParaRPr lang="en-US"/>
          </a:p>
        </p:txBody>
      </p:sp>
    </p:spTree>
    <p:extLst>
      <p:ext uri="{BB962C8B-B14F-4D97-AF65-F5344CB8AC3E}">
        <p14:creationId xmlns:p14="http://schemas.microsoft.com/office/powerpoint/2010/main" val="102122808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A1CEBC-8AA4-9EBA-9614-A86C616CB199}"/>
              </a:ext>
            </a:extLst>
          </p:cNvPr>
          <p:cNvSpPr>
            <a:spLocks noGrp="1"/>
          </p:cNvSpPr>
          <p:nvPr>
            <p:ph idx="1"/>
          </p:nvPr>
        </p:nvSpPr>
        <p:spPr>
          <a:xfrm>
            <a:off x="220488" y="488207"/>
            <a:ext cx="7337603" cy="5269313"/>
          </a:xfrm>
        </p:spPr>
        <p:txBody>
          <a:bodyPr vert="horz" lIns="91440" tIns="45720" rIns="91440" bIns="45720" rtlCol="0" anchor="t">
            <a:noAutofit/>
          </a:bodyPr>
          <a:lstStyle/>
          <a:p>
            <a:pPr marL="457200" indent="-457200">
              <a:buClr>
                <a:srgbClr val="EF53A5"/>
              </a:buClr>
              <a:buAutoNum type="arabicPeriod"/>
            </a:pPr>
            <a:r>
              <a:rPr lang="en-GB">
                <a:ea typeface="+mj-lt"/>
                <a:cs typeface="+mj-lt"/>
              </a:rPr>
              <a:t>Can you think of a case from your experience where poverty played a role in increasing someone's vulnerability? </a:t>
            </a:r>
            <a:endParaRPr lang="en-US">
              <a:ea typeface="+mj-lt"/>
              <a:cs typeface="+mj-lt"/>
            </a:endParaRPr>
          </a:p>
          <a:p>
            <a:pPr marL="457200" indent="-457200">
              <a:buClr>
                <a:srgbClr val="EF53A5"/>
              </a:buClr>
              <a:buAutoNum type="arabicPeriod"/>
            </a:pPr>
            <a:r>
              <a:rPr lang="en-GB">
                <a:ea typeface="+mj-lt"/>
                <a:cs typeface="+mj-lt"/>
              </a:rPr>
              <a:t>Poverty can have a wide-reaching impact beyond safeguarding. What other areas of a person’s life might be affected by poverty? </a:t>
            </a:r>
            <a:endParaRPr lang="en-GB" dirty="0">
              <a:ea typeface="+mj-lt"/>
              <a:cs typeface="+mj-lt"/>
            </a:endParaRPr>
          </a:p>
          <a:p>
            <a:pPr marL="457200" indent="-457200">
              <a:buClr>
                <a:srgbClr val="EF53A5"/>
              </a:buClr>
              <a:buAutoNum type="arabicPeriod"/>
            </a:pPr>
            <a:r>
              <a:rPr lang="en-GB">
                <a:ea typeface="+mj-lt"/>
                <a:cs typeface="+mj-lt"/>
              </a:rPr>
              <a:t>People experiencing poverty may rely on services like foodbanks. Can you think of a situation where accessing such services might have increased someone’s risk or vulnerability? </a:t>
            </a:r>
            <a:endParaRPr lang="en-GB"/>
          </a:p>
          <a:p>
            <a:pPr marL="457200" indent="-457200">
              <a:buClr>
                <a:srgbClr val="EF53A5"/>
              </a:buClr>
              <a:buAutoNum type="arabicPeriod"/>
            </a:pPr>
            <a:r>
              <a:rPr lang="en-GB">
                <a:ea typeface="+mj-lt"/>
                <a:cs typeface="+mj-lt"/>
              </a:rPr>
              <a:t>There is often a strong stigma attached to poverty. In your role, how can you help challenge this stigma and promote dignity and respect? </a:t>
            </a:r>
            <a:endParaRPr lang="en-GB"/>
          </a:p>
          <a:p>
            <a:pPr marL="457200" indent="-457200">
              <a:buClr>
                <a:srgbClr val="EF53A5"/>
              </a:buClr>
              <a:buAutoNum type="arabicPeriod"/>
            </a:pPr>
            <a:r>
              <a:rPr lang="en-GB">
                <a:ea typeface="+mj-lt"/>
                <a:cs typeface="+mj-lt"/>
              </a:rPr>
              <a:t>What practical support or signposting can you offer to individuals you work with to help reduce the impact of poverty on their wellbeing and safety? </a:t>
            </a:r>
            <a:endParaRPr lang="en-GB"/>
          </a:p>
          <a:p>
            <a:pPr marL="457200" indent="-457200">
              <a:buClr>
                <a:srgbClr val="EF53A5"/>
              </a:buClr>
              <a:buAutoNum type="arabicPeriod"/>
            </a:pPr>
            <a:r>
              <a:rPr lang="en-GB">
                <a:ea typeface="+mj-lt"/>
                <a:cs typeface="+mj-lt"/>
              </a:rPr>
              <a:t>Final reflection – how will discussions today impact </a:t>
            </a:r>
            <a:r>
              <a:rPr lang="en-GB" dirty="0">
                <a:ea typeface="+mj-lt"/>
                <a:cs typeface="+mj-lt"/>
              </a:rPr>
              <a:t>upon your practice? </a:t>
            </a:r>
          </a:p>
          <a:p>
            <a:pPr marL="0" indent="0">
              <a:buNone/>
            </a:pPr>
            <a:endParaRPr lang="en-GB" dirty="0"/>
          </a:p>
          <a:p>
            <a:pPr>
              <a:lnSpc>
                <a:spcPct val="90000"/>
              </a:lnSpc>
              <a:buClr>
                <a:srgbClr val="EF53A5"/>
              </a:buClr>
              <a:buAutoNum type="arabicPeriod"/>
            </a:pPr>
            <a:endParaRPr lang="en-GB" dirty="0"/>
          </a:p>
        </p:txBody>
      </p:sp>
      <p:sp>
        <p:nvSpPr>
          <p:cNvPr id="10" name="Rectangle 9">
            <a:extLst>
              <a:ext uri="{FF2B5EF4-FFF2-40B4-BE49-F238E27FC236}">
                <a16:creationId xmlns:a16="http://schemas.microsoft.com/office/drawing/2014/main" id="{4A5B1038-CF06-486A-B15D-56E5CBDCA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4EA551C4-4D10-420F-A8BC-2B2C352B4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484632"/>
            <a:ext cx="3666744"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Family">
            <a:extLst>
              <a:ext uri="{FF2B5EF4-FFF2-40B4-BE49-F238E27FC236}">
                <a16:creationId xmlns:a16="http://schemas.microsoft.com/office/drawing/2014/main" id="{CF7091F5-523F-498D-561D-CB80364A19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25675" y="2003651"/>
            <a:ext cx="2697479" cy="2697479"/>
          </a:xfrm>
          <a:prstGeom prst="rect">
            <a:avLst/>
          </a:prstGeom>
          <a:effectLst/>
        </p:spPr>
      </p:pic>
      <p:sp>
        <p:nvSpPr>
          <p:cNvPr id="14" name="Rectangle 13">
            <a:extLst>
              <a:ext uri="{FF2B5EF4-FFF2-40B4-BE49-F238E27FC236}">
                <a16:creationId xmlns:a16="http://schemas.microsoft.com/office/drawing/2014/main" id="{CDEEC77E-10AE-4A10-B283-689229F49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 name="Title 1">
            <a:extLst>
              <a:ext uri="{FF2B5EF4-FFF2-40B4-BE49-F238E27FC236}">
                <a16:creationId xmlns:a16="http://schemas.microsoft.com/office/drawing/2014/main" id="{15F49009-1FFF-951B-FAFB-C4424C9AE216}"/>
              </a:ext>
            </a:extLst>
          </p:cNvPr>
          <p:cNvSpPr txBox="1">
            <a:spLocks/>
          </p:cNvSpPr>
          <p:nvPr/>
        </p:nvSpPr>
        <p:spPr>
          <a:xfrm>
            <a:off x="8733605" y="4562203"/>
            <a:ext cx="2285467" cy="1197429"/>
          </a:xfrm>
          <a:prstGeom prst="rect">
            <a:avLst/>
          </a:prstGeom>
          <a:solidFill>
            <a:schemeClr val="accent1"/>
          </a:solidFill>
        </p:spPr>
        <p:txBody>
          <a:bodyPr vert="horz" lIns="91440" tIns="45720" rIns="91440" bIns="45720" rtlCol="0" anchor="ctr">
            <a:normAutofit fontScale="700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FFFFFF"/>
                </a:solidFill>
              </a:rPr>
              <a:t>Team Talk </a:t>
            </a:r>
            <a:endParaRPr lang="en-US" dirty="0"/>
          </a:p>
          <a:p>
            <a:r>
              <a:rPr lang="en-US" dirty="0">
                <a:solidFill>
                  <a:srgbClr val="FFFFFF"/>
                </a:solidFill>
              </a:rPr>
              <a:t>Reflective Questions</a:t>
            </a:r>
            <a:endParaRPr lang="en-US" dirty="0"/>
          </a:p>
        </p:txBody>
      </p:sp>
    </p:spTree>
    <p:extLst>
      <p:ext uri="{BB962C8B-B14F-4D97-AF65-F5344CB8AC3E}">
        <p14:creationId xmlns:p14="http://schemas.microsoft.com/office/powerpoint/2010/main" val="284975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BBEE8-56D7-0878-F4D7-D50AB647735A}"/>
              </a:ext>
            </a:extLst>
          </p:cNvPr>
          <p:cNvSpPr>
            <a:spLocks noGrp="1"/>
          </p:cNvSpPr>
          <p:nvPr>
            <p:ph type="title"/>
          </p:nvPr>
        </p:nvSpPr>
        <p:spPr/>
        <p:txBody>
          <a:bodyPr/>
          <a:lstStyle/>
          <a:p>
            <a:r>
              <a:rPr lang="en-GB" dirty="0"/>
              <a:t>Further resources</a:t>
            </a:r>
          </a:p>
        </p:txBody>
      </p:sp>
      <p:sp>
        <p:nvSpPr>
          <p:cNvPr id="3" name="Content Placeholder 2">
            <a:extLst>
              <a:ext uri="{FF2B5EF4-FFF2-40B4-BE49-F238E27FC236}">
                <a16:creationId xmlns:a16="http://schemas.microsoft.com/office/drawing/2014/main" id="{8BDC0816-8FD4-65DB-08E1-4EED25F8DFDD}"/>
              </a:ext>
            </a:extLst>
          </p:cNvPr>
          <p:cNvSpPr>
            <a:spLocks noGrp="1"/>
          </p:cNvSpPr>
          <p:nvPr>
            <p:ph idx="1"/>
          </p:nvPr>
        </p:nvSpPr>
        <p:spPr>
          <a:xfrm>
            <a:off x="961797" y="1150943"/>
            <a:ext cx="10536753" cy="4901513"/>
          </a:xfrm>
        </p:spPr>
        <p:txBody>
          <a:bodyPr vert="horz" lIns="91440" tIns="45720" rIns="91440" bIns="45720" rtlCol="0" anchor="t">
            <a:normAutofit/>
          </a:bodyPr>
          <a:lstStyle/>
          <a:p>
            <a:r>
              <a:rPr lang="en-US" sz="2800" dirty="0">
                <a:ea typeface="+mj-lt"/>
                <a:cs typeface="+mj-lt"/>
                <a:hlinkClick r:id="rId2">
                  <a:extLst>
                    <a:ext uri="{A12FA001-AC4F-418D-AE19-62706E023703}">
                      <ahyp:hlinkClr xmlns:ahyp="http://schemas.microsoft.com/office/drawing/2018/hyperlinkcolor" val="tx"/>
                    </a:ext>
                  </a:extLst>
                </a:hlinkClick>
              </a:rPr>
              <a:t>Breaking the link between safeguarding and poverty, partnership for people and place</a:t>
            </a:r>
            <a:r>
              <a:rPr lang="en-US" sz="2800" dirty="0">
                <a:ea typeface="+mj-lt"/>
                <a:cs typeface="+mj-lt"/>
              </a:rPr>
              <a:t> </a:t>
            </a:r>
            <a:endParaRPr lang="en-GB" sz="2800">
              <a:ea typeface="+mj-lt"/>
              <a:cs typeface="+mj-lt"/>
            </a:endParaRPr>
          </a:p>
          <a:p>
            <a:pPr>
              <a:buClr>
                <a:srgbClr val="EF53A5"/>
              </a:buClr>
            </a:pPr>
            <a:r>
              <a:rPr lang="en-US" sz="2800" dirty="0">
                <a:ea typeface="+mj-lt"/>
                <a:cs typeface="+mj-lt"/>
                <a:hlinkClick r:id="rId3">
                  <a:extLst>
                    <a:ext uri="{A12FA001-AC4F-418D-AE19-62706E023703}">
                      <ahyp:hlinkClr xmlns:ahyp="http://schemas.microsoft.com/office/drawing/2018/hyperlinkcolor" val="tx"/>
                    </a:ext>
                  </a:extLst>
                </a:hlinkClick>
              </a:rPr>
              <a:t>InformationNOW ‘Money’ landing page</a:t>
            </a:r>
            <a:r>
              <a:rPr lang="en-US" sz="2800" dirty="0">
                <a:ea typeface="+mj-lt"/>
                <a:cs typeface="+mj-lt"/>
              </a:rPr>
              <a:t> </a:t>
            </a:r>
            <a:endParaRPr lang="en-GB" dirty="0"/>
          </a:p>
          <a:p>
            <a:pPr>
              <a:buClr>
                <a:srgbClr val="EF53A5"/>
              </a:buClr>
            </a:pPr>
            <a:r>
              <a:rPr lang="en-US" sz="2800" dirty="0">
                <a:ea typeface="+mj-lt"/>
                <a:cs typeface="+mj-lt"/>
                <a:hlinkClick r:id="rId4">
                  <a:extLst>
                    <a:ext uri="{A12FA001-AC4F-418D-AE19-62706E023703}">
                      <ahyp:hlinkClr xmlns:ahyp="http://schemas.microsoft.com/office/drawing/2018/hyperlinkcolor" val="tx"/>
                    </a:ext>
                  </a:extLst>
                </a:hlinkClick>
              </a:rPr>
              <a:t>Information about financial inclusion</a:t>
            </a:r>
            <a:r>
              <a:rPr lang="en-US" sz="2800" dirty="0">
                <a:ea typeface="+mj-lt"/>
                <a:cs typeface="+mj-lt"/>
              </a:rPr>
              <a:t> </a:t>
            </a:r>
            <a:endParaRPr lang="en-US" dirty="0"/>
          </a:p>
          <a:p>
            <a:pPr>
              <a:buClr>
                <a:srgbClr val="EF53A5"/>
              </a:buClr>
            </a:pPr>
            <a:r>
              <a:rPr lang="en-US" sz="2800" dirty="0">
                <a:ea typeface="+mj-lt"/>
                <a:cs typeface="+mj-lt"/>
                <a:hlinkClick r:id="rId5">
                  <a:extLst>
                    <a:ext uri="{A12FA001-AC4F-418D-AE19-62706E023703}">
                      <ahyp:hlinkClr xmlns:ahyp="http://schemas.microsoft.com/office/drawing/2018/hyperlinkcolor" val="tx"/>
                    </a:ext>
                  </a:extLst>
                </a:hlinkClick>
              </a:rPr>
              <a:t>Information about budgeting &amp; debt advice</a:t>
            </a:r>
            <a:r>
              <a:rPr lang="en-US" sz="2800" dirty="0">
                <a:ea typeface="+mj-lt"/>
                <a:cs typeface="+mj-lt"/>
              </a:rPr>
              <a:t> </a:t>
            </a:r>
            <a:endParaRPr lang="en-GB" dirty="0"/>
          </a:p>
          <a:p>
            <a:pPr>
              <a:buClr>
                <a:srgbClr val="EF53A5"/>
              </a:buClr>
            </a:pPr>
            <a:r>
              <a:rPr lang="en-US" sz="2800" dirty="0">
                <a:ea typeface="+mj-lt"/>
                <a:cs typeface="+mj-lt"/>
                <a:hlinkClick r:id="rId6">
                  <a:extLst>
                    <a:ext uri="{A12FA001-AC4F-418D-AE19-62706E023703}">
                      <ahyp:hlinkClr xmlns:ahyp="http://schemas.microsoft.com/office/drawing/2018/hyperlinkcolor" val="tx"/>
                    </a:ext>
                  </a:extLst>
                </a:hlinkClick>
              </a:rPr>
              <a:t>Information about Benefits</a:t>
            </a:r>
            <a:r>
              <a:rPr lang="en-US" sz="2800" dirty="0">
                <a:ea typeface="+mj-lt"/>
                <a:cs typeface="+mj-lt"/>
              </a:rPr>
              <a:t> </a:t>
            </a:r>
            <a:endParaRPr lang="en-US" dirty="0"/>
          </a:p>
          <a:p>
            <a:pPr>
              <a:buClr>
                <a:srgbClr val="EF53A5"/>
              </a:buClr>
            </a:pPr>
            <a:r>
              <a:rPr lang="en-US" sz="2800" dirty="0">
                <a:ea typeface="+mj-lt"/>
                <a:cs typeface="+mj-lt"/>
                <a:hlinkClick r:id="rId7">
                  <a:extLst>
                    <a:ext uri="{A12FA001-AC4F-418D-AE19-62706E023703}">
                      <ahyp:hlinkClr xmlns:ahyp="http://schemas.microsoft.com/office/drawing/2018/hyperlinkcolor" val="tx"/>
                    </a:ext>
                  </a:extLst>
                </a:hlinkClick>
              </a:rPr>
              <a:t>Information Now</a:t>
            </a:r>
            <a:r>
              <a:rPr lang="en-US" sz="2800" dirty="0">
                <a:ea typeface="+mj-lt"/>
                <a:cs typeface="+mj-lt"/>
              </a:rPr>
              <a:t> </a:t>
            </a:r>
            <a:endParaRPr lang="en-US" dirty="0"/>
          </a:p>
          <a:p>
            <a:pPr marL="0" indent="0">
              <a:buClr>
                <a:srgbClr val="EF53A5"/>
              </a:buClr>
              <a:buNone/>
            </a:pPr>
            <a:endParaRPr lang="en-US" sz="2800" dirty="0"/>
          </a:p>
          <a:p>
            <a:pPr>
              <a:buClr>
                <a:srgbClr val="EF53A5"/>
              </a:buClr>
            </a:pPr>
            <a:endParaRPr lang="en-US" sz="2800" dirty="0">
              <a:solidFill>
                <a:schemeClr val="tx1">
                  <a:lumMod val="95000"/>
                </a:schemeClr>
              </a:solidFill>
              <a:latin typeface="Arial"/>
              <a:cs typeface="Arial"/>
            </a:endParaRPr>
          </a:p>
          <a:p>
            <a:pPr>
              <a:buClr>
                <a:srgbClr val="EF53A5"/>
              </a:buClr>
            </a:pPr>
            <a:endParaRPr lang="en-GB"/>
          </a:p>
        </p:txBody>
      </p:sp>
    </p:spTree>
    <p:extLst>
      <p:ext uri="{BB962C8B-B14F-4D97-AF65-F5344CB8AC3E}">
        <p14:creationId xmlns:p14="http://schemas.microsoft.com/office/powerpoint/2010/main" val="1304970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D2684-0439-3ED5-B932-E442512CCF15}"/>
              </a:ext>
            </a:extLst>
          </p:cNvPr>
          <p:cNvSpPr>
            <a:spLocks noGrp="1"/>
          </p:cNvSpPr>
          <p:nvPr>
            <p:ph type="title"/>
          </p:nvPr>
        </p:nvSpPr>
        <p:spPr/>
        <p:txBody>
          <a:bodyPr/>
          <a:lstStyle/>
          <a:p>
            <a:r>
              <a:rPr lang="en-GB"/>
              <a:t>How to use the Safeguarding Adults Team Talk</a:t>
            </a:r>
          </a:p>
        </p:txBody>
      </p:sp>
      <p:sp>
        <p:nvSpPr>
          <p:cNvPr id="3" name="Content Placeholder 2">
            <a:extLst>
              <a:ext uri="{FF2B5EF4-FFF2-40B4-BE49-F238E27FC236}">
                <a16:creationId xmlns:a16="http://schemas.microsoft.com/office/drawing/2014/main" id="{F6993BF6-24B6-C38D-7F91-13C2CEE8BFB5}"/>
              </a:ext>
            </a:extLst>
          </p:cNvPr>
          <p:cNvSpPr>
            <a:spLocks noGrp="1"/>
          </p:cNvSpPr>
          <p:nvPr>
            <p:ph idx="1"/>
          </p:nvPr>
        </p:nvSpPr>
        <p:spPr>
          <a:xfrm>
            <a:off x="519576" y="1853248"/>
            <a:ext cx="10523092" cy="4195481"/>
          </a:xfrm>
        </p:spPr>
        <p:txBody>
          <a:bodyPr vert="horz" lIns="91440" tIns="45720" rIns="91440" bIns="45720" rtlCol="0" anchor="t">
            <a:noAutofit/>
          </a:bodyPr>
          <a:lstStyle/>
          <a:p>
            <a:pPr>
              <a:buFont typeface="Wingdings" charset="2"/>
              <a:buChar char="Ø"/>
            </a:pPr>
            <a:r>
              <a:rPr lang="en-US" sz="1400">
                <a:latin typeface="Arial"/>
                <a:cs typeface="Arial"/>
              </a:rPr>
              <a:t>The Team Talk is divided up into three sections:</a:t>
            </a:r>
            <a:endParaRPr lang="en-GB" sz="1400"/>
          </a:p>
          <a:p>
            <a:pPr marL="0" indent="0">
              <a:buClr>
                <a:srgbClr val="EF53A5"/>
              </a:buClr>
              <a:buNone/>
            </a:pPr>
            <a:r>
              <a:rPr lang="en-US" sz="1400" b="1">
                <a:latin typeface="Arial"/>
                <a:cs typeface="Arial"/>
              </a:rPr>
              <a:t>Background information/introduction</a:t>
            </a:r>
            <a:r>
              <a:rPr lang="en-US" sz="1400">
                <a:latin typeface="Arial"/>
                <a:cs typeface="Arial"/>
              </a:rPr>
              <a:t> – details any relevant legislation or learning from Safeguarding Adult Reviews (SARs). This information could be used to provide an introduction to the topic – why it is being discussed. </a:t>
            </a:r>
            <a:endParaRPr lang="en-GB" sz="1400"/>
          </a:p>
          <a:p>
            <a:pPr marL="0" indent="0">
              <a:buClr>
                <a:srgbClr val="EF53A5"/>
              </a:buClr>
              <a:buNone/>
            </a:pPr>
            <a:r>
              <a:rPr lang="en-US" sz="1400" b="1">
                <a:latin typeface="Arial"/>
                <a:cs typeface="Arial"/>
              </a:rPr>
              <a:t>Team Talk Reflective Questions </a:t>
            </a:r>
            <a:r>
              <a:rPr lang="en-US" sz="1400">
                <a:latin typeface="Arial"/>
                <a:cs typeface="Arial"/>
              </a:rPr>
              <a:t>– suggested questions which should prompt discussion around a particular topic area. Is it not intended that there are right and wrong answers to these questions, hopefully they will facilitate discussion around the topic and give the opportunity for practitioners to share experiences and knowledge that are relevant to their role/profession/service. Try to take an appreciative approach (see below). </a:t>
            </a:r>
            <a:endParaRPr lang="en-GB" sz="1400"/>
          </a:p>
          <a:p>
            <a:pPr marL="0" indent="0">
              <a:buClr>
                <a:srgbClr val="EF53A5"/>
              </a:buClr>
              <a:buNone/>
            </a:pPr>
            <a:r>
              <a:rPr lang="en-US" sz="1400" b="1">
                <a:latin typeface="Arial"/>
                <a:cs typeface="Arial"/>
              </a:rPr>
              <a:t>Further resources/training</a:t>
            </a:r>
            <a:r>
              <a:rPr lang="en-US" sz="1400">
                <a:latin typeface="Arial"/>
                <a:cs typeface="Arial"/>
              </a:rPr>
              <a:t> - includes a variety of resources, some of which could potentially be used within the team meeting e.g. showing a video/animation or are there for team members to access at a later date.</a:t>
            </a:r>
            <a:endParaRPr lang="en-GB" sz="1400">
              <a:latin typeface="Century Gothic" panose="020B0502020202020204"/>
              <a:cs typeface="Arial"/>
            </a:endParaRPr>
          </a:p>
          <a:p>
            <a:pPr>
              <a:buFont typeface="Wingdings" charset="2"/>
              <a:buChar char="Ø"/>
            </a:pPr>
            <a:r>
              <a:rPr lang="en-US" sz="1400">
                <a:latin typeface="Arial"/>
                <a:cs typeface="Arial"/>
              </a:rPr>
              <a:t>The Manager of the Team could send out the information in advance to allow team members to consider the topic and questions that are posed.  Using the Team Meeting Training Tool could be used to evidence Continuing Professional Development (CPD) for those professions who are required to evidence this.</a:t>
            </a:r>
            <a:endParaRPr lang="en-GB" sz="1400"/>
          </a:p>
          <a:p>
            <a:pPr>
              <a:buClr>
                <a:srgbClr val="EF53A5"/>
              </a:buClr>
              <a:buFont typeface="Wingdings" charset="2"/>
              <a:buChar char="Ø"/>
            </a:pPr>
            <a:r>
              <a:rPr lang="en-US" sz="1400" b="1">
                <a:latin typeface="Arial"/>
                <a:cs typeface="Arial"/>
              </a:rPr>
              <a:t>Taking an appreciative approach</a:t>
            </a:r>
            <a:endParaRPr lang="en-GB" sz="1400"/>
          </a:p>
          <a:p>
            <a:pPr marL="0" indent="0">
              <a:buClr>
                <a:srgbClr val="EF53A5"/>
              </a:buClr>
              <a:buNone/>
            </a:pPr>
            <a:endParaRPr lang="en-US" b="1">
              <a:latin typeface="Arial"/>
              <a:cs typeface="Arial"/>
            </a:endParaRPr>
          </a:p>
          <a:p>
            <a:pPr marL="0" indent="0">
              <a:buClr>
                <a:srgbClr val="EF53A5"/>
              </a:buClr>
              <a:buNone/>
            </a:pPr>
            <a:endParaRPr lang="en-US">
              <a:latin typeface="Arial"/>
              <a:cs typeface="Arial"/>
            </a:endParaRPr>
          </a:p>
          <a:p>
            <a:pPr marL="0" indent="0">
              <a:buClr>
                <a:srgbClr val="EF53A5"/>
              </a:buClr>
              <a:buNone/>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GB"/>
          </a:p>
        </p:txBody>
      </p:sp>
      <p:graphicFrame>
        <p:nvGraphicFramePr>
          <p:cNvPr id="4" name="Table 3">
            <a:extLst>
              <a:ext uri="{FF2B5EF4-FFF2-40B4-BE49-F238E27FC236}">
                <a16:creationId xmlns:a16="http://schemas.microsoft.com/office/drawing/2014/main" id="{E9A21615-5139-5052-51A2-9E639DB76958}"/>
              </a:ext>
            </a:extLst>
          </p:cNvPr>
          <p:cNvGraphicFramePr>
            <a:graphicFrameLocks noGrp="1"/>
          </p:cNvGraphicFramePr>
          <p:nvPr>
            <p:extLst>
              <p:ext uri="{D42A27DB-BD31-4B8C-83A1-F6EECF244321}">
                <p14:modId xmlns:p14="http://schemas.microsoft.com/office/powerpoint/2010/main" val="532938340"/>
              </p:ext>
            </p:extLst>
          </p:nvPr>
        </p:nvGraphicFramePr>
        <p:xfrm>
          <a:off x="728311" y="5389880"/>
          <a:ext cx="10944114" cy="1285240"/>
        </p:xfrm>
        <a:graphic>
          <a:graphicData uri="http://schemas.openxmlformats.org/drawingml/2006/table">
            <a:tbl>
              <a:tblPr firstRow="1" bandRow="1">
                <a:tableStyleId>{5C22544A-7EE6-4342-B048-85BDC9FD1C3A}</a:tableStyleId>
              </a:tblPr>
              <a:tblGrid>
                <a:gridCol w="3648038">
                  <a:extLst>
                    <a:ext uri="{9D8B030D-6E8A-4147-A177-3AD203B41FA5}">
                      <a16:colId xmlns:a16="http://schemas.microsoft.com/office/drawing/2014/main" val="1134196837"/>
                    </a:ext>
                  </a:extLst>
                </a:gridCol>
                <a:gridCol w="3648038">
                  <a:extLst>
                    <a:ext uri="{9D8B030D-6E8A-4147-A177-3AD203B41FA5}">
                      <a16:colId xmlns:a16="http://schemas.microsoft.com/office/drawing/2014/main" val="1218868411"/>
                    </a:ext>
                  </a:extLst>
                </a:gridCol>
                <a:gridCol w="3648038">
                  <a:extLst>
                    <a:ext uri="{9D8B030D-6E8A-4147-A177-3AD203B41FA5}">
                      <a16:colId xmlns:a16="http://schemas.microsoft.com/office/drawing/2014/main" val="2273458243"/>
                    </a:ext>
                  </a:extLst>
                </a:gridCol>
              </a:tblGrid>
              <a:tr h="370840">
                <a:tc>
                  <a:txBody>
                    <a:bodyPr/>
                    <a:lstStyle/>
                    <a:p>
                      <a:pPr lvl="0">
                        <a:buNone/>
                      </a:pPr>
                      <a:r>
                        <a:rPr lang="en-US" sz="1200" b="1" i="0" u="none" strike="noStrike" noProof="0">
                          <a:solidFill>
                            <a:srgbClr val="FFFFFF"/>
                          </a:solidFill>
                          <a:latin typeface="Arial"/>
                        </a:rPr>
                        <a:t>Focus on Strengths and Positive Outcomes</a:t>
                      </a:r>
                      <a:endParaRPr lang="en-US" sz="3600" b="1"/>
                    </a:p>
                  </a:txBody>
                  <a:tcPr/>
                </a:tc>
                <a:tc>
                  <a:txBody>
                    <a:bodyPr/>
                    <a:lstStyle/>
                    <a:p>
                      <a:pPr lvl="0">
                        <a:buNone/>
                      </a:pPr>
                      <a:r>
                        <a:rPr lang="en-US" sz="1200" b="1" i="0" u="none" strike="noStrike" noProof="0">
                          <a:solidFill>
                            <a:srgbClr val="FFFFFF"/>
                          </a:solidFill>
                          <a:latin typeface="Arial"/>
                        </a:rPr>
                        <a:t>Solution-Focused Reflection</a:t>
                      </a:r>
                      <a:endParaRPr lang="en-US" sz="3600" b="1"/>
                    </a:p>
                  </a:txBody>
                  <a:tcPr/>
                </a:tc>
                <a:tc>
                  <a:txBody>
                    <a:bodyPr/>
                    <a:lstStyle/>
                    <a:p>
                      <a:pPr lvl="0">
                        <a:buNone/>
                      </a:pPr>
                      <a:r>
                        <a:rPr lang="en-US" sz="1200" b="1" i="0" u="none" strike="noStrike" noProof="0">
                          <a:solidFill>
                            <a:srgbClr val="FFFFFF"/>
                          </a:solidFill>
                          <a:latin typeface="Arial"/>
                        </a:rPr>
                        <a:t>Collaborative and Open Discussion</a:t>
                      </a:r>
                      <a:endParaRPr lang="en-US" sz="3600" b="1"/>
                    </a:p>
                  </a:txBody>
                  <a:tcPr/>
                </a:tc>
                <a:extLst>
                  <a:ext uri="{0D108BD9-81ED-4DB2-BD59-A6C34878D82A}">
                    <a16:rowId xmlns:a16="http://schemas.microsoft.com/office/drawing/2014/main" val="4166200365"/>
                  </a:ext>
                </a:extLst>
              </a:tr>
              <a:tr h="370840">
                <a:tc>
                  <a:txBody>
                    <a:bodyPr/>
                    <a:lstStyle/>
                    <a:p>
                      <a:pPr lvl="0">
                        <a:buNone/>
                      </a:pPr>
                      <a:r>
                        <a:rPr lang="en-US" sz="1200" b="0" i="0" u="none" strike="noStrike" noProof="0">
                          <a:solidFill>
                            <a:schemeClr val="bg2"/>
                          </a:solidFill>
                          <a:latin typeface="Arial"/>
                        </a:rPr>
                        <a:t>What went well? Celebrating successful safeguarding interventions and good practice. </a:t>
                      </a:r>
                      <a:endParaRPr lang="en-US" sz="3600">
                        <a:solidFill>
                          <a:schemeClr val="bg2"/>
                        </a:solidFill>
                      </a:endParaRPr>
                    </a:p>
                  </a:txBody>
                  <a:tcPr/>
                </a:tc>
                <a:tc>
                  <a:txBody>
                    <a:bodyPr/>
                    <a:lstStyle/>
                    <a:p>
                      <a:pPr lvl="0">
                        <a:buNone/>
                      </a:pPr>
                      <a:r>
                        <a:rPr lang="en-US" sz="1200" b="0" i="0" u="none" strike="noStrike" noProof="0">
                          <a:solidFill>
                            <a:schemeClr val="bg2"/>
                          </a:solidFill>
                          <a:latin typeface="Arial"/>
                        </a:rPr>
                        <a:t>“What solutions can we implement to improve this situation?” </a:t>
                      </a:r>
                      <a:endParaRPr lang="en-US" sz="3600">
                        <a:solidFill>
                          <a:schemeClr val="bg2"/>
                        </a:solidFill>
                      </a:endParaRPr>
                    </a:p>
                  </a:txBody>
                  <a:tcPr/>
                </a:tc>
                <a:tc>
                  <a:txBody>
                    <a:bodyPr/>
                    <a:lstStyle/>
                    <a:p>
                      <a:pPr lvl="0">
                        <a:buNone/>
                      </a:pPr>
                      <a:r>
                        <a:rPr lang="en-US" sz="1200" b="0" i="0" u="none" strike="noStrike" noProof="0">
                          <a:solidFill>
                            <a:schemeClr val="bg2"/>
                          </a:solidFill>
                          <a:latin typeface="Arial"/>
                        </a:rPr>
                        <a:t>Foster an open dialogue where everyone feels heard and valued.</a:t>
                      </a:r>
                      <a:endParaRPr lang="en-US" sz="3600">
                        <a:solidFill>
                          <a:schemeClr val="bg2"/>
                        </a:solidFill>
                      </a:endParaRPr>
                    </a:p>
                  </a:txBody>
                  <a:tcPr/>
                </a:tc>
                <a:extLst>
                  <a:ext uri="{0D108BD9-81ED-4DB2-BD59-A6C34878D82A}">
                    <a16:rowId xmlns:a16="http://schemas.microsoft.com/office/drawing/2014/main" val="3262057878"/>
                  </a:ext>
                </a:extLst>
              </a:tr>
              <a:tr h="370839">
                <a:tc>
                  <a:txBody>
                    <a:bodyPr/>
                    <a:lstStyle/>
                    <a:p>
                      <a:pPr lvl="0">
                        <a:buNone/>
                      </a:pPr>
                      <a:r>
                        <a:rPr lang="en-US" sz="1200" b="0" i="0" u="none" strike="noStrike" noProof="0">
                          <a:solidFill>
                            <a:schemeClr val="bg2"/>
                          </a:solidFill>
                          <a:latin typeface="Arial"/>
                        </a:rPr>
                        <a:t>Encouraging staff and volunteers to recognise and build on strengths within their teams and cases. </a:t>
                      </a:r>
                      <a:endParaRPr lang="en-US" sz="3600">
                        <a:solidFill>
                          <a:schemeClr val="bg2"/>
                        </a:solidFill>
                      </a:endParaRPr>
                    </a:p>
                  </a:txBody>
                  <a:tcPr/>
                </a:tc>
                <a:tc>
                  <a:txBody>
                    <a:bodyPr/>
                    <a:lstStyle/>
                    <a:p>
                      <a:pPr lvl="0">
                        <a:buNone/>
                      </a:pPr>
                      <a:r>
                        <a:rPr lang="en-US" sz="1200" b="0" i="0" u="none" strike="noStrike" noProof="0">
                          <a:solidFill>
                            <a:schemeClr val="bg2"/>
                          </a:solidFill>
                          <a:latin typeface="Arial"/>
                        </a:rPr>
                        <a:t>Focus on next steps and positive change. </a:t>
                      </a:r>
                      <a:endParaRPr lang="en-US" sz="3600">
                        <a:solidFill>
                          <a:schemeClr val="bg2"/>
                        </a:solidFill>
                      </a:endParaRPr>
                    </a:p>
                  </a:txBody>
                  <a:tcPr/>
                </a:tc>
                <a:tc>
                  <a:txBody>
                    <a:bodyPr/>
                    <a:lstStyle/>
                    <a:p>
                      <a:pPr lvl="0">
                        <a:buNone/>
                      </a:pPr>
                      <a:r>
                        <a:rPr lang="en-US" sz="1200" b="0" i="0" u="none" strike="noStrike" noProof="0">
                          <a:solidFill>
                            <a:schemeClr val="bg2"/>
                          </a:solidFill>
                          <a:latin typeface="Arial"/>
                        </a:rPr>
                        <a:t>Share ideas and experiences to promote mutual learning and team building</a:t>
                      </a:r>
                      <a:endParaRPr lang="en-US" sz="3600">
                        <a:solidFill>
                          <a:schemeClr val="bg2"/>
                        </a:solidFill>
                      </a:endParaRPr>
                    </a:p>
                  </a:txBody>
                  <a:tcPr/>
                </a:tc>
                <a:extLst>
                  <a:ext uri="{0D108BD9-81ED-4DB2-BD59-A6C34878D82A}">
                    <a16:rowId xmlns:a16="http://schemas.microsoft.com/office/drawing/2014/main" val="378652250"/>
                  </a:ext>
                </a:extLst>
              </a:tr>
            </a:tbl>
          </a:graphicData>
        </a:graphic>
      </p:graphicFrame>
    </p:spTree>
    <p:extLst>
      <p:ext uri="{BB962C8B-B14F-4D97-AF65-F5344CB8AC3E}">
        <p14:creationId xmlns:p14="http://schemas.microsoft.com/office/powerpoint/2010/main" val="30638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0FCA-5AD7-4C56-4D18-96D5FD730155}"/>
              </a:ext>
            </a:extLst>
          </p:cNvPr>
          <p:cNvSpPr>
            <a:spLocks noGrp="1"/>
          </p:cNvSpPr>
          <p:nvPr>
            <p:ph type="title"/>
          </p:nvPr>
        </p:nvSpPr>
        <p:spPr/>
        <p:txBody>
          <a:bodyPr/>
          <a:lstStyle/>
          <a:p>
            <a:r>
              <a:rPr lang="en-GB" dirty="0"/>
              <a:t>Feedback on the Team Talk</a:t>
            </a:r>
          </a:p>
        </p:txBody>
      </p:sp>
      <p:sp>
        <p:nvSpPr>
          <p:cNvPr id="3" name="Content Placeholder 2">
            <a:extLst>
              <a:ext uri="{FF2B5EF4-FFF2-40B4-BE49-F238E27FC236}">
                <a16:creationId xmlns:a16="http://schemas.microsoft.com/office/drawing/2014/main" id="{F9BA241F-F953-4079-3C3A-AA74391EF02E}"/>
              </a:ext>
            </a:extLst>
          </p:cNvPr>
          <p:cNvSpPr>
            <a:spLocks noGrp="1"/>
          </p:cNvSpPr>
          <p:nvPr>
            <p:ph idx="1"/>
          </p:nvPr>
        </p:nvSpPr>
        <p:spPr/>
        <p:txBody>
          <a:bodyPr vert="horz" lIns="91440" tIns="45720" rIns="91440" bIns="45720" rtlCol="0" anchor="t">
            <a:normAutofit/>
          </a:bodyPr>
          <a:lstStyle/>
          <a:p>
            <a:r>
              <a:rPr lang="en-GB" dirty="0"/>
              <a:t>We'd like to know more about the use of the Team Talks, please complete this </a:t>
            </a:r>
            <a:r>
              <a:rPr lang="en-GB" dirty="0">
                <a:hlinkClick r:id="rId2"/>
              </a:rPr>
              <a:t>short survey </a:t>
            </a:r>
            <a:r>
              <a:rPr lang="en-GB" dirty="0"/>
              <a:t>to help us understand their use and improve them for the future. </a:t>
            </a:r>
          </a:p>
        </p:txBody>
      </p:sp>
      <p:pic>
        <p:nvPicPr>
          <p:cNvPr id="4" name="Picture 3">
            <a:extLst>
              <a:ext uri="{FF2B5EF4-FFF2-40B4-BE49-F238E27FC236}">
                <a16:creationId xmlns:a16="http://schemas.microsoft.com/office/drawing/2014/main" id="{549DDBF4-FC58-ED0B-C8EA-C8CDE664E02C}"/>
              </a:ext>
            </a:extLst>
          </p:cNvPr>
          <p:cNvPicPr>
            <a:picLocks noChangeAspect="1"/>
          </p:cNvPicPr>
          <p:nvPr/>
        </p:nvPicPr>
        <p:blipFill>
          <a:blip r:embed="rId3"/>
          <a:stretch>
            <a:fillRect/>
          </a:stretch>
        </p:blipFill>
        <p:spPr>
          <a:xfrm>
            <a:off x="1493203" y="3269293"/>
            <a:ext cx="2869425" cy="2862142"/>
          </a:xfrm>
          <a:prstGeom prst="rect">
            <a:avLst/>
          </a:prstGeom>
        </p:spPr>
      </p:pic>
    </p:spTree>
    <p:extLst>
      <p:ext uri="{BB962C8B-B14F-4D97-AF65-F5344CB8AC3E}">
        <p14:creationId xmlns:p14="http://schemas.microsoft.com/office/powerpoint/2010/main" val="1595352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2D0AC-EC64-F217-003B-0549C430D0F2}"/>
              </a:ext>
            </a:extLst>
          </p:cNvPr>
          <p:cNvSpPr>
            <a:spLocks noGrp="1"/>
          </p:cNvSpPr>
          <p:nvPr>
            <p:ph idx="1"/>
          </p:nvPr>
        </p:nvSpPr>
        <p:spPr>
          <a:xfrm>
            <a:off x="917242" y="3426290"/>
            <a:ext cx="10054099" cy="766481"/>
          </a:xfrm>
        </p:spPr>
        <p:txBody>
          <a:bodyPr vert="horz" lIns="91440" tIns="45720" rIns="91440" bIns="45720" rtlCol="0" anchor="t">
            <a:normAutofit/>
          </a:bodyPr>
          <a:lstStyle/>
          <a:p>
            <a:pPr marL="0" indent="0" algn="ctr">
              <a:buNone/>
            </a:pPr>
            <a:r>
              <a:rPr lang="en-US" sz="4000">
                <a:solidFill>
                  <a:schemeClr val="tx1">
                    <a:lumMod val="85000"/>
                  </a:schemeClr>
                </a:solidFill>
                <a:hlinkClick r:id="rId2">
                  <a:extLst>
                    <a:ext uri="{A12FA001-AC4F-418D-AE19-62706E023703}">
                      <ahyp:hlinkClr xmlns:ahyp="http://schemas.microsoft.com/office/drawing/2018/hyperlinkcolor" val="tx"/>
                    </a:ext>
                  </a:extLst>
                </a:hlinkClick>
              </a:rPr>
              <a:t>www.newcastlesafeguarding.org.uk</a:t>
            </a:r>
            <a:r>
              <a:rPr lang="en-US" sz="4000">
                <a:solidFill>
                  <a:schemeClr val="tx1">
                    <a:lumMod val="85000"/>
                  </a:schemeClr>
                </a:solidFill>
              </a:rPr>
              <a:t> </a:t>
            </a:r>
          </a:p>
        </p:txBody>
      </p:sp>
      <p:pic>
        <p:nvPicPr>
          <p:cNvPr id="5" name="Picture 4" descr="A purple logo with white text&#10;&#10;Description automatically generated">
            <a:extLst>
              <a:ext uri="{FF2B5EF4-FFF2-40B4-BE49-F238E27FC236}">
                <a16:creationId xmlns:a16="http://schemas.microsoft.com/office/drawing/2014/main" id="{2301E311-2ACB-D106-02E1-351AE19ECD7C}"/>
              </a:ext>
            </a:extLst>
          </p:cNvPr>
          <p:cNvPicPr>
            <a:picLocks noChangeAspect="1"/>
          </p:cNvPicPr>
          <p:nvPr/>
        </p:nvPicPr>
        <p:blipFill>
          <a:blip r:embed="rId3"/>
          <a:stretch>
            <a:fillRect/>
          </a:stretch>
        </p:blipFill>
        <p:spPr>
          <a:xfrm>
            <a:off x="4223482" y="717648"/>
            <a:ext cx="3431749" cy="2445122"/>
          </a:xfrm>
          <a:prstGeom prst="rect">
            <a:avLst/>
          </a:prstGeom>
          <a:effectLst/>
        </p:spPr>
      </p:pic>
    </p:spTree>
    <p:extLst>
      <p:ext uri="{BB962C8B-B14F-4D97-AF65-F5344CB8AC3E}">
        <p14:creationId xmlns:p14="http://schemas.microsoft.com/office/powerpoint/2010/main" val="38037542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260D7304BE4043BD3435C2B0FED966" ma:contentTypeVersion="15" ma:contentTypeDescription="Create a new document." ma:contentTypeScope="" ma:versionID="d70344d56568f7aec3524a0cfb33cd8e">
  <xsd:schema xmlns:xsd="http://www.w3.org/2001/XMLSchema" xmlns:xs="http://www.w3.org/2001/XMLSchema" xmlns:p="http://schemas.microsoft.com/office/2006/metadata/properties" xmlns:ns2="e7c93d94-3567-46e4-b78a-3fd117370cb9" xmlns:ns3="cf69afef-99ba-425a-9397-622cb8d98826" targetNamespace="http://schemas.microsoft.com/office/2006/metadata/properties" ma:root="true" ma:fieldsID="37f24ad352c96ca53cfd4a2b6127794a" ns2:_="" ns3:_="">
    <xsd:import namespace="e7c93d94-3567-46e4-b78a-3fd117370cb9"/>
    <xsd:import namespace="cf69afef-99ba-425a-9397-622cb8d9882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c93d94-3567-46e4-b78a-3fd117370c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2e46b9b-9eb4-4263-a0bd-b634727372a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f69afef-99ba-425a-9397-622cb8d98826"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10eaf22c-9263-4475-8c5e-6e9a2fefb0d3}" ma:internalName="TaxCatchAll" ma:showField="CatchAllData" ma:web="cf69afef-99ba-425a-9397-622cb8d988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7c93d94-3567-46e4-b78a-3fd117370cb9">
      <Terms xmlns="http://schemas.microsoft.com/office/infopath/2007/PartnerControls"/>
    </lcf76f155ced4ddcb4097134ff3c332f>
    <TaxCatchAll xmlns="cf69afef-99ba-425a-9397-622cb8d98826" xsi:nil="true"/>
  </documentManagement>
</p:properties>
</file>

<file path=customXml/itemProps1.xml><?xml version="1.0" encoding="utf-8"?>
<ds:datastoreItem xmlns:ds="http://schemas.openxmlformats.org/officeDocument/2006/customXml" ds:itemID="{E5AF3DEF-EB44-400B-BFCD-3525AF1987F3}">
  <ds:schemaRefs>
    <ds:schemaRef ds:uri="http://schemas.microsoft.com/sharepoint/v3/contenttype/forms"/>
  </ds:schemaRefs>
</ds:datastoreItem>
</file>

<file path=customXml/itemProps2.xml><?xml version="1.0" encoding="utf-8"?>
<ds:datastoreItem xmlns:ds="http://schemas.openxmlformats.org/officeDocument/2006/customXml" ds:itemID="{E51C9329-4010-4DD3-803B-F1AE253C08A7}">
  <ds:schemaRefs>
    <ds:schemaRef ds:uri="cf69afef-99ba-425a-9397-622cb8d98826"/>
    <ds:schemaRef ds:uri="e7c93d94-3567-46e4-b78a-3fd117370c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473903D-8585-4C81-BCEA-5732757F910E}">
  <ds:schemaRefs>
    <ds:schemaRef ds:uri="http://purl.org/dc/terms/"/>
    <ds:schemaRef ds:uri="cf69afef-99ba-425a-9397-622cb8d98826"/>
    <ds:schemaRef ds:uri="http://purl.org/dc/dcmitype/"/>
    <ds:schemaRef ds:uri="e7c93d94-3567-46e4-b78a-3fd117370cb9"/>
    <ds:schemaRef ds:uri="http://schemas.microsoft.com/office/infopath/2007/PartnerControls"/>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854</Words>
  <Application>Microsoft Office PowerPoint</Application>
  <PresentationFormat>Widescreen</PresentationFormat>
  <Paragraphs>65</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Wingdings</vt:lpstr>
      <vt:lpstr>Wingdings 3</vt:lpstr>
      <vt:lpstr>Ion</vt:lpstr>
      <vt:lpstr>Safeguarding Adults Team Talk</vt:lpstr>
      <vt:lpstr>Introduction</vt:lpstr>
      <vt:lpstr>Introduction</vt:lpstr>
      <vt:lpstr>PowerPoint Presentation</vt:lpstr>
      <vt:lpstr>Further resources</vt:lpstr>
      <vt:lpstr>How to use the Safeguarding Adults Team Talk</vt:lpstr>
      <vt:lpstr>Feedback on the Team Talk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Nixon, Claire</dc:creator>
  <cp:lastModifiedBy>Nixon, Claire</cp:lastModifiedBy>
  <cp:revision>71</cp:revision>
  <dcterms:created xsi:type="dcterms:W3CDTF">2024-11-11T14:48:40Z</dcterms:created>
  <dcterms:modified xsi:type="dcterms:W3CDTF">2025-08-06T07:49:13Z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0x010100D4260D7304BE4043BD3435C2B0FED966</vt:lpwstr>
  </property>
  <property fmtid="{D5CDD505-2E9C-101B-9397-08002B2CF9AE}" pid="3" name="MediaServiceImageTags">
    <vt:lpwstr/>
  </property>
</Properties>
</file>