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3"/>
  </p:notesMasterIdLst>
  <p:sldIdLst>
    <p:sldId id="256" r:id="rId5"/>
    <p:sldId id="258" r:id="rId6"/>
    <p:sldId id="268" r:id="rId7"/>
    <p:sldId id="264"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1F32F-AC05-4EDA-8232-1637DA62A4FD}" v="5" dt="2025-09-25T13:00:59.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9/25/2025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hyperlink" Target="https://ico.org.uk/" TargetMode="External"/><Relationship Id="rId2" Type="http://schemas.openxmlformats.org/officeDocument/2006/relationships/hyperlink" Target="https://www.newcastlesafeguarding.org.uk/wp-content/uploads/2025/09/NSAB-Info-Sharing-Agreement-Sep-2025.pdf" TargetMode="External"/><Relationship Id="rId1" Type="http://schemas.openxmlformats.org/officeDocument/2006/relationships/slideLayout" Target="../slideLayouts/slideLayout2.xml"/><Relationship Id="rId6" Type="http://schemas.openxmlformats.org/officeDocument/2006/relationships/hyperlink" Target="https://assets.publishing.service.gov.uk/media/66320b06c084007696fca731/Info_sharing_advice_content_May_2024.pdf" TargetMode="External"/><Relationship Id="rId5" Type="http://schemas.openxmlformats.org/officeDocument/2006/relationships/hyperlink" Target="https://ico.org.uk/for-organisations/uk-gdpr-guidance-and-resources/training-videos/" TargetMode="External"/><Relationship Id="rId4" Type="http://schemas.openxmlformats.org/officeDocument/2006/relationships/hyperlink" Target="https://www.scie.org.uk/safeguarding/adults/practice/sharing-inform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r>
              <a:rPr lang="en-US" b="1" dirty="0" err="1"/>
              <a:t>INFORMATion</a:t>
            </a:r>
            <a:r>
              <a:rPr lang="en-US" b="1" dirty="0"/>
              <a:t> SHARING</a:t>
            </a:r>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472692" y="2421934"/>
            <a:ext cx="11486540" cy="4097981"/>
          </a:xfrm>
        </p:spPr>
        <p:txBody>
          <a:bodyPr vert="horz" lIns="91440" tIns="45720" rIns="91440" bIns="45720" rtlCol="0" anchor="t">
            <a:noAutofit/>
          </a:bodyPr>
          <a:lstStyle/>
          <a:p>
            <a:r>
              <a:rPr lang="en-GB" sz="2400" dirty="0"/>
              <a:t>Effective multi-agency safeguarding adults procedures require personal and sensitive information to be shared across agencies.</a:t>
            </a:r>
          </a:p>
          <a:p>
            <a:r>
              <a:rPr lang="en-GB" sz="2400" dirty="0"/>
              <a:t>Data protection law does not prevent agencies from sharing information to safeguard adults at risk, it helps information to be shared in a fair, proportionate and lawful way.</a:t>
            </a:r>
          </a:p>
          <a:p>
            <a:r>
              <a:rPr lang="en-GB" sz="2400" dirty="0"/>
              <a:t>Sharing information within safeguarding adults work ensures that adults at risk are effectively safeguarded, by providing all relevant parties with information they need in order to reduce risks or prevent abuse happening in the future. </a:t>
            </a:r>
            <a:endParaRPr lang="en-US" sz="2300" dirty="0">
              <a:ea typeface="+mj-lt"/>
              <a:cs typeface="+mj-lt"/>
            </a:endParaRPr>
          </a:p>
          <a:p>
            <a:pPr>
              <a:buClr>
                <a:srgbClr val="EF53A5"/>
              </a:buClr>
            </a:pPr>
            <a:endParaRPr lang="en-US" dirty="0">
              <a:latin typeface="Arial"/>
              <a:cs typeface="Arial"/>
            </a:endParaRPr>
          </a:p>
          <a:p>
            <a:pPr>
              <a:buClr>
                <a:srgbClr val="EF53A5"/>
              </a:buClr>
            </a:pPr>
            <a:endParaRPr lang="en-US" dirty="0"/>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837C8-C63B-D8A9-34C6-FD4B909E3B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4F8829-AD46-1C86-BEC0-0E796C470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78D6E31-655E-BD7E-6E3A-D3FCC6436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83D4DA20-C359-7A89-19E6-5D93CF56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8CD76BE2-9329-5584-7BE6-DDAC7983C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5232FF2F-AB8F-9069-6394-3A8D6BF6588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BD0B54EA-8F76-78B6-4586-ACFE53522A98}"/>
              </a:ext>
            </a:extLst>
          </p:cNvPr>
          <p:cNvSpPr>
            <a:spLocks noGrp="1"/>
          </p:cNvSpPr>
          <p:nvPr>
            <p:ph idx="1"/>
          </p:nvPr>
        </p:nvSpPr>
        <p:spPr>
          <a:xfrm>
            <a:off x="472692" y="2421934"/>
            <a:ext cx="11486540" cy="4097981"/>
          </a:xfrm>
        </p:spPr>
        <p:txBody>
          <a:bodyPr vert="horz" lIns="91440" tIns="45720" rIns="91440" bIns="45720" rtlCol="0" anchor="t">
            <a:noAutofit/>
          </a:bodyPr>
          <a:lstStyle/>
          <a:p>
            <a:r>
              <a:rPr lang="en-GB" dirty="0"/>
              <a:t>The “7 Golden Rules” of information sharing are: Necessary, Proportionate, Relevant, Adequate, Accurate, Timely, and Secure.</a:t>
            </a:r>
          </a:p>
          <a:p>
            <a:r>
              <a:rPr lang="en-GB" dirty="0"/>
              <a:t>Confidentiality should never be confused with secrecy. There will be some circumstances when consent will not be sought because it is unsafe, or where consent will be overridden.</a:t>
            </a:r>
          </a:p>
          <a:p>
            <a:pPr marL="0" indent="0">
              <a:buClr>
                <a:srgbClr val="EF53A5"/>
              </a:buClr>
              <a:buNone/>
            </a:pPr>
            <a:endParaRPr lang="en-US" dirty="0">
              <a:latin typeface="Arial"/>
              <a:cs typeface="Arial"/>
            </a:endParaRPr>
          </a:p>
          <a:p>
            <a:pPr>
              <a:buClr>
                <a:srgbClr val="EF53A5"/>
              </a:buClr>
            </a:pPr>
            <a:endParaRPr lang="en-US" dirty="0"/>
          </a:p>
        </p:txBody>
      </p:sp>
    </p:spTree>
    <p:extLst>
      <p:ext uri="{BB962C8B-B14F-4D97-AF65-F5344CB8AC3E}">
        <p14:creationId xmlns:p14="http://schemas.microsoft.com/office/powerpoint/2010/main" val="10212280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220488" y="488207"/>
            <a:ext cx="7337603" cy="5269313"/>
          </a:xfrm>
        </p:spPr>
        <p:txBody>
          <a:bodyPr vert="horz" lIns="91440" tIns="45720" rIns="91440" bIns="45720" rtlCol="0" anchor="t">
            <a:noAutofit/>
          </a:bodyPr>
          <a:lstStyle/>
          <a:p>
            <a:pPr marL="457200" indent="-457200">
              <a:buFont typeface="+mj-lt"/>
              <a:buAutoNum type="arabicPeriod"/>
            </a:pPr>
            <a:r>
              <a:rPr lang="en-GB" sz="2200" dirty="0"/>
              <a:t>What types of personal and sensitive data do you think are shared as part of safeguarding adults enquiries and why are they necessary to be shared?</a:t>
            </a:r>
          </a:p>
          <a:p>
            <a:pPr marL="457200" indent="-457200">
              <a:buFont typeface="+mj-lt"/>
              <a:buAutoNum type="arabicPeriod"/>
            </a:pPr>
            <a:r>
              <a:rPr lang="en-GB" sz="2200" dirty="0"/>
              <a:t>What are the different scenario’s when you would share information without the consent of the person?</a:t>
            </a:r>
          </a:p>
          <a:p>
            <a:pPr marL="457200" indent="-457200">
              <a:buFont typeface="+mj-lt"/>
              <a:buAutoNum type="arabicPeriod"/>
            </a:pPr>
            <a:r>
              <a:rPr lang="en-GB" sz="2200" dirty="0"/>
              <a:t>Share your good practice examples of talking to someone about needing to override their consent.</a:t>
            </a:r>
          </a:p>
          <a:p>
            <a:pPr marL="457200" indent="-457200">
              <a:buFont typeface="+mj-lt"/>
              <a:buAutoNum type="arabicPeriod"/>
            </a:pPr>
            <a:r>
              <a:rPr lang="en-GB" sz="2200" dirty="0"/>
              <a:t>What do the “7 Golden Rules” of information sharing mean to you in practice?</a:t>
            </a:r>
          </a:p>
          <a:p>
            <a:pPr marL="457200" indent="-457200">
              <a:buFont typeface="+mj-lt"/>
              <a:buAutoNum type="arabicPeriod"/>
            </a:pPr>
            <a:r>
              <a:rPr lang="en-GB" sz="2200" dirty="0"/>
              <a:t>Who can you go to for advice if you are unsure about whether you can share information? </a:t>
            </a:r>
          </a:p>
          <a:p>
            <a:pPr marL="457200" indent="-457200">
              <a:buFont typeface="+mj-lt"/>
              <a:buAutoNum type="arabicPeriod"/>
            </a:pPr>
            <a:r>
              <a:rPr lang="en-GB" sz="2200" dirty="0"/>
              <a:t>How will discussions today impact upon your practice? </a:t>
            </a:r>
          </a:p>
          <a:p>
            <a:pPr marL="0" indent="0">
              <a:buClr>
                <a:srgbClr val="EF53A5"/>
              </a:buClr>
              <a:buNone/>
            </a:pPr>
            <a:endParaRPr lang="en-GB" dirty="0"/>
          </a:p>
          <a:p>
            <a:pPr>
              <a:lnSpc>
                <a:spcPct val="90000"/>
              </a:lnSpc>
              <a:buClr>
                <a:srgbClr val="EF53A5"/>
              </a:buClr>
              <a:buAutoNum type="arabicPeriod"/>
            </a:pPr>
            <a:endParaRPr lang="en-GB" dirty="0"/>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itle 1">
            <a:extLst>
              <a:ext uri="{FF2B5EF4-FFF2-40B4-BE49-F238E27FC236}">
                <a16:creationId xmlns:a16="http://schemas.microsoft.com/office/drawing/2014/main" id="{15F49009-1FFF-951B-FAFB-C4424C9AE216}"/>
              </a:ext>
            </a:extLst>
          </p:cNvPr>
          <p:cNvSpPr txBox="1">
            <a:spLocks/>
          </p:cNvSpPr>
          <p:nvPr/>
        </p:nvSpPr>
        <p:spPr>
          <a:xfrm>
            <a:off x="8733605" y="4562203"/>
            <a:ext cx="2285467" cy="1197429"/>
          </a:xfrm>
          <a:prstGeom prst="rect">
            <a:avLst/>
          </a:prstGeom>
          <a:solidFill>
            <a:schemeClr val="accent1"/>
          </a:solidFill>
        </p:spPr>
        <p:txBody>
          <a:bodyPr vert="horz" lIns="91440" tIns="45720" rIns="91440" bIns="45720" rtlCol="0" anchor="ctr">
            <a:normAutofit fontScale="7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Team Talk </a:t>
            </a:r>
            <a:endParaRPr lang="en-US" dirty="0"/>
          </a:p>
          <a:p>
            <a:r>
              <a:rPr lang="en-US" dirty="0">
                <a:solidFill>
                  <a:srgbClr val="FFFFFF"/>
                </a:solidFill>
              </a:rPr>
              <a:t>Reflective Questions</a:t>
            </a:r>
            <a:endParaRPr lang="en-US" dirty="0"/>
          </a:p>
        </p:txBody>
      </p:sp>
    </p:spTree>
    <p:extLst>
      <p:ext uri="{BB962C8B-B14F-4D97-AF65-F5344CB8AC3E}">
        <p14:creationId xmlns:p14="http://schemas.microsoft.com/office/powerpoint/2010/main" val="28497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961797" y="1150943"/>
            <a:ext cx="10536753" cy="4901513"/>
          </a:xfrm>
        </p:spPr>
        <p:txBody>
          <a:bodyPr vert="horz" lIns="91440" tIns="45720" rIns="91440" bIns="45720" rtlCol="0" anchor="t">
            <a:normAutofit/>
          </a:bodyPr>
          <a:lstStyle/>
          <a:p>
            <a:r>
              <a:rPr lang="en-GB" sz="2800" dirty="0">
                <a:hlinkClick r:id="rId2"/>
              </a:rPr>
              <a:t>NSAB Information Sharing Agreement</a:t>
            </a:r>
            <a:endParaRPr lang="en-GB" sz="2800" dirty="0"/>
          </a:p>
          <a:p>
            <a:r>
              <a:rPr lang="en-GB" sz="2800" dirty="0">
                <a:hlinkClick r:id="rId3"/>
              </a:rPr>
              <a:t>Information Commissioners Office (ICO)</a:t>
            </a:r>
            <a:endParaRPr lang="en-GB" sz="2800" dirty="0"/>
          </a:p>
          <a:p>
            <a:r>
              <a:rPr lang="en-GB" sz="2800" dirty="0">
                <a:hlinkClick r:id="rId4"/>
              </a:rPr>
              <a:t>Safeguarding </a:t>
            </a:r>
            <a:r>
              <a:rPr lang="en-GB" sz="2800" err="1">
                <a:hlinkClick r:id="rId4"/>
              </a:rPr>
              <a:t>adults</a:t>
            </a:r>
            <a:r>
              <a:rPr lang="en-GB" sz="2800">
                <a:hlinkClick r:id="rId4"/>
              </a:rPr>
              <a:t>: sharing </a:t>
            </a:r>
            <a:r>
              <a:rPr lang="en-GB" sz="2800" dirty="0">
                <a:hlinkClick r:id="rId4"/>
              </a:rPr>
              <a:t>information SCIE Guide</a:t>
            </a:r>
            <a:endParaRPr lang="en-GB" sz="2800" dirty="0"/>
          </a:p>
          <a:p>
            <a:r>
              <a:rPr lang="en-GB" sz="2800" dirty="0">
                <a:hlinkClick r:id="rId5"/>
              </a:rPr>
              <a:t>ICO Training Videos</a:t>
            </a:r>
            <a:endParaRPr lang="en-GB" sz="2800" dirty="0"/>
          </a:p>
          <a:p>
            <a:r>
              <a:rPr lang="en-GB" sz="2800" dirty="0">
                <a:hlinkClick r:id="rId6"/>
              </a:rPr>
              <a:t>DfE Information Sharing Advice for practitioners providing safeguarding services for children, young people, parents and carers </a:t>
            </a:r>
            <a:endParaRPr lang="en-GB" sz="2800" dirty="0"/>
          </a:p>
          <a:p>
            <a:pPr marL="0" indent="0">
              <a:buClr>
                <a:srgbClr val="EF53A5"/>
              </a:buClr>
              <a:buNone/>
            </a:pPr>
            <a:endParaRPr lang="en-US" sz="2800" dirty="0">
              <a:solidFill>
                <a:schemeClr val="tx1">
                  <a:lumMod val="95000"/>
                </a:schemeClr>
              </a:solidFill>
              <a:latin typeface="Arial"/>
              <a:cs typeface="Arial"/>
            </a:endParaRPr>
          </a:p>
          <a:p>
            <a:pPr>
              <a:buClr>
                <a:srgbClr val="EF53A5"/>
              </a:buClr>
            </a:pPr>
            <a:endParaRPr lang="en-GB" dirty="0"/>
          </a:p>
        </p:txBody>
      </p:sp>
    </p:spTree>
    <p:extLst>
      <p:ext uri="{BB962C8B-B14F-4D97-AF65-F5344CB8AC3E}">
        <p14:creationId xmlns:p14="http://schemas.microsoft.com/office/powerpoint/2010/main" val="13049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p:txBody>
          <a:bodyPr vert="horz" lIns="91440" tIns="45720" rIns="91440" bIns="45720" rtlCol="0" anchor="t">
            <a:normAutofit/>
          </a:bodyPr>
          <a:lstStyle/>
          <a:p>
            <a:r>
              <a:rPr lang="en-GB" dirty="0"/>
              <a:t>We'd like to know more about the use of the Team Talks, please complete this </a:t>
            </a:r>
            <a:r>
              <a:rPr lang="en-GB" dirty="0">
                <a:hlinkClick r:id="rId2"/>
              </a:rPr>
              <a:t>short survey </a:t>
            </a:r>
            <a:r>
              <a:rPr lang="en-GB" dirty="0"/>
              <a:t>to help us understand their use and improve them for the future. </a:t>
            </a:r>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1493203" y="3269293"/>
            <a:ext cx="2869425" cy="2862142"/>
          </a:xfrm>
          <a:prstGeom prst="rect">
            <a:avLst/>
          </a:prstGeom>
        </p:spPr>
      </p:pic>
    </p:spTree>
    <p:extLst>
      <p:ext uri="{BB962C8B-B14F-4D97-AF65-F5344CB8AC3E}">
        <p14:creationId xmlns:p14="http://schemas.microsoft.com/office/powerpoint/2010/main" val="15953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d70344d56568f7aec3524a0cfb33cd8e">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37f24ad352c96ca53cfd4a2b6127794a"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Props1.xml><?xml version="1.0" encoding="utf-8"?>
<ds:datastoreItem xmlns:ds="http://schemas.openxmlformats.org/officeDocument/2006/customXml" ds:itemID="{E51C9329-4010-4DD3-803B-F1AE253C08A7}">
  <ds:schemaRefs>
    <ds:schemaRef ds:uri="cf69afef-99ba-425a-9397-622cb8d98826"/>
    <ds:schemaRef ds:uri="e7c93d94-3567-46e4-b78a-3fd117370c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3.xml><?xml version="1.0" encoding="utf-8"?>
<ds:datastoreItem xmlns:ds="http://schemas.openxmlformats.org/officeDocument/2006/customXml" ds:itemID="{4473903D-8585-4C81-BCEA-5732757F910E}">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dcmitype/"/>
    <ds:schemaRef ds:uri="cf69afef-99ba-425a-9397-622cb8d98826"/>
    <ds:schemaRef ds:uri="e7c93d94-3567-46e4-b78a-3fd117370cb9"/>
    <ds:schemaRef ds:uri="http://purl.org/dc/terms/"/>
    <ds:schemaRef ds:uri="http://purl.org/dc/elements/1.1/"/>
  </ds:schemaRefs>
</ds:datastoreItem>
</file>

<file path=docMetadata/LabelInfo.xml><?xml version="1.0" encoding="utf-8"?>
<clbl:labelList xmlns:clbl="http://schemas.microsoft.com/office/2020/mipLabelMetadata">
  <clbl:label id="{b29fb4c0-0d04-4a9f-b462-c1294b1e1b47}" enabled="0" method="" siteId="{b29fb4c0-0d04-4a9f-b462-c1294b1e1b47}" removed="1"/>
</clbl:labelList>
</file>

<file path=docProps/app.xml><?xml version="1.0" encoding="utf-8"?>
<Properties xmlns="http://schemas.openxmlformats.org/officeDocument/2006/extended-properties" xmlns:vt="http://schemas.openxmlformats.org/officeDocument/2006/docPropsVTypes">
  <Template>office theme</Template>
  <TotalTime>2</TotalTime>
  <Words>721</Words>
  <Application>Microsoft Office PowerPoint</Application>
  <PresentationFormat>Widescreen</PresentationFormat>
  <Paragraphs>53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Ion</vt:lpstr>
      <vt:lpstr>Safeguarding Adults Team Talk</vt:lpstr>
      <vt:lpstr>Introduction</vt:lpstr>
      <vt:lpstr>Introduction</vt:lpstr>
      <vt:lpstr>PowerPoint Presentation</vt:lpstr>
      <vt:lpstr>Further resources</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Nixon, Claire</dc:creator>
  <cp:lastModifiedBy>Nixon, Claire</cp:lastModifiedBy>
  <cp:revision>58</cp:revision>
  <dcterms:created xsi:type="dcterms:W3CDTF">2024-11-11T14:48:40Z</dcterms:created>
  <dcterms:modified xsi:type="dcterms:W3CDTF">2025-09-25T13:00:59Z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