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2"/>
  </p:notesMasterIdLst>
  <p:sldIdLst>
    <p:sldId id="256" r:id="rId5"/>
    <p:sldId id="258" r:id="rId6"/>
    <p:sldId id="264" r:id="rId7"/>
    <p:sldId id="265" r:id="rId8"/>
    <p:sldId id="266" r:id="rId9"/>
    <p:sldId id="26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46D43-AFE7-473B-A233-3D32F045A10A}" v="30" dt="2026-04-21T09:31:08.040"/>
    <p1510:client id="{C98FAF97-89EE-5545-4643-1101144EE4AF}" v="68" dt="2026-04-21T15:36:21.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4/21/2026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4/21/2026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4/21/2026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ancashiresafeguarding.org.uk/media/19288/executive-functioning-grab-sheet-mca-guidance_v10_apr2021.pdf" TargetMode="External"/><Relationship Id="rId2" Type="http://schemas.openxmlformats.org/officeDocument/2006/relationships/hyperlink" Target="https://proceduresonline.com/trixcms1/media/13576/executive-function-practice-guidance-final.pdf" TargetMode="External"/><Relationship Id="rId1" Type="http://schemas.openxmlformats.org/officeDocument/2006/relationships/slideLayout" Target="../slideLayouts/slideLayout2.xml"/><Relationship Id="rId6" Type="http://schemas.openxmlformats.org/officeDocument/2006/relationships/hyperlink" Target="https://eur03.safelinks.protection.outlook.com/?url=https%3A%2F%2Fwww.newcastlesafeguarding.org.uk%2Fwp-content%2Fuploads%2F2026%2F04%2FNSAB-Executive-Functioning-Practitioner-Guidance.docx&amp;data=05%7C02%7Cashley.hands%40newcastle.gov.uk%7C4a185560de8945fb1f4708de9f88df47%7Cb29fb4c00d044a9fb462c1294b1e1b47%7C0%7C0%7C639123607390643121%7CUnknown%7CTWFpbGZsb3d8eyJFbXB0eU1hcGkiOnRydWUsIlYiOiIwLjAuMDAwMCIsIlAiOiJXaW4zMiIsIkFOIjoiTWFpbCIsIldUIjoyfQ%3D%3D%7C0%7C%7C%7C&amp;sdata=7hhJcCx%2BVtEA7mqcPsvtGRmAXSFJGbAt5HpqJPtmveU%3D&amp;reserved=0" TargetMode="External"/><Relationship Id="rId5" Type="http://schemas.openxmlformats.org/officeDocument/2006/relationships/hyperlink" Target="https://www.nice.org.uk/guidance/ng58" TargetMode="External"/><Relationship Id="rId4" Type="http://schemas.openxmlformats.org/officeDocument/2006/relationships/hyperlink" Target="https://basw.co.uk/sites/default/files/resources/mca_briefing_v3.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pPr algn="ctr"/>
            <a:r>
              <a:rPr lang="en-US" b="1">
                <a:ea typeface="+mj-lt"/>
                <a:cs typeface="+mj-lt"/>
              </a:rPr>
              <a:t>Executive Function </a:t>
            </a:r>
            <a:endParaRPr lang="en-US">
              <a:ea typeface="+mj-lt"/>
              <a:cs typeface="+mj-lt"/>
            </a:endParaRPr>
          </a:p>
          <a:p>
            <a:pPr algn="ctr"/>
            <a:r>
              <a:rPr lang="en-US" b="1">
                <a:ea typeface="+mj-lt"/>
                <a:cs typeface="+mj-lt"/>
              </a:rPr>
              <a:t>&amp; </a:t>
            </a:r>
            <a:endParaRPr lang="en-US">
              <a:ea typeface="+mj-lt"/>
              <a:cs typeface="+mj-lt"/>
            </a:endParaRPr>
          </a:p>
          <a:p>
            <a:pPr algn="ctr"/>
            <a:r>
              <a:rPr lang="en-US" b="1">
                <a:ea typeface="+mj-lt"/>
                <a:cs typeface="+mj-lt"/>
              </a:rPr>
              <a:t>Mental Capacity Act considerations</a:t>
            </a:r>
            <a:endParaRPr lang="en-US"/>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426715" y="2442081"/>
            <a:ext cx="11652617" cy="4412955"/>
          </a:xfrm>
        </p:spPr>
        <p:txBody>
          <a:bodyPr vert="horz" lIns="91440" tIns="45720" rIns="91440" bIns="45720" rtlCol="0" anchor="t">
            <a:noAutofit/>
          </a:bodyPr>
          <a:lstStyle/>
          <a:p>
            <a:r>
              <a:rPr lang="en-GB" sz="1800" dirty="0">
                <a:ea typeface="+mj-lt"/>
                <a:cs typeface="+mj-lt"/>
              </a:rPr>
              <a:t>Executive functioning refers to the thinking skills that allow a person to plan, control impulses, weigh consequences, and turn decisions into action. Although it is not named in the Mental Capacity Act (MCA), executive functioning is closely linked to the MCA requirement that a person must be able to use or weigh information. In practice, some people can clearly explain risks and options and appear to understand them, but struggle to follow through with protective actions or to change behaviour over time. This is often described as being able to “talk the talk but not walk the walk.”</a:t>
            </a:r>
            <a:endParaRPr lang="en-US" sz="1800" dirty="0">
              <a:ea typeface="+mj-lt"/>
              <a:cs typeface="+mj-lt"/>
            </a:endParaRPr>
          </a:p>
          <a:p>
            <a:pPr>
              <a:buClr>
                <a:srgbClr val="EF53A5"/>
              </a:buClr>
            </a:pPr>
            <a:r>
              <a:rPr lang="en-GB" sz="1800" dirty="0">
                <a:ea typeface="+mj-lt"/>
                <a:cs typeface="+mj-lt"/>
              </a:rPr>
              <a:t>Executive functioning difficulties are particularly relevant in safeguarding situations involving substance misuse, trauma, mental ill‑health, or brain injury, where capacity may fluctuate or be undermined in real‑world settings. The MCA makes clear that unwise decisions alone do not equal lack of capacity, but repeated harm or escalating risk may indicate difficulty using or weighing information rather than free choice. Good practice requires looking beyond one‑off, conversation‑based assessments; observing behaviour over time; sharing information across agencies; and revisiting capacity as circumstances change, to ensure decisions are lawful, proportionate, and rights‑respecting.</a:t>
            </a:r>
            <a:endParaRPr lang="en-GB" dirty="0">
              <a:ea typeface="+mj-lt"/>
              <a:cs typeface="+mj-lt"/>
            </a:endParaRPr>
          </a:p>
          <a:p>
            <a:pPr>
              <a:lnSpc>
                <a:spcPct val="90000"/>
              </a:lnSpc>
              <a:buClr>
                <a:srgbClr val="EF53A5"/>
              </a:buClr>
            </a:pPr>
            <a:endParaRPr lang="en-GB" sz="1300"/>
          </a:p>
          <a:p>
            <a:pPr>
              <a:lnSpc>
                <a:spcPct val="90000"/>
              </a:lnSpc>
              <a:buClr>
                <a:srgbClr val="EF53A5"/>
              </a:buClr>
            </a:pPr>
            <a:endParaRPr lang="en-US" sz="1300">
              <a:latin typeface="Arial"/>
              <a:ea typeface="+mj-lt"/>
              <a:cs typeface="Arial"/>
            </a:endParaRPr>
          </a:p>
          <a:p>
            <a:pPr>
              <a:lnSpc>
                <a:spcPct val="90000"/>
              </a:lnSpc>
              <a:buClr>
                <a:srgbClr val="EF53A5"/>
              </a:buClr>
            </a:pPr>
            <a:endParaRPr lang="en-US" sz="1300">
              <a:latin typeface="Century Gothic" panose="020B0502020202020204"/>
              <a:cs typeface="Arial"/>
            </a:endParaRPr>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5269313"/>
          </a:xfrm>
        </p:spPr>
        <p:txBody>
          <a:bodyPr vert="horz" lIns="91440" tIns="45720" rIns="91440" bIns="45720" rtlCol="0" anchor="t">
            <a:noAutofit/>
          </a:bodyPr>
          <a:lstStyle/>
          <a:p>
            <a:pPr marL="457200" indent="-457200">
              <a:buAutoNum type="arabicPeriod"/>
            </a:pPr>
            <a:r>
              <a:rPr lang="en-GB">
                <a:ea typeface="+mj-lt"/>
                <a:cs typeface="+mj-lt"/>
              </a:rPr>
              <a:t>Have you worked with someone who could explain risks but struggled to act on that understanding? What got in the way, and how did we evidence this in our practice?</a:t>
            </a:r>
            <a:endParaRPr lang="en-US">
              <a:ea typeface="+mj-lt"/>
              <a:cs typeface="+mj-lt"/>
            </a:endParaRPr>
          </a:p>
          <a:p>
            <a:pPr marL="457200" indent="-457200">
              <a:buClr>
                <a:srgbClr val="EF53A5"/>
              </a:buClr>
              <a:buAutoNum type="arabicPeriod"/>
            </a:pPr>
            <a:r>
              <a:rPr lang="en-GB">
                <a:ea typeface="+mj-lt"/>
                <a:cs typeface="+mj-lt"/>
              </a:rPr>
              <a:t>How do we move beyond a one‑off, conversation‑based MAC to understand if someone can truly use or weigh information in real‑world situations?</a:t>
            </a:r>
          </a:p>
          <a:p>
            <a:pPr marL="457200" indent="-457200">
              <a:buClr>
                <a:srgbClr val="EF53A5"/>
              </a:buClr>
              <a:buAutoNum type="arabicPeriod"/>
            </a:pPr>
            <a:r>
              <a:rPr lang="en-GB">
                <a:ea typeface="+mj-lt"/>
                <a:cs typeface="+mj-lt"/>
              </a:rPr>
              <a:t>When drug or alcohol use is present, how do we challenge assumptions about “lifestyle choice” and remain curious about the impact of dependency, trauma, or executive dysfunction?</a:t>
            </a:r>
          </a:p>
          <a:p>
            <a:pPr marL="457200" indent="-457200">
              <a:buClr>
                <a:srgbClr val="EF53A5"/>
              </a:buClr>
              <a:buAutoNum type="arabicPeriod"/>
            </a:pPr>
            <a:r>
              <a:rPr lang="en-GB">
                <a:ea typeface="+mj-lt"/>
                <a:cs typeface="+mj-lt"/>
              </a:rPr>
              <a:t>At what point do repeated safeguarding concerns or escalating risks tell us that we need to revisit capacity, escalate concerns, or seek multi‑agency challenge or legal advice?</a:t>
            </a:r>
          </a:p>
          <a:p>
            <a:pPr marL="457200" indent="-457200">
              <a:buClr>
                <a:srgbClr val="EF53A5"/>
              </a:buClr>
              <a:buAutoNum type="arabicPeriod"/>
            </a:pPr>
            <a:r>
              <a:rPr lang="en-GB" dirty="0">
                <a:ea typeface="+mj-lt"/>
                <a:cs typeface="+mj-lt"/>
              </a:rPr>
              <a:t>Final reflection – how will discussions today impact </a:t>
            </a:r>
            <a:r>
              <a:rPr lang="en-GB">
                <a:ea typeface="+mj-lt"/>
                <a:cs typeface="+mj-lt"/>
              </a:rPr>
              <a:t>upon the things you do to keep adults at risk safe?</a:t>
            </a:r>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a:bodyPr>
          <a:lstStyle/>
          <a:p>
            <a:endParaRPr lang="en-GB" sz="2800" dirty="0"/>
          </a:p>
          <a:p>
            <a:pPr marL="0" indent="0">
              <a:buClr>
                <a:srgbClr val="EF53A5"/>
              </a:buClr>
              <a:buNone/>
            </a:pPr>
            <a:endParaRPr lang="en-US" sz="2800" dirty="0">
              <a:solidFill>
                <a:schemeClr val="tx1">
                  <a:lumMod val="95000"/>
                </a:schemeClr>
              </a:solidFill>
              <a:latin typeface="Arial"/>
              <a:cs typeface="Arial"/>
            </a:endParaRPr>
          </a:p>
          <a:p>
            <a:pPr>
              <a:buClr>
                <a:srgbClr val="EF53A5"/>
              </a:buClr>
            </a:pPr>
            <a:endParaRPr lang="en-GB" dirty="0"/>
          </a:p>
        </p:txBody>
      </p:sp>
      <p:sp>
        <p:nvSpPr>
          <p:cNvPr id="5" name="TextBox 4">
            <a:extLst>
              <a:ext uri="{FF2B5EF4-FFF2-40B4-BE49-F238E27FC236}">
                <a16:creationId xmlns:a16="http://schemas.microsoft.com/office/drawing/2014/main" id="{2995E47F-9F5B-0907-3F78-FF4AC3F23C7C}"/>
              </a:ext>
            </a:extLst>
          </p:cNvPr>
          <p:cNvSpPr txBox="1"/>
          <p:nvPr/>
        </p:nvSpPr>
        <p:spPr>
          <a:xfrm>
            <a:off x="467032" y="1364225"/>
            <a:ext cx="11589773" cy="42909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spcAft>
                <a:spcPts val="500"/>
              </a:spcAft>
              <a:buFont typeface="Arial"/>
              <a:buChar char="•"/>
            </a:pPr>
            <a:r>
              <a:rPr lang="en-GB" dirty="0">
                <a:ea typeface="+mn-lt"/>
                <a:cs typeface="+mn-lt"/>
                <a:hlinkClick r:id="rId2"/>
              </a:rPr>
              <a:t>Executive Function: Practice Note for Mental Capacity Assessments</a:t>
            </a:r>
            <a:r>
              <a:rPr lang="en-GB">
                <a:ea typeface="+mn-lt"/>
                <a:cs typeface="+mn-lt"/>
              </a:rPr>
              <a:t> (Procedures Online, 2024) </a:t>
            </a:r>
            <a:endParaRPr lang="en-US">
              <a:ea typeface="+mn-lt"/>
              <a:cs typeface="+mn-lt"/>
            </a:endParaRPr>
          </a:p>
          <a:p>
            <a:pPr marL="285750" indent="-285750">
              <a:lnSpc>
                <a:spcPct val="200000"/>
              </a:lnSpc>
              <a:spcAft>
                <a:spcPts val="500"/>
              </a:spcAft>
              <a:buFont typeface="Arial"/>
              <a:buChar char="•"/>
            </a:pPr>
            <a:r>
              <a:rPr lang="en-GB" dirty="0">
                <a:ea typeface="+mn-lt"/>
                <a:cs typeface="+mn-lt"/>
                <a:hlinkClick r:id="rId3"/>
              </a:rPr>
              <a:t>Executive Functioning and Mental Capacity</a:t>
            </a:r>
            <a:r>
              <a:rPr lang="en-GB">
                <a:ea typeface="+mn-lt"/>
                <a:cs typeface="+mn-lt"/>
              </a:rPr>
              <a:t> – Safeguarding Adults Board guidance created by Lancashire </a:t>
            </a:r>
            <a:endParaRPr lang="en-GB"/>
          </a:p>
          <a:p>
            <a:pPr marL="285750" indent="-285750">
              <a:lnSpc>
                <a:spcPct val="200000"/>
              </a:lnSpc>
              <a:spcAft>
                <a:spcPts val="500"/>
              </a:spcAft>
              <a:buFont typeface="Arial"/>
              <a:buChar char="•"/>
            </a:pPr>
            <a:r>
              <a:rPr lang="en-GB" dirty="0">
                <a:ea typeface="+mn-lt"/>
                <a:cs typeface="+mn-lt"/>
                <a:hlinkClick r:id="rId4"/>
              </a:rPr>
              <a:t>BASW Briefing: Mental Capacity, Alcohol and Other Drug Use</a:t>
            </a:r>
            <a:r>
              <a:rPr lang="en-GB" dirty="0">
                <a:ea typeface="+mn-lt"/>
                <a:cs typeface="+mn-lt"/>
              </a:rPr>
              <a:t> </a:t>
            </a:r>
            <a:endParaRPr lang="en-GB" dirty="0"/>
          </a:p>
          <a:p>
            <a:pPr marL="285750" indent="-285750">
              <a:lnSpc>
                <a:spcPct val="200000"/>
              </a:lnSpc>
              <a:spcAft>
                <a:spcPts val="500"/>
              </a:spcAft>
              <a:buFont typeface="Arial"/>
              <a:buChar char="•"/>
            </a:pPr>
            <a:r>
              <a:rPr lang="en-GB" dirty="0">
                <a:ea typeface="+mn-lt"/>
                <a:cs typeface="+mn-lt"/>
                <a:hlinkClick r:id="rId5"/>
              </a:rPr>
              <a:t>NICE guidance on co‑existing mental illness and substance misuse (NG58 / CG120)</a:t>
            </a:r>
            <a:endParaRPr lang="en-GB"/>
          </a:p>
          <a:p>
            <a:pPr marL="285750" indent="-285750">
              <a:lnSpc>
                <a:spcPct val="200000"/>
              </a:lnSpc>
              <a:spcAft>
                <a:spcPts val="500"/>
              </a:spcAft>
              <a:buFont typeface="Arial"/>
              <a:buChar char="•"/>
            </a:pPr>
            <a:r>
              <a:rPr lang="en-GB" dirty="0">
                <a:ea typeface="+mn-lt"/>
                <a:cs typeface="+mn-lt"/>
                <a:hlinkClick r:id="rId6"/>
              </a:rPr>
              <a:t>Practice Guidance</a:t>
            </a:r>
            <a:endParaRPr lang="en-GB"/>
          </a:p>
          <a:p>
            <a:endParaRPr lang="en-GB" dirty="0"/>
          </a:p>
          <a:p>
            <a:pPr algn="l"/>
            <a:endParaRPr lang="en-GB" dirty="0"/>
          </a:p>
        </p:txBody>
      </p:sp>
    </p:spTree>
    <p:extLst>
      <p:ext uri="{BB962C8B-B14F-4D97-AF65-F5344CB8AC3E}">
        <p14:creationId xmlns:p14="http://schemas.microsoft.com/office/powerpoint/2010/main" val="130497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a:xfrm>
            <a:off x="2391336" y="452718"/>
            <a:ext cx="7413691" cy="1400530"/>
          </a:xfrm>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a:xfrm>
            <a:off x="1619506" y="1991466"/>
            <a:ext cx="8946541" cy="4195481"/>
          </a:xfrm>
        </p:spPr>
        <p:txBody>
          <a:bodyPr vert="horz" lIns="91440" tIns="45720" rIns="91440" bIns="45720" rtlCol="0" anchor="t">
            <a:normAutofit/>
          </a:bodyPr>
          <a:lstStyle/>
          <a:p>
            <a:pPr algn="ctr"/>
            <a:r>
              <a:rPr lang="en-GB" dirty="0"/>
              <a:t>We'd like to know more about the use of the Team Talks, please complete this </a:t>
            </a:r>
            <a:r>
              <a:rPr lang="en-GB" dirty="0">
                <a:hlinkClick r:id="rId2"/>
              </a:rPr>
              <a:t>short survey </a:t>
            </a:r>
            <a:r>
              <a:rPr lang="en-GB" dirty="0"/>
              <a:t>to help us understand their use and improve them for the future. </a:t>
            </a:r>
            <a:endParaRPr lang="en-US"/>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4651816" y="3097228"/>
            <a:ext cx="2869425" cy="2862142"/>
          </a:xfrm>
          <a:prstGeom prst="rect">
            <a:avLst/>
          </a:prstGeom>
          <a:ln>
            <a:noFill/>
          </a:ln>
          <a:effectLst>
            <a:softEdge rad="112500"/>
          </a:effectLst>
        </p:spPr>
      </p:pic>
    </p:spTree>
    <p:extLst>
      <p:ext uri="{BB962C8B-B14F-4D97-AF65-F5344CB8AC3E}">
        <p14:creationId xmlns:p14="http://schemas.microsoft.com/office/powerpoint/2010/main" val="159535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1d74084de0573c380e2d4990d81ea2f9">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c86db448589fd2bee20908f0c22da86b"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Props1.xml><?xml version="1.0" encoding="utf-8"?>
<ds:datastoreItem xmlns:ds="http://schemas.openxmlformats.org/officeDocument/2006/customXml" ds:itemID="{0B4B59C6-3806-45D2-80AD-8B6C6CB1D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c93d94-3567-46e4-b78a-3fd117370cb9"/>
    <ds:schemaRef ds:uri="cf69afef-99ba-425a-9397-622cb8d98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3.xml><?xml version="1.0" encoding="utf-8"?>
<ds:datastoreItem xmlns:ds="http://schemas.openxmlformats.org/officeDocument/2006/customXml" ds:itemID="{4473903D-8585-4C81-BCEA-5732757F910E}">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http://purl.org/dc/dcmitype/"/>
    <ds:schemaRef ds:uri="cf69afef-99ba-425a-9397-622cb8d98826"/>
    <ds:schemaRef ds:uri="e7c93d94-3567-46e4-b78a-3fd117370cb9"/>
    <ds:schemaRef ds:uri="http://purl.org/dc/terms/"/>
    <ds:schemaRef ds:uri="http://purl.org/dc/elements/1.1/"/>
  </ds:schemaRefs>
</ds:datastoreItem>
</file>

<file path=docMetadata/LabelInfo.xml><?xml version="1.0" encoding="utf-8"?>
<clbl:labelList xmlns:clbl="http://schemas.microsoft.com/office/2020/mipLabelMetadata">
  <clbl:label id="{b29fb4c0-0d04-4a9f-b462-c1294b1e1b47}" enabled="0" method="" siteId="{b29fb4c0-0d04-4a9f-b462-c1294b1e1b47}"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721</Words>
  <Application>Microsoft Office PowerPoint</Application>
  <PresentationFormat>Widescreen</PresentationFormat>
  <Paragraphs>53</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Safeguarding Adults Team Talk</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Nixon, Claire</cp:lastModifiedBy>
  <cp:revision>111</cp:revision>
  <dcterms:created xsi:type="dcterms:W3CDTF">2024-11-11T14:48:40Z</dcterms:created>
  <dcterms:modified xsi:type="dcterms:W3CDTF">2026-04-21T15:36:46Z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